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4" r:id="rId1"/>
  </p:sldMasterIdLst>
  <p:notesMasterIdLst>
    <p:notesMasterId r:id="rId23"/>
  </p:notesMasterIdLst>
  <p:handoutMasterIdLst>
    <p:handoutMasterId r:id="rId24"/>
  </p:handoutMasterIdLst>
  <p:sldIdLst>
    <p:sldId id="3278" r:id="rId2"/>
    <p:sldId id="745" r:id="rId3"/>
    <p:sldId id="3205" r:id="rId4"/>
    <p:sldId id="3212" r:id="rId5"/>
    <p:sldId id="3206" r:id="rId6"/>
    <p:sldId id="3219" r:id="rId7"/>
    <p:sldId id="3213" r:id="rId8"/>
    <p:sldId id="3220" r:id="rId9"/>
    <p:sldId id="3225" r:id="rId10"/>
    <p:sldId id="3279" r:id="rId11"/>
    <p:sldId id="418" r:id="rId12"/>
    <p:sldId id="3274" r:id="rId13"/>
    <p:sldId id="3277" r:id="rId14"/>
    <p:sldId id="3280" r:id="rId15"/>
    <p:sldId id="3281" r:id="rId16"/>
    <p:sldId id="3282" r:id="rId17"/>
    <p:sldId id="3283" r:id="rId18"/>
    <p:sldId id="3284" r:id="rId19"/>
    <p:sldId id="1317" r:id="rId20"/>
    <p:sldId id="1318" r:id="rId21"/>
    <p:sldId id="1299" r:id="rId22"/>
  </p:sldIdLst>
  <p:sldSz cx="9144000" cy="6858000" type="screen4x3"/>
  <p:notesSz cx="10234613" cy="7099300"/>
  <p:defaultTextStyle>
    <a:defPPr>
      <a:defRPr lang="de-DE"/>
    </a:defPPr>
    <a:lvl1pPr algn="r" rtl="0" eaLnBrk="0" fontAlgn="base" hangingPunct="0">
      <a:spcBef>
        <a:spcPct val="0"/>
      </a:spcBef>
      <a:spcAft>
        <a:spcPct val="0"/>
      </a:spcAft>
      <a:defRPr sz="1600" kern="1200">
        <a:solidFill>
          <a:srgbClr val="0768B2"/>
        </a:solidFill>
        <a:latin typeface="Arial" charset="0"/>
        <a:ea typeface="+mn-ea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sz="1600" kern="1200">
        <a:solidFill>
          <a:srgbClr val="0768B2"/>
        </a:solidFill>
        <a:latin typeface="Arial" charset="0"/>
        <a:ea typeface="+mn-ea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sz="1600" kern="1200">
        <a:solidFill>
          <a:srgbClr val="0768B2"/>
        </a:solidFill>
        <a:latin typeface="Arial" charset="0"/>
        <a:ea typeface="+mn-ea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sz="1600" kern="1200">
        <a:solidFill>
          <a:srgbClr val="0768B2"/>
        </a:solidFill>
        <a:latin typeface="Arial" charset="0"/>
        <a:ea typeface="+mn-ea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sz="1600" kern="1200">
        <a:solidFill>
          <a:srgbClr val="0768B2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sz="1600" kern="1200">
        <a:solidFill>
          <a:srgbClr val="0768B2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sz="1600" kern="1200">
        <a:solidFill>
          <a:srgbClr val="0768B2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sz="1600" kern="1200">
        <a:solidFill>
          <a:srgbClr val="0768B2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sz="1600" kern="1200">
        <a:solidFill>
          <a:srgbClr val="0768B2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76">
          <p15:clr>
            <a:srgbClr val="A4A3A4"/>
          </p15:clr>
        </p15:guide>
        <p15:guide id="2" pos="3981">
          <p15:clr>
            <a:srgbClr val="A4A3A4"/>
          </p15:clr>
        </p15:guide>
        <p15:guide id="3" pos="133">
          <p15:clr>
            <a:srgbClr val="A4A3A4"/>
          </p15:clr>
        </p15:guide>
        <p15:guide id="4" pos="5621">
          <p15:clr>
            <a:srgbClr val="A4A3A4"/>
          </p15:clr>
        </p15:guide>
        <p15:guide id="5" pos="5671">
          <p15:clr>
            <a:srgbClr val="A4A3A4"/>
          </p15:clr>
        </p15:guide>
        <p15:guide id="6" pos="3943">
          <p15:clr>
            <a:srgbClr val="A4A3A4"/>
          </p15:clr>
        </p15:guide>
        <p15:guide id="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37" userDrawn="1">
          <p15:clr>
            <a:srgbClr val="A4A3A4"/>
          </p15:clr>
        </p15:guide>
        <p15:guide id="2" pos="3225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FFFFFF"/>
    <a:srgbClr val="BF0640"/>
    <a:srgbClr val="0000FF"/>
    <a:srgbClr val="E7EEF7"/>
    <a:srgbClr val="FFFFCC"/>
    <a:srgbClr val="800080"/>
    <a:srgbClr val="CC99FF"/>
    <a:srgbClr val="FF3300"/>
    <a:srgbClr val="FFFF66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1524" autoAdjust="0"/>
    <p:restoredTop sz="86400" autoAdjust="0"/>
  </p:normalViewPr>
  <p:slideViewPr>
    <p:cSldViewPr snapToGrid="0">
      <p:cViewPr varScale="1">
        <p:scale>
          <a:sx n="247" d="100"/>
          <a:sy n="247" d="100"/>
        </p:scale>
        <p:origin x="208" y="736"/>
      </p:cViewPr>
      <p:guideLst>
        <p:guide orient="horz" pos="4176"/>
        <p:guide pos="3981"/>
        <p:guide pos="133"/>
        <p:guide pos="5621"/>
        <p:guide pos="5671"/>
        <p:guide pos="3943"/>
        <p:guide/>
      </p:guideLst>
    </p:cSldViewPr>
  </p:slideViewPr>
  <p:outlineViewPr>
    <p:cViewPr>
      <p:scale>
        <a:sx n="33" d="100"/>
        <a:sy n="33" d="100"/>
      </p:scale>
      <p:origin x="0" y="-525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2464"/>
    </p:cViewPr>
  </p:sorterViewPr>
  <p:notesViewPr>
    <p:cSldViewPr snapToGrid="0">
      <p:cViewPr varScale="1">
        <p:scale>
          <a:sx n="74" d="100"/>
          <a:sy n="74" d="100"/>
        </p:scale>
        <p:origin x="-2124" y="-90"/>
      </p:cViewPr>
      <p:guideLst>
        <p:guide orient="horz" pos="2237"/>
        <p:guide pos="322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433016" cy="355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84" tIns="47790" rIns="95584" bIns="47790" numCol="1" anchor="t" anchorCtr="0" compatLnSpc="1">
            <a:prstTxWarp prst="textNoShape">
              <a:avLst/>
            </a:prstTxWarp>
          </a:bodyPr>
          <a:lstStyle>
            <a:lvl1pPr algn="l" defTabSz="955675">
              <a:defRPr sz="15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799309" y="0"/>
            <a:ext cx="4433016" cy="355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84" tIns="47790" rIns="95584" bIns="47790" numCol="1" anchor="t" anchorCtr="0" compatLnSpc="1">
            <a:prstTxWarp prst="textNoShape">
              <a:avLst/>
            </a:prstTxWarp>
          </a:bodyPr>
          <a:lstStyle>
            <a:lvl1pPr defTabSz="955675">
              <a:defRPr sz="15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742518"/>
            <a:ext cx="4433016" cy="355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84" tIns="47790" rIns="95584" bIns="47790" numCol="1" anchor="b" anchorCtr="0" compatLnSpc="1">
            <a:prstTxWarp prst="textNoShape">
              <a:avLst/>
            </a:prstTxWarp>
          </a:bodyPr>
          <a:lstStyle>
            <a:lvl1pPr algn="l" defTabSz="955675">
              <a:defRPr sz="15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799309" y="6742518"/>
            <a:ext cx="4433016" cy="355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84" tIns="47790" rIns="95584" bIns="47790" numCol="1" anchor="b" anchorCtr="0" compatLnSpc="1">
            <a:prstTxWarp prst="textNoShape">
              <a:avLst/>
            </a:prstTxWarp>
          </a:bodyPr>
          <a:lstStyle>
            <a:lvl1pPr defTabSz="955675">
              <a:defRPr sz="1500">
                <a:solidFill>
                  <a:schemeClr val="tx1"/>
                </a:solidFill>
              </a:defRPr>
            </a:lvl1pPr>
          </a:lstStyle>
          <a:p>
            <a:fld id="{39DA0DBF-8F26-5D4C-BD1B-ED93BBA1F1A5}" type="slidenum">
              <a:rPr lang="de-DE"/>
              <a:pPr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433016" cy="355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84" tIns="47790" rIns="95584" bIns="47790" numCol="1" anchor="t" anchorCtr="0" compatLnSpc="1">
            <a:prstTxWarp prst="textNoShape">
              <a:avLst/>
            </a:prstTxWarp>
          </a:bodyPr>
          <a:lstStyle>
            <a:lvl1pPr algn="l" defTabSz="955675">
              <a:defRPr sz="15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801599" y="0"/>
            <a:ext cx="4433015" cy="355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84" tIns="47790" rIns="95584" bIns="47790" numCol="1" anchor="t" anchorCtr="0" compatLnSpc="1">
            <a:prstTxWarp prst="textNoShape">
              <a:avLst/>
            </a:prstTxWarp>
          </a:bodyPr>
          <a:lstStyle>
            <a:lvl1pPr defTabSz="955675">
              <a:defRPr sz="15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359150" y="533400"/>
            <a:ext cx="3546475" cy="26606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68582" y="3370709"/>
            <a:ext cx="7497449" cy="3195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84" tIns="47790" rIns="95584" bIns="477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die Formate des Vorlagentextes zu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745821"/>
            <a:ext cx="4433016" cy="353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84" tIns="47790" rIns="95584" bIns="47790" numCol="1" anchor="b" anchorCtr="0" compatLnSpc="1">
            <a:prstTxWarp prst="textNoShape">
              <a:avLst/>
            </a:prstTxWarp>
          </a:bodyPr>
          <a:lstStyle>
            <a:lvl1pPr algn="l" defTabSz="955675">
              <a:defRPr sz="15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801599" y="6745821"/>
            <a:ext cx="4433015" cy="353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84" tIns="47790" rIns="95584" bIns="47790" numCol="1" anchor="b" anchorCtr="0" compatLnSpc="1">
            <a:prstTxWarp prst="textNoShape">
              <a:avLst/>
            </a:prstTxWarp>
          </a:bodyPr>
          <a:lstStyle>
            <a:lvl1pPr defTabSz="955675">
              <a:defRPr sz="1500">
                <a:solidFill>
                  <a:schemeClr val="tx1"/>
                </a:solidFill>
              </a:defRPr>
            </a:lvl1pPr>
          </a:lstStyle>
          <a:p>
            <a:fld id="{5C70DEA4-4E1F-C149-A9BD-2F184BB7876F}" type="slidenum">
              <a:rPr lang="de-DE"/>
              <a:pPr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" sz="1200" dirty="0"/>
              <a:t>It has to be noted that in contrast to more restricted interpretations of the term integration (cf. [9]) we do not limit integration to the case where checks at composition time are employed, but also include the case where upfront activities such as defining interfaces ensure a proper composition.</a:t>
            </a:r>
            <a:endParaRPr lang="de-DE" dirty="0"/>
          </a:p>
          <a:p>
            <a:endParaRPr lang="de-DE" dirty="0"/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 startAt="9"/>
              <a:tabLst/>
              <a:defRPr/>
            </a:pPr>
            <a:r>
              <a:rPr lang="en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Jan Bosch and Petra Bosch-</a:t>
            </a:r>
            <a:r>
              <a:rPr lang="en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Sijtsema</a:t>
            </a:r>
            <a:r>
              <a:rPr lang="en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. From integration to composition: On the impact of software product lines, global development </a:t>
            </a:r>
            <a:br>
              <a:rPr lang="en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and ecosystems. Journal of Systems and Software, 83(1):67 – 76, 2010. SI: Top Scholars. 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0DEA4-4E1F-C149-A9BD-2F184BB7876F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7838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8AAEA-15D5-4830-BD71-306F1CF6E2E1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2451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8AAEA-15D5-4830-BD71-306F1CF6E2E1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1950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8AAEA-15D5-4830-BD71-306F1CF6E2E1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1088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8AAEA-15D5-4830-BD71-306F1CF6E2E1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341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DE702D-11A9-6A41-AEBF-0866F0313187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7865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8AAEA-15D5-4830-BD71-306F1CF6E2E1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76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8AAEA-15D5-4830-BD71-306F1CF6E2E1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457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8AAEA-15D5-4830-BD71-306F1CF6E2E1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261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8AAEA-15D5-4830-BD71-306F1CF6E2E1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6325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8AAEA-15D5-4830-BD71-306F1CF6E2E1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72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8AAEA-15D5-4830-BD71-306F1CF6E2E1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9745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8AAEA-15D5-4830-BD71-306F1CF6E2E1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1331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95625" y="3429000"/>
            <a:ext cx="5797550" cy="1368425"/>
          </a:xfrm>
        </p:spPr>
        <p:txBody>
          <a:bodyPr anchor="t"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18944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32138" y="4868863"/>
            <a:ext cx="5761037" cy="154781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1894404" name="Rectangle 4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489700"/>
            <a:ext cx="6019800" cy="296863"/>
          </a:xfrm>
        </p:spPr>
        <p:txBody>
          <a:bodyPr/>
          <a:lstStyle>
            <a:lvl1pPr>
              <a:defRPr sz="1800">
                <a:latin typeface="+mn-lt"/>
              </a:defRPr>
            </a:lvl1pPr>
          </a:lstStyle>
          <a:p>
            <a:r>
              <a:rPr lang="en"/>
              <a:t>2018 | Giese | The Challenge of Model-Based Integration for Cyber-Physical Systems</a:t>
            </a:r>
            <a:endParaRPr lang="de-DE"/>
          </a:p>
        </p:txBody>
      </p:sp>
      <p:sp>
        <p:nvSpPr>
          <p:cNvPr id="1894405" name="Rectangle 5"/>
          <p:cNvSpPr>
            <a:spLocks noChangeArrowheads="1"/>
          </p:cNvSpPr>
          <p:nvPr userDrawn="1"/>
        </p:nvSpPr>
        <p:spPr bwMode="auto">
          <a:xfrm>
            <a:off x="2303463" y="2816225"/>
            <a:ext cx="215900" cy="404177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94406" name="Rectangle 6"/>
          <p:cNvSpPr>
            <a:spLocks noChangeArrowheads="1"/>
          </p:cNvSpPr>
          <p:nvPr userDrawn="1"/>
        </p:nvSpPr>
        <p:spPr bwMode="auto">
          <a:xfrm>
            <a:off x="0" y="2816225"/>
            <a:ext cx="2303463" cy="2159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94407" name="Rectangle 7"/>
          <p:cNvSpPr>
            <a:spLocks noChangeArrowheads="1"/>
          </p:cNvSpPr>
          <p:nvPr userDrawn="1"/>
        </p:nvSpPr>
        <p:spPr bwMode="auto">
          <a:xfrm>
            <a:off x="2411413" y="0"/>
            <a:ext cx="107950" cy="2924175"/>
          </a:xfrm>
          <a:prstGeom prst="rect">
            <a:avLst/>
          </a:prstGeom>
          <a:solidFill>
            <a:schemeClr val="accent2">
              <a:alpha val="7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94408" name="Rectangle 8"/>
          <p:cNvSpPr>
            <a:spLocks noChangeArrowheads="1"/>
          </p:cNvSpPr>
          <p:nvPr userDrawn="1"/>
        </p:nvSpPr>
        <p:spPr bwMode="auto">
          <a:xfrm>
            <a:off x="2520950" y="2816225"/>
            <a:ext cx="6623050" cy="107950"/>
          </a:xfrm>
          <a:prstGeom prst="rect">
            <a:avLst/>
          </a:prstGeom>
          <a:solidFill>
            <a:schemeClr val="accent2">
              <a:alpha val="7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AF28FB-4820-6B43-96A9-3B47EF7DE2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09432" y="116632"/>
            <a:ext cx="4442220" cy="252028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"/>
              <a:t>2018 | Giese | The Challenge of Model-Based Integration for Cyber-Physical Systems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3913565C-608A-804A-88D7-2F7C3A69B54E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0063" y="0"/>
            <a:ext cx="2043112" cy="6524625"/>
          </a:xfrm>
        </p:spPr>
        <p:txBody>
          <a:bodyPr vert="eaVert"/>
          <a:lstStyle/>
          <a:p>
            <a:r>
              <a:rPr lang="de-D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9138" y="0"/>
            <a:ext cx="5978525" cy="6524625"/>
          </a:xfrm>
        </p:spPr>
        <p:txBody>
          <a:bodyPr vert="eaVert"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"/>
              <a:t>2018 | Giese | The Challenge of Model-Based Integration for Cyber-Physical Systems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0E9B9821-3539-5E4B-909D-0BF70C472413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8" y="0"/>
            <a:ext cx="5940425" cy="1136650"/>
          </a:xfrm>
        </p:spPr>
        <p:txBody>
          <a:bodyPr/>
          <a:lstStyle/>
          <a:p>
            <a:r>
              <a:rPr lang="de-D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9138" y="1989138"/>
            <a:ext cx="4010025" cy="4535487"/>
          </a:xfrm>
        </p:spPr>
        <p:txBody>
          <a:bodyPr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81563" y="1989138"/>
            <a:ext cx="4011612" cy="2190750"/>
          </a:xfrm>
        </p:spPr>
        <p:txBody>
          <a:bodyPr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881563" y="4332288"/>
            <a:ext cx="4011612" cy="2192337"/>
          </a:xfrm>
        </p:spPr>
        <p:txBody>
          <a:bodyPr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719138" y="6619875"/>
            <a:ext cx="8174037" cy="238125"/>
          </a:xfrm>
        </p:spPr>
        <p:txBody>
          <a:bodyPr/>
          <a:lstStyle>
            <a:lvl1pPr>
              <a:defRPr/>
            </a:lvl1pPr>
          </a:lstStyle>
          <a:p>
            <a:r>
              <a:rPr lang="en"/>
              <a:t>2018 | Giese | The Challenge of Model-Based Integration for Cyber-Physical Systems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-206375" y="1439863"/>
            <a:ext cx="547688" cy="333375"/>
          </a:xfrm>
        </p:spPr>
        <p:txBody>
          <a:bodyPr/>
          <a:lstStyle>
            <a:lvl1pPr>
              <a:defRPr smtClean="0"/>
            </a:lvl1pPr>
          </a:lstStyle>
          <a:p>
            <a:fld id="{C5EABCA9-F148-1149-9A34-2DBDEC071349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-Spalten-Folie - Liste ab Ebe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2018 | Giese | The Challenge of Model-Based Integration for Cyber-Physical Systems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D2E3E63-3635-477D-9E97-C36E7087B489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1728000"/>
            <a:ext cx="3960000" cy="4795200"/>
          </a:xfrm>
        </p:spPr>
        <p:txBody>
          <a:bodyPr/>
          <a:lstStyle>
            <a:lvl1pPr marL="0" indent="0">
              <a:buNone/>
              <a:defRPr/>
            </a:lvl1pPr>
            <a:lvl2pPr marL="446088" indent="-266700">
              <a:buFont typeface="Arial" pitchFamily="34" charset="0"/>
              <a:buChar char="■"/>
              <a:defRPr/>
            </a:lvl2pPr>
            <a:lvl3pPr marL="893763" indent="-266700">
              <a:buFont typeface="Arial" pitchFamily="34" charset="0"/>
              <a:buChar char="□"/>
              <a:defRPr/>
            </a:lvl3pPr>
            <a:lvl4pPr marL="1341438" indent="-266700">
              <a:spcBef>
                <a:spcPts val="540"/>
              </a:spcBef>
              <a:buFont typeface="Verdana" pitchFamily="34" charset="0"/>
              <a:buChar char="◊"/>
              <a:defRPr/>
            </a:lvl4pPr>
          </a:lstStyle>
          <a:p>
            <a:pPr lvl="0"/>
            <a:r>
              <a:rPr lang="de-DE"/>
              <a:t>Erste Ebene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906800" y="1728000"/>
            <a:ext cx="3960000" cy="4795200"/>
          </a:xfrm>
        </p:spPr>
        <p:txBody>
          <a:bodyPr/>
          <a:lstStyle>
            <a:lvl1pPr marL="0" indent="0">
              <a:buNone/>
              <a:defRPr/>
            </a:lvl1pPr>
            <a:lvl2pPr marL="446088" indent="-266700">
              <a:buFont typeface="Arial" pitchFamily="34" charset="0"/>
              <a:buChar char="■"/>
              <a:defRPr/>
            </a:lvl2pPr>
            <a:lvl3pPr marL="893763" indent="-266700">
              <a:buFont typeface="Arial" pitchFamily="34" charset="0"/>
              <a:buChar char="□"/>
              <a:defRPr/>
            </a:lvl3pPr>
            <a:lvl4pPr marL="1341438" indent="-266700">
              <a:spcBef>
                <a:spcPts val="540"/>
              </a:spcBef>
              <a:buFont typeface="Verdana" pitchFamily="34" charset="0"/>
              <a:buChar char="◊"/>
              <a:defRPr/>
            </a:lvl4pPr>
          </a:lstStyle>
          <a:p>
            <a:pPr lvl="0"/>
            <a:r>
              <a:rPr lang="de-DE"/>
              <a:t>Erste Ebene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"/>
              <a:t>2018 | Giese | The Challenge of Model-Based Integration for Cyber-Physical Systems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93CC423D-F358-6A48-9F44-69F65E252839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"/>
              <a:t>2018 | Giese | The Challenge of Model-Based Integration for Cyber-Physical Systems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9307FA2B-23AC-B148-9296-AE08CF1218B1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9138" y="1989138"/>
            <a:ext cx="4010025" cy="45354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1563" y="1989138"/>
            <a:ext cx="4011612" cy="45354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"/>
              <a:t>2018 | Giese | The Challenge of Model-Based Integration for Cyber-Physical Systems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24638E8D-9D6A-514B-A02F-7D03403AB92B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"/>
              <a:t>2018 | Giese | The Challenge of Model-Based Integration for Cyber-Physical Systems</a:t>
            </a:r>
            <a:endParaRPr lang="de-D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22B9BE80-7EB5-1140-A09C-C1A60BDB3FA3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"/>
              <a:t>2018 | Giese | The Challenge of Model-Based Integration for Cyber-Physical Systems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021648EC-331E-9149-8A1E-C4177201DE97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"/>
              <a:t>2018 | Giese | The Challenge of Model-Based Integration for Cyber-Physical Systems</a:t>
            </a:r>
            <a:endParaRPr lang="de-D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8EEE99A3-C083-BA40-8EA5-E1AD1CD36A35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"/>
              <a:t>2018 | Giese | The Challenge of Model-Based Integration for Cyber-Physical Systems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CACD0FA7-4A3C-1E46-AF80-BD50E98DB421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"/>
              <a:t>2018 | Giese | The Challenge of Model-Based Integration for Cyber-Physical Systems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fld id="{C71FB4CC-CCFC-ED46-A8DC-DE3EC12A5940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378" name="Rectangle 2"/>
          <p:cNvSpPr>
            <a:spLocks noChangeArrowheads="1"/>
          </p:cNvSpPr>
          <p:nvPr userDrawn="1"/>
        </p:nvSpPr>
        <p:spPr bwMode="auto">
          <a:xfrm>
            <a:off x="431800" y="0"/>
            <a:ext cx="71438" cy="1196975"/>
          </a:xfrm>
          <a:prstGeom prst="rect">
            <a:avLst/>
          </a:prstGeom>
          <a:solidFill>
            <a:srgbClr val="FFDC87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93379" name="Rectangle 3"/>
          <p:cNvSpPr>
            <a:spLocks noChangeArrowheads="1"/>
          </p:cNvSpPr>
          <p:nvPr userDrawn="1"/>
        </p:nvSpPr>
        <p:spPr bwMode="auto">
          <a:xfrm>
            <a:off x="431800" y="1196975"/>
            <a:ext cx="8712200" cy="71438"/>
          </a:xfrm>
          <a:prstGeom prst="rect">
            <a:avLst/>
          </a:prstGeom>
          <a:solidFill>
            <a:srgbClr val="FFDC87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9338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9138" y="1989138"/>
            <a:ext cx="8174037" cy="453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893381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719138" y="0"/>
            <a:ext cx="5940425" cy="113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Titelmasterformat durch Klicken bearbeiten</a:t>
            </a:r>
          </a:p>
        </p:txBody>
      </p:sp>
      <p:sp>
        <p:nvSpPr>
          <p:cNvPr id="189338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19138" y="6619875"/>
            <a:ext cx="8174037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solidFill>
                  <a:schemeClr val="bg2"/>
                </a:solidFill>
              </a:defRPr>
            </a:lvl1pPr>
          </a:lstStyle>
          <a:p>
            <a:r>
              <a:rPr lang="en"/>
              <a:t>2018 | Giese | The Challenge of Model-Based Integration for Cyber-Physical Systems</a:t>
            </a:r>
            <a:endParaRPr lang="de-DE"/>
          </a:p>
        </p:txBody>
      </p:sp>
      <p:sp>
        <p:nvSpPr>
          <p:cNvPr id="189338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-206375" y="1439863"/>
            <a:ext cx="547688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500">
                <a:solidFill>
                  <a:schemeClr val="tx2"/>
                </a:solidFill>
                <a:latin typeface="+mn-lt"/>
              </a:defRPr>
            </a:lvl1pPr>
          </a:lstStyle>
          <a:p>
            <a:fld id="{B7D50B0D-FFCD-1D4E-A925-6B25790064F0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893384" name="Rectangle 8"/>
          <p:cNvSpPr>
            <a:spLocks noChangeArrowheads="1"/>
          </p:cNvSpPr>
          <p:nvPr userDrawn="1"/>
        </p:nvSpPr>
        <p:spPr bwMode="auto">
          <a:xfrm>
            <a:off x="358775" y="1338263"/>
            <a:ext cx="144463" cy="5519737"/>
          </a:xfrm>
          <a:prstGeom prst="rect">
            <a:avLst/>
          </a:prstGeom>
          <a:solidFill>
            <a:schemeClr val="accent2"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893385" name="Object 9"/>
          <p:cNvGraphicFramePr>
            <a:graphicFrameLocks noChangeAspect="1"/>
          </p:cNvGraphicFramePr>
          <p:nvPr/>
        </p:nvGraphicFramePr>
        <p:xfrm>
          <a:off x="7108825" y="276225"/>
          <a:ext cx="1728788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3743" name="Image" r:id="rId16" imgW="3221337" imgH="1845301" progId="">
                  <p:embed/>
                </p:oleObj>
              </mc:Choice>
              <mc:Fallback>
                <p:oleObj name="Image" r:id="rId16" imgW="3221337" imgH="1845301" progId="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12660"/>
                      <a:stretch>
                        <a:fillRect/>
                      </a:stretch>
                    </p:blipFill>
                    <p:spPr bwMode="auto">
                      <a:xfrm>
                        <a:off x="7108825" y="276225"/>
                        <a:ext cx="1728788" cy="86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1063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68D91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93386" name="Rectangle 10"/>
          <p:cNvSpPr>
            <a:spLocks noChangeArrowheads="1"/>
          </p:cNvSpPr>
          <p:nvPr userDrawn="1"/>
        </p:nvSpPr>
        <p:spPr bwMode="auto">
          <a:xfrm>
            <a:off x="0" y="1193800"/>
            <a:ext cx="503238" cy="144463"/>
          </a:xfrm>
          <a:prstGeom prst="rect">
            <a:avLst/>
          </a:prstGeom>
          <a:solidFill>
            <a:schemeClr val="accent2"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Verdana" charset="0"/>
        </a:defRPr>
      </a:lvl9pPr>
    </p:titleStyle>
    <p:bodyStyle>
      <a:lvl1pPr algn="l" rtl="0" fontAlgn="base">
        <a:lnSpc>
          <a:spcPct val="115000"/>
        </a:lnSpc>
        <a:spcBef>
          <a:spcPct val="30000"/>
        </a:spcBef>
        <a:spcAft>
          <a:spcPct val="0"/>
        </a:spcAft>
        <a:buClr>
          <a:schemeClr val="accent1"/>
        </a:buClr>
        <a:buSzPct val="80000"/>
        <a:buFont typeface="Wingdings" charset="2"/>
        <a:buChar char="n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42913" indent="-263525" algn="l" rtl="0" fontAlgn="base">
        <a:lnSpc>
          <a:spcPct val="11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■"/>
        <a:defRPr>
          <a:solidFill>
            <a:schemeClr val="tx1"/>
          </a:solidFill>
          <a:latin typeface="+mn-lt"/>
          <a:ea typeface="ＭＳ Ｐゴシック" charset="-128"/>
        </a:defRPr>
      </a:lvl2pPr>
      <a:lvl3pPr marL="893763" indent="-261938" algn="l" rtl="0" fontAlgn="base">
        <a:lnSpc>
          <a:spcPct val="11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□"/>
        <a:defRPr>
          <a:solidFill>
            <a:schemeClr val="tx1"/>
          </a:solidFill>
          <a:latin typeface="+mn-lt"/>
          <a:ea typeface="ＭＳ Ｐゴシック" charset="-128"/>
        </a:defRPr>
      </a:lvl3pPr>
      <a:lvl4pPr marL="1643063" indent="-22860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15.tiff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11" Type="http://schemas.openxmlformats.org/officeDocument/2006/relationships/image" Target="../media/image14.jpeg"/><Relationship Id="rId5" Type="http://schemas.openxmlformats.org/officeDocument/2006/relationships/image" Target="../media/image8.tiff"/><Relationship Id="rId15" Type="http://schemas.openxmlformats.org/officeDocument/2006/relationships/image" Target="../media/image19.jpeg"/><Relationship Id="rId10" Type="http://schemas.openxmlformats.org/officeDocument/2006/relationships/image" Target="../media/image13.tiff"/><Relationship Id="rId4" Type="http://schemas.openxmlformats.org/officeDocument/2006/relationships/image" Target="../media/image7.tiff"/><Relationship Id="rId9" Type="http://schemas.openxmlformats.org/officeDocument/2006/relationships/image" Target="../media/image12.tiff"/><Relationship Id="rId14" Type="http://schemas.openxmlformats.org/officeDocument/2006/relationships/image" Target="../media/image18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15.tiff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11" Type="http://schemas.openxmlformats.org/officeDocument/2006/relationships/image" Target="../media/image14.jpeg"/><Relationship Id="rId5" Type="http://schemas.openxmlformats.org/officeDocument/2006/relationships/image" Target="../media/image8.tiff"/><Relationship Id="rId15" Type="http://schemas.openxmlformats.org/officeDocument/2006/relationships/image" Target="../media/image19.jpeg"/><Relationship Id="rId10" Type="http://schemas.openxmlformats.org/officeDocument/2006/relationships/image" Target="../media/image13.tiff"/><Relationship Id="rId4" Type="http://schemas.openxmlformats.org/officeDocument/2006/relationships/image" Target="../media/image7.tiff"/><Relationship Id="rId9" Type="http://schemas.openxmlformats.org/officeDocument/2006/relationships/image" Target="../media/image12.tiff"/><Relationship Id="rId14" Type="http://schemas.openxmlformats.org/officeDocument/2006/relationships/image" Target="../media/image18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15.tiff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11" Type="http://schemas.openxmlformats.org/officeDocument/2006/relationships/image" Target="../media/image14.jpeg"/><Relationship Id="rId5" Type="http://schemas.openxmlformats.org/officeDocument/2006/relationships/image" Target="../media/image8.tiff"/><Relationship Id="rId15" Type="http://schemas.openxmlformats.org/officeDocument/2006/relationships/image" Target="../media/image17.jpeg"/><Relationship Id="rId10" Type="http://schemas.openxmlformats.org/officeDocument/2006/relationships/image" Target="../media/image13.tiff"/><Relationship Id="rId4" Type="http://schemas.openxmlformats.org/officeDocument/2006/relationships/image" Target="../media/image7.tiff"/><Relationship Id="rId9" Type="http://schemas.openxmlformats.org/officeDocument/2006/relationships/image" Target="../media/image12.tiff"/><Relationship Id="rId14" Type="http://schemas.openxmlformats.org/officeDocument/2006/relationships/image" Target="../media/image1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12" Type="http://schemas.openxmlformats.org/officeDocument/2006/relationships/image" Target="../media/image1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11" Type="http://schemas.openxmlformats.org/officeDocument/2006/relationships/image" Target="../media/image14.jpeg"/><Relationship Id="rId5" Type="http://schemas.openxmlformats.org/officeDocument/2006/relationships/image" Target="../media/image8.tiff"/><Relationship Id="rId10" Type="http://schemas.openxmlformats.org/officeDocument/2006/relationships/image" Target="../media/image13.tiff"/><Relationship Id="rId4" Type="http://schemas.openxmlformats.org/officeDocument/2006/relationships/image" Target="../media/image7.tiff"/><Relationship Id="rId9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10.tiff"/><Relationship Id="rId7" Type="http://schemas.openxmlformats.org/officeDocument/2006/relationships/image" Target="../media/image11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11" Type="http://schemas.openxmlformats.org/officeDocument/2006/relationships/image" Target="../media/image8.tiff"/><Relationship Id="rId5" Type="http://schemas.openxmlformats.org/officeDocument/2006/relationships/image" Target="../media/image18.tiff"/><Relationship Id="rId10" Type="http://schemas.openxmlformats.org/officeDocument/2006/relationships/image" Target="../media/image7.tiff"/><Relationship Id="rId4" Type="http://schemas.openxmlformats.org/officeDocument/2006/relationships/image" Target="../media/image16.png"/><Relationship Id="rId9" Type="http://schemas.openxmlformats.org/officeDocument/2006/relationships/image" Target="../media/image13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18.tiff"/><Relationship Id="rId7" Type="http://schemas.openxmlformats.org/officeDocument/2006/relationships/image" Target="../media/image12.tiff"/><Relationship Id="rId12" Type="http://schemas.openxmlformats.org/officeDocument/2006/relationships/image" Target="../media/image21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11" Type="http://schemas.openxmlformats.org/officeDocument/2006/relationships/image" Target="../media/image20.tiff"/><Relationship Id="rId5" Type="http://schemas.openxmlformats.org/officeDocument/2006/relationships/image" Target="../media/image9.tiff"/><Relationship Id="rId10" Type="http://schemas.openxmlformats.org/officeDocument/2006/relationships/image" Target="../media/image8.tiff"/><Relationship Id="rId4" Type="http://schemas.openxmlformats.org/officeDocument/2006/relationships/image" Target="../media/image16.png"/><Relationship Id="rId9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18.tiff"/><Relationship Id="rId7" Type="http://schemas.openxmlformats.org/officeDocument/2006/relationships/image" Target="../media/image12.tiff"/><Relationship Id="rId12" Type="http://schemas.openxmlformats.org/officeDocument/2006/relationships/image" Target="../media/image21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11" Type="http://schemas.openxmlformats.org/officeDocument/2006/relationships/image" Target="../media/image20.tiff"/><Relationship Id="rId5" Type="http://schemas.openxmlformats.org/officeDocument/2006/relationships/image" Target="../media/image9.tiff"/><Relationship Id="rId10" Type="http://schemas.openxmlformats.org/officeDocument/2006/relationships/image" Target="../media/image8.tiff"/><Relationship Id="rId4" Type="http://schemas.openxmlformats.org/officeDocument/2006/relationships/image" Target="../media/image16.png"/><Relationship Id="rId9" Type="http://schemas.openxmlformats.org/officeDocument/2006/relationships/image" Target="../media/image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12" Type="http://schemas.openxmlformats.org/officeDocument/2006/relationships/image" Target="../media/image1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11" Type="http://schemas.openxmlformats.org/officeDocument/2006/relationships/image" Target="../media/image14.jpeg"/><Relationship Id="rId5" Type="http://schemas.openxmlformats.org/officeDocument/2006/relationships/image" Target="../media/image8.tiff"/><Relationship Id="rId10" Type="http://schemas.openxmlformats.org/officeDocument/2006/relationships/image" Target="../media/image13.tiff"/><Relationship Id="rId4" Type="http://schemas.openxmlformats.org/officeDocument/2006/relationships/image" Target="../media/image7.tiff"/><Relationship Id="rId9" Type="http://schemas.openxmlformats.org/officeDocument/2006/relationships/image" Target="../media/image12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12" Type="http://schemas.openxmlformats.org/officeDocument/2006/relationships/image" Target="../media/image1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11" Type="http://schemas.openxmlformats.org/officeDocument/2006/relationships/image" Target="../media/image14.jpeg"/><Relationship Id="rId5" Type="http://schemas.openxmlformats.org/officeDocument/2006/relationships/image" Target="../media/image8.tiff"/><Relationship Id="rId10" Type="http://schemas.openxmlformats.org/officeDocument/2006/relationships/image" Target="../media/image13.tiff"/><Relationship Id="rId4" Type="http://schemas.openxmlformats.org/officeDocument/2006/relationships/image" Target="../media/image7.tiff"/><Relationship Id="rId9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16.png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12" Type="http://schemas.openxmlformats.org/officeDocument/2006/relationships/image" Target="../media/image1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11" Type="http://schemas.openxmlformats.org/officeDocument/2006/relationships/image" Target="../media/image14.jpeg"/><Relationship Id="rId5" Type="http://schemas.openxmlformats.org/officeDocument/2006/relationships/image" Target="../media/image8.tiff"/><Relationship Id="rId10" Type="http://schemas.openxmlformats.org/officeDocument/2006/relationships/image" Target="../media/image13.tiff"/><Relationship Id="rId4" Type="http://schemas.openxmlformats.org/officeDocument/2006/relationships/image" Target="../media/image7.tiff"/><Relationship Id="rId9" Type="http://schemas.openxmlformats.org/officeDocument/2006/relationships/image" Target="../media/image12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17.jpeg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12" Type="http://schemas.openxmlformats.org/officeDocument/2006/relationships/image" Target="../media/image1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11" Type="http://schemas.openxmlformats.org/officeDocument/2006/relationships/image" Target="../media/image14.jpeg"/><Relationship Id="rId5" Type="http://schemas.openxmlformats.org/officeDocument/2006/relationships/image" Target="../media/image8.tiff"/><Relationship Id="rId10" Type="http://schemas.openxmlformats.org/officeDocument/2006/relationships/image" Target="../media/image13.tiff"/><Relationship Id="rId4" Type="http://schemas.openxmlformats.org/officeDocument/2006/relationships/image" Target="../media/image7.tiff"/><Relationship Id="rId9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16.png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12" Type="http://schemas.openxmlformats.org/officeDocument/2006/relationships/image" Target="../media/image1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11" Type="http://schemas.openxmlformats.org/officeDocument/2006/relationships/image" Target="../media/image14.jpeg"/><Relationship Id="rId5" Type="http://schemas.openxmlformats.org/officeDocument/2006/relationships/image" Target="../media/image8.tiff"/><Relationship Id="rId10" Type="http://schemas.openxmlformats.org/officeDocument/2006/relationships/image" Target="../media/image13.tiff"/><Relationship Id="rId4" Type="http://schemas.openxmlformats.org/officeDocument/2006/relationships/image" Target="../media/image7.tiff"/><Relationship Id="rId9" Type="http://schemas.openxmlformats.org/officeDocument/2006/relationships/image" Target="../media/image12.tiff"/><Relationship Id="rId14" Type="http://schemas.openxmlformats.org/officeDocument/2006/relationships/image" Target="../media/image18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18.tiff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12" Type="http://schemas.openxmlformats.org/officeDocument/2006/relationships/image" Target="../media/image15.tiff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11" Type="http://schemas.openxmlformats.org/officeDocument/2006/relationships/image" Target="../media/image14.jpeg"/><Relationship Id="rId5" Type="http://schemas.openxmlformats.org/officeDocument/2006/relationships/image" Target="../media/image8.tiff"/><Relationship Id="rId15" Type="http://schemas.openxmlformats.org/officeDocument/2006/relationships/image" Target="../media/image19.jpeg"/><Relationship Id="rId10" Type="http://schemas.openxmlformats.org/officeDocument/2006/relationships/image" Target="../media/image13.tiff"/><Relationship Id="rId4" Type="http://schemas.openxmlformats.org/officeDocument/2006/relationships/image" Target="../media/image7.tiff"/><Relationship Id="rId9" Type="http://schemas.openxmlformats.org/officeDocument/2006/relationships/image" Target="../media/image12.tiff"/><Relationship Id="rId1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13" Type="http://schemas.openxmlformats.org/officeDocument/2006/relationships/image" Target="../media/image14.jpeg"/><Relationship Id="rId3" Type="http://schemas.openxmlformats.org/officeDocument/2006/relationships/image" Target="../media/image6.tiff"/><Relationship Id="rId7" Type="http://schemas.openxmlformats.org/officeDocument/2006/relationships/image" Target="../media/image8.tiff"/><Relationship Id="rId12" Type="http://schemas.openxmlformats.org/officeDocument/2006/relationships/image" Target="../media/image1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11" Type="http://schemas.openxmlformats.org/officeDocument/2006/relationships/image" Target="../media/image12.tiff"/><Relationship Id="rId5" Type="http://schemas.openxmlformats.org/officeDocument/2006/relationships/image" Target="../media/image17.jpeg"/><Relationship Id="rId10" Type="http://schemas.openxmlformats.org/officeDocument/2006/relationships/image" Target="../media/image11.tiff"/><Relationship Id="rId4" Type="http://schemas.openxmlformats.org/officeDocument/2006/relationships/image" Target="../media/image19.jpeg"/><Relationship Id="rId9" Type="http://schemas.openxmlformats.org/officeDocument/2006/relationships/image" Target="../media/image10.tiff"/><Relationship Id="rId14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D7D86-F566-5046-9C38-D88F39569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0"/>
            <a:ext cx="6254035" cy="1136650"/>
          </a:xfrm>
        </p:spPr>
        <p:txBody>
          <a:bodyPr/>
          <a:lstStyle/>
          <a:p>
            <a:r>
              <a:rPr lang="en" b="1" dirty="0">
                <a:solidFill>
                  <a:schemeClr val="accent1"/>
                </a:solidFill>
              </a:rPr>
              <a:t>(2) </a:t>
            </a:r>
            <a:r>
              <a:rPr lang="en" b="1" dirty="0"/>
              <a:t>Integration: </a:t>
            </a:r>
            <a:br>
              <a:rPr lang="en" b="1" dirty="0"/>
            </a:br>
            <a:r>
              <a:rPr lang="en" b="1" dirty="0"/>
              <a:t>When &amp;  How</a:t>
            </a:r>
            <a:endParaRPr lang="de-DE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931CBB-C1F5-6045-990A-C501342708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2018 | Giese | MPM4CPS:  Implications for Multidirectional Transformations and Synchronizations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D487C-F224-8C42-99A5-96890D0932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CC423D-F358-6A48-9F44-69F65E252839}" type="slidenum">
              <a:rPr lang="de-DE" smtClean="0"/>
              <a:pPr/>
              <a:t>1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A3CD37-3958-C64C-AF2E-EFE7CD538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46" y="1652896"/>
            <a:ext cx="7850113" cy="47934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BD3922-B197-B243-88E5-A7D67889AAA1}"/>
              </a:ext>
            </a:extLst>
          </p:cNvPr>
          <p:cNvSpPr txBox="1"/>
          <p:nvPr/>
        </p:nvSpPr>
        <p:spPr>
          <a:xfrm>
            <a:off x="518177" y="1331844"/>
            <a:ext cx="61410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2400" b="1" dirty="0">
                <a:solidFill>
                  <a:schemeClr val="accent1"/>
                </a:solidFill>
              </a:rPr>
              <a:t>Fundamental Techniques for Integration:</a:t>
            </a:r>
            <a:endParaRPr lang="de-DE" sz="2400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EF7672-6E44-8644-8961-AE0D848B1A04}"/>
              </a:ext>
            </a:extLst>
          </p:cNvPr>
          <p:cNvSpPr txBox="1"/>
          <p:nvPr/>
        </p:nvSpPr>
        <p:spPr>
          <a:xfrm>
            <a:off x="7664215" y="1307565"/>
            <a:ext cx="13957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[Giese+2011]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61E416-1F06-0E43-8B2E-DC8CFE858A54}"/>
              </a:ext>
            </a:extLst>
          </p:cNvPr>
          <p:cNvSpPr txBox="1"/>
          <p:nvPr/>
        </p:nvSpPr>
        <p:spPr>
          <a:xfrm rot="188286">
            <a:off x="5187159" y="257863"/>
            <a:ext cx="3766290" cy="1015663"/>
          </a:xfrm>
          <a:prstGeom prst="rect">
            <a:avLst/>
          </a:prstGeom>
          <a:solidFill>
            <a:schemeClr val="accent1"/>
          </a:solidFill>
          <a:effectLst>
            <a:outerShdw blurRad="50800" dist="1016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</a:rPr>
              <a:t>Warning: </a:t>
            </a:r>
            <a:r>
              <a:rPr lang="en-US" sz="2000" dirty="0">
                <a:solidFill>
                  <a:schemeClr val="bg1"/>
                </a:solidFill>
              </a:rPr>
              <a:t>We use a less restricted notion of integration than many others ... </a:t>
            </a:r>
          </a:p>
        </p:txBody>
      </p:sp>
    </p:spTree>
    <p:extLst>
      <p:ext uri="{BB962C8B-B14F-4D97-AF65-F5344CB8AC3E}">
        <p14:creationId xmlns:p14="http://schemas.microsoft.com/office/powerpoint/2010/main" val="86742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Rectangle 277">
            <a:extLst>
              <a:ext uri="{FF2B5EF4-FFF2-40B4-BE49-F238E27FC236}">
                <a16:creationId xmlns:a16="http://schemas.microsoft.com/office/drawing/2014/main" id="{3A369360-4C41-1D42-B5A7-FFEE3C5E23BD}"/>
              </a:ext>
            </a:extLst>
          </p:cNvPr>
          <p:cNvSpPr/>
          <p:nvPr/>
        </p:nvSpPr>
        <p:spPr>
          <a:xfrm>
            <a:off x="516835" y="6357"/>
            <a:ext cx="6435181" cy="6793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E6E213FC-033E-1C45-8EAE-1F4B9C44FA5B}"/>
              </a:ext>
            </a:extLst>
          </p:cNvPr>
          <p:cNvGrpSpPr/>
          <p:nvPr/>
        </p:nvGrpSpPr>
        <p:grpSpPr>
          <a:xfrm>
            <a:off x="954216" y="5259348"/>
            <a:ext cx="298480" cy="188728"/>
            <a:chOff x="870689" y="3689922"/>
            <a:chExt cx="298480" cy="188728"/>
          </a:xfrm>
        </p:grpSpPr>
        <p:grpSp>
          <p:nvGrpSpPr>
            <p:cNvPr id="329" name="Group 328">
              <a:extLst>
                <a:ext uri="{FF2B5EF4-FFF2-40B4-BE49-F238E27FC236}">
                  <a16:creationId xmlns:a16="http://schemas.microsoft.com/office/drawing/2014/main" id="{945C148A-A585-674B-8926-343F7BE4DAE2}"/>
                </a:ext>
              </a:extLst>
            </p:cNvPr>
            <p:cNvGrpSpPr/>
            <p:nvPr/>
          </p:nvGrpSpPr>
          <p:grpSpPr>
            <a:xfrm>
              <a:off x="882757" y="3689922"/>
              <a:ext cx="248479" cy="144946"/>
              <a:chOff x="9684568" y="1484784"/>
              <a:chExt cx="432048" cy="252028"/>
            </a:xfrm>
          </p:grpSpPr>
          <p:sp>
            <p:nvSpPr>
              <p:cNvPr id="331" name="Folded Corner 330">
                <a:extLst>
                  <a:ext uri="{FF2B5EF4-FFF2-40B4-BE49-F238E27FC236}">
                    <a16:creationId xmlns:a16="http://schemas.microsoft.com/office/drawing/2014/main" id="{48BB5ED7-25D9-F144-8983-923B514D3022}"/>
                  </a:ext>
                </a:extLst>
              </p:cNvPr>
              <p:cNvSpPr/>
              <p:nvPr/>
            </p:nvSpPr>
            <p:spPr>
              <a:xfrm>
                <a:off x="9684568" y="1484784"/>
                <a:ext cx="432048" cy="252028"/>
              </a:xfrm>
              <a:prstGeom prst="foldedCorner">
                <a:avLst/>
              </a:prstGeom>
              <a:solidFill>
                <a:srgbClr val="FFFFFF"/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32" name="Picture 331">
                <a:extLst>
                  <a:ext uri="{FF2B5EF4-FFF2-40B4-BE49-F238E27FC236}">
                    <a16:creationId xmlns:a16="http://schemas.microsoft.com/office/drawing/2014/main" id="{8AC44187-5660-624D-905C-8FFC48CDDC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396" t="6098" r="3544" b="6805"/>
              <a:stretch/>
            </p:blipFill>
            <p:spPr>
              <a:xfrm>
                <a:off x="9720572" y="1528234"/>
                <a:ext cx="392511" cy="136570"/>
              </a:xfrm>
              <a:prstGeom prst="rect">
                <a:avLst/>
              </a:prstGeom>
            </p:spPr>
          </p:pic>
        </p:grp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8312D373-E566-8D49-9254-03C6A34C76A5}"/>
                </a:ext>
              </a:extLst>
            </p:cNvPr>
            <p:cNvSpPr txBox="1"/>
            <p:nvPr/>
          </p:nvSpPr>
          <p:spPr>
            <a:xfrm>
              <a:off x="870689" y="3740151"/>
              <a:ext cx="29848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/>
                <a:t>control</a:t>
              </a:r>
            </a:p>
          </p:txBody>
        </p:sp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21A9ADEC-0015-2443-9869-64924850554D}"/>
              </a:ext>
            </a:extLst>
          </p:cNvPr>
          <p:cNvGrpSpPr/>
          <p:nvPr/>
        </p:nvGrpSpPr>
        <p:grpSpPr>
          <a:xfrm>
            <a:off x="916116" y="5212456"/>
            <a:ext cx="298480" cy="188728"/>
            <a:chOff x="870689" y="3689922"/>
            <a:chExt cx="298480" cy="188728"/>
          </a:xfrm>
        </p:grpSpPr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14101828-C132-0C4B-AC16-94472FE1F5D1}"/>
                </a:ext>
              </a:extLst>
            </p:cNvPr>
            <p:cNvGrpSpPr/>
            <p:nvPr/>
          </p:nvGrpSpPr>
          <p:grpSpPr>
            <a:xfrm>
              <a:off x="882757" y="3689922"/>
              <a:ext cx="248479" cy="144946"/>
              <a:chOff x="9684568" y="1484784"/>
              <a:chExt cx="432048" cy="252028"/>
            </a:xfrm>
          </p:grpSpPr>
          <p:sp>
            <p:nvSpPr>
              <p:cNvPr id="326" name="Folded Corner 325">
                <a:extLst>
                  <a:ext uri="{FF2B5EF4-FFF2-40B4-BE49-F238E27FC236}">
                    <a16:creationId xmlns:a16="http://schemas.microsoft.com/office/drawing/2014/main" id="{9F95E06B-AAA3-A043-A0EE-C6C4DE98D106}"/>
                  </a:ext>
                </a:extLst>
              </p:cNvPr>
              <p:cNvSpPr/>
              <p:nvPr/>
            </p:nvSpPr>
            <p:spPr>
              <a:xfrm>
                <a:off x="9684568" y="1484784"/>
                <a:ext cx="432048" cy="252028"/>
              </a:xfrm>
              <a:prstGeom prst="foldedCorner">
                <a:avLst/>
              </a:prstGeom>
              <a:solidFill>
                <a:srgbClr val="FFFFFF"/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27" name="Picture 326">
                <a:extLst>
                  <a:ext uri="{FF2B5EF4-FFF2-40B4-BE49-F238E27FC236}">
                    <a16:creationId xmlns:a16="http://schemas.microsoft.com/office/drawing/2014/main" id="{59205120-3369-2E4B-BB6C-8C62EC4CDC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396" t="6098" r="3544" b="6805"/>
              <a:stretch/>
            </p:blipFill>
            <p:spPr>
              <a:xfrm>
                <a:off x="9720572" y="1528234"/>
                <a:ext cx="392511" cy="136570"/>
              </a:xfrm>
              <a:prstGeom prst="rect">
                <a:avLst/>
              </a:prstGeom>
            </p:spPr>
          </p:pic>
        </p:grpSp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9864B3E0-E5FE-9A4A-A897-5AE5A30C395A}"/>
                </a:ext>
              </a:extLst>
            </p:cNvPr>
            <p:cNvSpPr txBox="1"/>
            <p:nvPr/>
          </p:nvSpPr>
          <p:spPr>
            <a:xfrm>
              <a:off x="870689" y="3740151"/>
              <a:ext cx="29848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/>
                <a:t>control</a:t>
              </a:r>
            </a:p>
          </p:txBody>
        </p:sp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868EFD13-4775-544F-BA5F-1FE11D88967D}"/>
              </a:ext>
            </a:extLst>
          </p:cNvPr>
          <p:cNvGrpSpPr/>
          <p:nvPr/>
        </p:nvGrpSpPr>
        <p:grpSpPr>
          <a:xfrm>
            <a:off x="938097" y="3084718"/>
            <a:ext cx="298480" cy="188728"/>
            <a:chOff x="870689" y="3689922"/>
            <a:chExt cx="298480" cy="188728"/>
          </a:xfrm>
        </p:grpSpPr>
        <p:grpSp>
          <p:nvGrpSpPr>
            <p:cNvPr id="310" name="Group 309">
              <a:extLst>
                <a:ext uri="{FF2B5EF4-FFF2-40B4-BE49-F238E27FC236}">
                  <a16:creationId xmlns:a16="http://schemas.microsoft.com/office/drawing/2014/main" id="{E8E6E697-6E76-754A-A050-BF509AED5DA7}"/>
                </a:ext>
              </a:extLst>
            </p:cNvPr>
            <p:cNvGrpSpPr/>
            <p:nvPr/>
          </p:nvGrpSpPr>
          <p:grpSpPr>
            <a:xfrm>
              <a:off x="882757" y="3689922"/>
              <a:ext cx="248479" cy="144946"/>
              <a:chOff x="9684568" y="1484784"/>
              <a:chExt cx="432048" cy="252028"/>
            </a:xfrm>
          </p:grpSpPr>
          <p:sp>
            <p:nvSpPr>
              <p:cNvPr id="314" name="Folded Corner 313">
                <a:extLst>
                  <a:ext uri="{FF2B5EF4-FFF2-40B4-BE49-F238E27FC236}">
                    <a16:creationId xmlns:a16="http://schemas.microsoft.com/office/drawing/2014/main" id="{813ECA13-43C2-5242-89C6-D791374A8B5B}"/>
                  </a:ext>
                </a:extLst>
              </p:cNvPr>
              <p:cNvSpPr/>
              <p:nvPr/>
            </p:nvSpPr>
            <p:spPr>
              <a:xfrm>
                <a:off x="9684568" y="1484784"/>
                <a:ext cx="432048" cy="252028"/>
              </a:xfrm>
              <a:prstGeom prst="foldedCorner">
                <a:avLst/>
              </a:prstGeom>
              <a:solidFill>
                <a:srgbClr val="FFFFFF"/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15" name="Picture 314">
                <a:extLst>
                  <a:ext uri="{FF2B5EF4-FFF2-40B4-BE49-F238E27FC236}">
                    <a16:creationId xmlns:a16="http://schemas.microsoft.com/office/drawing/2014/main" id="{B3A35D48-364F-7F40-AF8A-DB4E3FE01D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396" t="6098" r="3544" b="6805"/>
              <a:stretch/>
            </p:blipFill>
            <p:spPr>
              <a:xfrm>
                <a:off x="9720572" y="1528234"/>
                <a:ext cx="392511" cy="136570"/>
              </a:xfrm>
              <a:prstGeom prst="rect">
                <a:avLst/>
              </a:prstGeom>
            </p:spPr>
          </p:pic>
        </p:grp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772B6419-0B7D-E54C-A6AA-C19CBDDB6232}"/>
                </a:ext>
              </a:extLst>
            </p:cNvPr>
            <p:cNvSpPr txBox="1"/>
            <p:nvPr/>
          </p:nvSpPr>
          <p:spPr>
            <a:xfrm>
              <a:off x="870689" y="3740151"/>
              <a:ext cx="29848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/>
                <a:t>control</a:t>
              </a: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B88F7B9-3AC3-894E-89C6-4817119294A6}"/>
              </a:ext>
            </a:extLst>
          </p:cNvPr>
          <p:cNvGrpSpPr/>
          <p:nvPr/>
        </p:nvGrpSpPr>
        <p:grpSpPr>
          <a:xfrm>
            <a:off x="899997" y="3051014"/>
            <a:ext cx="298480" cy="188728"/>
            <a:chOff x="870689" y="3689922"/>
            <a:chExt cx="298480" cy="188728"/>
          </a:xfrm>
        </p:grpSpPr>
        <p:grpSp>
          <p:nvGrpSpPr>
            <p:cNvPr id="295" name="Group 294">
              <a:extLst>
                <a:ext uri="{FF2B5EF4-FFF2-40B4-BE49-F238E27FC236}">
                  <a16:creationId xmlns:a16="http://schemas.microsoft.com/office/drawing/2014/main" id="{83B42B38-A605-C947-9522-BB6F79F6E5D3}"/>
                </a:ext>
              </a:extLst>
            </p:cNvPr>
            <p:cNvGrpSpPr/>
            <p:nvPr/>
          </p:nvGrpSpPr>
          <p:grpSpPr>
            <a:xfrm>
              <a:off x="882757" y="3689922"/>
              <a:ext cx="248479" cy="144946"/>
              <a:chOff x="9684568" y="1484784"/>
              <a:chExt cx="432048" cy="252028"/>
            </a:xfrm>
          </p:grpSpPr>
          <p:sp>
            <p:nvSpPr>
              <p:cNvPr id="301" name="Folded Corner 300">
                <a:extLst>
                  <a:ext uri="{FF2B5EF4-FFF2-40B4-BE49-F238E27FC236}">
                    <a16:creationId xmlns:a16="http://schemas.microsoft.com/office/drawing/2014/main" id="{90E6659C-2FE2-074E-9A11-627170A22D7E}"/>
                  </a:ext>
                </a:extLst>
              </p:cNvPr>
              <p:cNvSpPr/>
              <p:nvPr/>
            </p:nvSpPr>
            <p:spPr>
              <a:xfrm>
                <a:off x="9684568" y="1484784"/>
                <a:ext cx="432048" cy="252028"/>
              </a:xfrm>
              <a:prstGeom prst="foldedCorner">
                <a:avLst/>
              </a:prstGeom>
              <a:solidFill>
                <a:srgbClr val="FFFFFF"/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8" name="Picture 307">
                <a:extLst>
                  <a:ext uri="{FF2B5EF4-FFF2-40B4-BE49-F238E27FC236}">
                    <a16:creationId xmlns:a16="http://schemas.microsoft.com/office/drawing/2014/main" id="{15B10EFF-6F30-0A4D-BAE7-5CB0B50AA3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396" t="6098" r="3544" b="6805"/>
              <a:stretch/>
            </p:blipFill>
            <p:spPr>
              <a:xfrm>
                <a:off x="9720572" y="1528234"/>
                <a:ext cx="392511" cy="136570"/>
              </a:xfrm>
              <a:prstGeom prst="rect">
                <a:avLst/>
              </a:prstGeom>
            </p:spPr>
          </p:pic>
        </p:grp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2AB6DBF1-C8A4-D041-AFB1-ED04C9918730}"/>
                </a:ext>
              </a:extLst>
            </p:cNvPr>
            <p:cNvSpPr txBox="1"/>
            <p:nvPr/>
          </p:nvSpPr>
          <p:spPr>
            <a:xfrm>
              <a:off x="870689" y="3740151"/>
              <a:ext cx="29848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/>
                <a:t>control</a:t>
              </a:r>
            </a:p>
          </p:txBody>
        </p: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39CCE3B5-8CC0-EE4D-B63E-F5D060D38DBD}"/>
              </a:ext>
            </a:extLst>
          </p:cNvPr>
          <p:cNvGrpSpPr/>
          <p:nvPr/>
        </p:nvGrpSpPr>
        <p:grpSpPr>
          <a:xfrm>
            <a:off x="943958" y="3767588"/>
            <a:ext cx="298480" cy="188728"/>
            <a:chOff x="870689" y="3689922"/>
            <a:chExt cx="298480" cy="188728"/>
          </a:xfrm>
        </p:grpSpPr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CB6EB9E9-9454-9143-AED4-0238F1AE9DB9}"/>
                </a:ext>
              </a:extLst>
            </p:cNvPr>
            <p:cNvGrpSpPr/>
            <p:nvPr/>
          </p:nvGrpSpPr>
          <p:grpSpPr>
            <a:xfrm>
              <a:off x="882757" y="3689922"/>
              <a:ext cx="248479" cy="144946"/>
              <a:chOff x="9684568" y="1484784"/>
              <a:chExt cx="432048" cy="252028"/>
            </a:xfrm>
          </p:grpSpPr>
          <p:sp>
            <p:nvSpPr>
              <p:cNvPr id="292" name="Folded Corner 291">
                <a:extLst>
                  <a:ext uri="{FF2B5EF4-FFF2-40B4-BE49-F238E27FC236}">
                    <a16:creationId xmlns:a16="http://schemas.microsoft.com/office/drawing/2014/main" id="{FE4A4F74-3F3F-E54B-A988-416AC44BA853}"/>
                  </a:ext>
                </a:extLst>
              </p:cNvPr>
              <p:cNvSpPr/>
              <p:nvPr/>
            </p:nvSpPr>
            <p:spPr>
              <a:xfrm>
                <a:off x="9684568" y="1484784"/>
                <a:ext cx="432048" cy="252028"/>
              </a:xfrm>
              <a:prstGeom prst="foldedCorner">
                <a:avLst/>
              </a:prstGeom>
              <a:solidFill>
                <a:srgbClr val="FFFFFF"/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3" name="Picture 292">
                <a:extLst>
                  <a:ext uri="{FF2B5EF4-FFF2-40B4-BE49-F238E27FC236}">
                    <a16:creationId xmlns:a16="http://schemas.microsoft.com/office/drawing/2014/main" id="{79750624-3E8C-224C-8A86-79B6DF973B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396" t="6098" r="3544" b="6805"/>
              <a:stretch/>
            </p:blipFill>
            <p:spPr>
              <a:xfrm>
                <a:off x="9720572" y="1528234"/>
                <a:ext cx="392511" cy="136570"/>
              </a:xfrm>
              <a:prstGeom prst="rect">
                <a:avLst/>
              </a:prstGeom>
            </p:spPr>
          </p:pic>
        </p:grp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23E94AA3-0E31-694C-A4D7-F3B1589712AE}"/>
                </a:ext>
              </a:extLst>
            </p:cNvPr>
            <p:cNvSpPr txBox="1"/>
            <p:nvPr/>
          </p:nvSpPr>
          <p:spPr>
            <a:xfrm>
              <a:off x="870689" y="3740151"/>
              <a:ext cx="29848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/>
                <a:t>control</a:t>
              </a:r>
            </a:p>
          </p:txBody>
        </p: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7F76854A-4F50-B541-82F5-B739DE423ECA}"/>
              </a:ext>
            </a:extLst>
          </p:cNvPr>
          <p:cNvGrpSpPr/>
          <p:nvPr/>
        </p:nvGrpSpPr>
        <p:grpSpPr>
          <a:xfrm>
            <a:off x="908789" y="3723626"/>
            <a:ext cx="298480" cy="188728"/>
            <a:chOff x="870689" y="3689922"/>
            <a:chExt cx="298480" cy="188728"/>
          </a:xfrm>
        </p:grpSpPr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B81BC58F-B71B-404B-B53B-11CF30B2DDD4}"/>
                </a:ext>
              </a:extLst>
            </p:cNvPr>
            <p:cNvGrpSpPr/>
            <p:nvPr/>
          </p:nvGrpSpPr>
          <p:grpSpPr>
            <a:xfrm>
              <a:off x="882757" y="3689922"/>
              <a:ext cx="248479" cy="144946"/>
              <a:chOff x="9684568" y="1484784"/>
              <a:chExt cx="432048" cy="252028"/>
            </a:xfrm>
          </p:grpSpPr>
          <p:sp>
            <p:nvSpPr>
              <p:cNvPr id="287" name="Folded Corner 286">
                <a:extLst>
                  <a:ext uri="{FF2B5EF4-FFF2-40B4-BE49-F238E27FC236}">
                    <a16:creationId xmlns:a16="http://schemas.microsoft.com/office/drawing/2014/main" id="{C040E322-3917-1E42-ABB2-36E50E1C1C3A}"/>
                  </a:ext>
                </a:extLst>
              </p:cNvPr>
              <p:cNvSpPr/>
              <p:nvPr/>
            </p:nvSpPr>
            <p:spPr>
              <a:xfrm>
                <a:off x="9684568" y="1484784"/>
                <a:ext cx="432048" cy="252028"/>
              </a:xfrm>
              <a:prstGeom prst="foldedCorner">
                <a:avLst/>
              </a:prstGeom>
              <a:solidFill>
                <a:srgbClr val="FFFFFF"/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88" name="Picture 287">
                <a:extLst>
                  <a:ext uri="{FF2B5EF4-FFF2-40B4-BE49-F238E27FC236}">
                    <a16:creationId xmlns:a16="http://schemas.microsoft.com/office/drawing/2014/main" id="{7B31308E-4DCF-6047-B021-A4CFEF6375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396" t="6098" r="3544" b="6805"/>
              <a:stretch/>
            </p:blipFill>
            <p:spPr>
              <a:xfrm>
                <a:off x="9720572" y="1528234"/>
                <a:ext cx="392511" cy="136570"/>
              </a:xfrm>
              <a:prstGeom prst="rect">
                <a:avLst/>
              </a:prstGeom>
            </p:spPr>
          </p:pic>
        </p:grp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2D2423A7-DC83-E249-95F3-E6B1F3ACFADF}"/>
                </a:ext>
              </a:extLst>
            </p:cNvPr>
            <p:cNvSpPr txBox="1"/>
            <p:nvPr/>
          </p:nvSpPr>
          <p:spPr>
            <a:xfrm>
              <a:off x="870689" y="3740151"/>
              <a:ext cx="29848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/>
                <a:t>control</a:t>
              </a:r>
            </a:p>
          </p:txBody>
        </p:sp>
      </p:grp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2018 | Giese | MPM4CPS:  Implications for Multidirectional Transformations and Synchronizations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2F8639-B46B-B341-A6F8-69AF4CE7C8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CC423D-F358-6A48-9F44-69F65E252839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3436362" y="700660"/>
            <a:ext cx="1800200" cy="6840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MT/</a:t>
            </a:r>
            <a:r>
              <a:rPr lang="en-US" dirty="0" err="1"/>
              <a:t>MiL</a:t>
            </a:r>
            <a:endParaRPr lang="en-US" dirty="0"/>
          </a:p>
        </p:txBody>
      </p:sp>
      <p:sp>
        <p:nvSpPr>
          <p:cNvPr id="7" name="Rechteck 6"/>
          <p:cNvSpPr/>
          <p:nvPr/>
        </p:nvSpPr>
        <p:spPr>
          <a:xfrm>
            <a:off x="2608270" y="2420888"/>
            <a:ext cx="1008112" cy="6840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RP</a:t>
            </a:r>
          </a:p>
        </p:txBody>
      </p:sp>
      <p:sp>
        <p:nvSpPr>
          <p:cNvPr id="8" name="Rechteck 7"/>
          <p:cNvSpPr/>
          <p:nvPr/>
        </p:nvSpPr>
        <p:spPr>
          <a:xfrm>
            <a:off x="4922358" y="2708920"/>
            <a:ext cx="1008112" cy="6840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SiL</a:t>
            </a:r>
            <a:endParaRPr lang="en-US" dirty="0"/>
          </a:p>
        </p:txBody>
      </p:sp>
      <p:sp>
        <p:nvSpPr>
          <p:cNvPr id="9" name="Rechteck 8"/>
          <p:cNvSpPr/>
          <p:nvPr/>
        </p:nvSpPr>
        <p:spPr>
          <a:xfrm>
            <a:off x="4922358" y="4156949"/>
            <a:ext cx="1008112" cy="6840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HiL</a:t>
            </a:r>
            <a:endParaRPr lang="en-US" dirty="0"/>
          </a:p>
        </p:txBody>
      </p:sp>
      <p:sp>
        <p:nvSpPr>
          <p:cNvPr id="10" name="Rechteck 9"/>
          <p:cNvSpPr/>
          <p:nvPr/>
        </p:nvSpPr>
        <p:spPr>
          <a:xfrm>
            <a:off x="4922357" y="5589240"/>
            <a:ext cx="1008112" cy="6840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</a:t>
            </a:r>
          </a:p>
        </p:txBody>
      </p:sp>
      <p:sp>
        <p:nvSpPr>
          <p:cNvPr id="11" name="Ellipse 10"/>
          <p:cNvSpPr/>
          <p:nvPr/>
        </p:nvSpPr>
        <p:spPr>
          <a:xfrm rot="2431195">
            <a:off x="2767160" y="-239701"/>
            <a:ext cx="2231443" cy="391263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/>
          <p:cNvSpPr/>
          <p:nvPr/>
        </p:nvSpPr>
        <p:spPr>
          <a:xfrm>
            <a:off x="4310692" y="2420888"/>
            <a:ext cx="2231443" cy="275046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/>
          <p:cNvSpPr/>
          <p:nvPr/>
        </p:nvSpPr>
        <p:spPr>
          <a:xfrm>
            <a:off x="4489908" y="5301209"/>
            <a:ext cx="1908212" cy="126630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Gerade Verbindung mit Pfeil 14"/>
          <p:cNvCxnSpPr>
            <a:endCxn id="7" idx="0"/>
          </p:cNvCxnSpPr>
          <p:nvPr/>
        </p:nvCxnSpPr>
        <p:spPr>
          <a:xfrm flipH="1">
            <a:off x="3112326" y="1384736"/>
            <a:ext cx="621498" cy="103615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>
            <a:endCxn id="8" idx="0"/>
          </p:cNvCxnSpPr>
          <p:nvPr/>
        </p:nvCxnSpPr>
        <p:spPr>
          <a:xfrm>
            <a:off x="4922358" y="1384736"/>
            <a:ext cx="504056" cy="132418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7" idx="3"/>
            <a:endCxn id="8" idx="1"/>
          </p:cNvCxnSpPr>
          <p:nvPr/>
        </p:nvCxnSpPr>
        <p:spPr>
          <a:xfrm>
            <a:off x="3616382" y="2762926"/>
            <a:ext cx="1305976" cy="2880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>
            <a:stCxn id="8" idx="2"/>
            <a:endCxn id="9" idx="0"/>
          </p:cNvCxnSpPr>
          <p:nvPr/>
        </p:nvCxnSpPr>
        <p:spPr>
          <a:xfrm>
            <a:off x="5426414" y="3392996"/>
            <a:ext cx="0" cy="76395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9" idx="2"/>
            <a:endCxn id="10" idx="0"/>
          </p:cNvCxnSpPr>
          <p:nvPr/>
        </p:nvCxnSpPr>
        <p:spPr>
          <a:xfrm flipH="1">
            <a:off x="5426413" y="4841025"/>
            <a:ext cx="1" cy="74821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/>
          <p:cNvSpPr txBox="1"/>
          <p:nvPr/>
        </p:nvSpPr>
        <p:spPr>
          <a:xfrm>
            <a:off x="3541003" y="1716616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Simulation</a:t>
            </a:r>
          </a:p>
          <a:p>
            <a:pPr algn="ctr"/>
            <a:r>
              <a:rPr lang="en-US" dirty="0"/>
              <a:t>stage</a:t>
            </a:r>
          </a:p>
        </p:txBody>
      </p:sp>
      <p:sp>
        <p:nvSpPr>
          <p:cNvPr id="33" name="Textfeld 32"/>
          <p:cNvSpPr txBox="1"/>
          <p:nvPr/>
        </p:nvSpPr>
        <p:spPr>
          <a:xfrm>
            <a:off x="2994239" y="3605502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Prototyping</a:t>
            </a:r>
          </a:p>
          <a:p>
            <a:pPr algn="ctr"/>
            <a:r>
              <a:rPr lang="en-US" dirty="0"/>
              <a:t>stage</a:t>
            </a:r>
          </a:p>
        </p:txBody>
      </p:sp>
      <p:sp>
        <p:nvSpPr>
          <p:cNvPr id="34" name="Textfeld 33"/>
          <p:cNvSpPr txBox="1"/>
          <p:nvPr/>
        </p:nvSpPr>
        <p:spPr>
          <a:xfrm>
            <a:off x="2869727" y="5624533"/>
            <a:ext cx="1697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Pre-production</a:t>
            </a:r>
          </a:p>
          <a:p>
            <a:pPr algn="ctr"/>
            <a:r>
              <a:rPr lang="en-US" dirty="0"/>
              <a:t>stage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266355" y="32860"/>
            <a:ext cx="4353106" cy="6566724"/>
          </a:xfrm>
          <a:prstGeom prst="rect">
            <a:avLst/>
          </a:prstGeom>
          <a:solidFill>
            <a:srgbClr val="FFFFFF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9416418" y="4293171"/>
            <a:ext cx="248479" cy="144946"/>
            <a:chOff x="9684568" y="1484784"/>
            <a:chExt cx="432048" cy="252028"/>
          </a:xfrm>
        </p:grpSpPr>
        <p:sp>
          <p:nvSpPr>
            <p:cNvPr id="32" name="Folded Corner 31"/>
            <p:cNvSpPr/>
            <p:nvPr/>
          </p:nvSpPr>
          <p:spPr>
            <a:xfrm>
              <a:off x="9684568" y="148478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9720572" y="1528234"/>
              <a:ext cx="392511" cy="136570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9421999" y="3902646"/>
            <a:ext cx="248479" cy="144946"/>
            <a:chOff x="9684568" y="944724"/>
            <a:chExt cx="432048" cy="252028"/>
          </a:xfrm>
        </p:grpSpPr>
        <p:sp>
          <p:nvSpPr>
            <p:cNvPr id="30" name="Folded Corner 29"/>
            <p:cNvSpPr/>
            <p:nvPr/>
          </p:nvSpPr>
          <p:spPr>
            <a:xfrm>
              <a:off x="9684568" y="94472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28584" y="980728"/>
              <a:ext cx="249154" cy="7766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56576" y="1051012"/>
              <a:ext cx="337337" cy="109736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9423636" y="3131121"/>
            <a:ext cx="248479" cy="144946"/>
            <a:chOff x="9684568" y="404664"/>
            <a:chExt cx="432048" cy="252028"/>
          </a:xfrm>
        </p:grpSpPr>
        <p:sp>
          <p:nvSpPr>
            <p:cNvPr id="25" name="Folded Corner 24"/>
            <p:cNvSpPr/>
            <p:nvPr/>
          </p:nvSpPr>
          <p:spPr>
            <a:xfrm>
              <a:off x="9684568" y="40466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20572" y="419584"/>
              <a:ext cx="381000" cy="1651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9433930" y="3480371"/>
            <a:ext cx="248479" cy="144946"/>
            <a:chOff x="9684568" y="2204864"/>
            <a:chExt cx="432048" cy="252028"/>
          </a:xfrm>
        </p:grpSpPr>
        <p:sp>
          <p:nvSpPr>
            <p:cNvPr id="35" name="Folded Corner 34"/>
            <p:cNvSpPr/>
            <p:nvPr/>
          </p:nvSpPr>
          <p:spPr>
            <a:xfrm>
              <a:off x="9684568" y="220486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20573" y="2240868"/>
              <a:ext cx="360040" cy="67291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9419593" y="2794819"/>
            <a:ext cx="248479" cy="144946"/>
            <a:chOff x="8172400" y="836712"/>
            <a:chExt cx="432048" cy="252028"/>
          </a:xfrm>
        </p:grpSpPr>
        <p:sp>
          <p:nvSpPr>
            <p:cNvPr id="39" name="Folded Corner 38"/>
            <p:cNvSpPr/>
            <p:nvPr/>
          </p:nvSpPr>
          <p:spPr>
            <a:xfrm>
              <a:off x="8172400" y="836712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91450" y="855762"/>
              <a:ext cx="393566" cy="21602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79267" y="867115"/>
              <a:ext cx="221303" cy="186985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9445625" y="1997646"/>
            <a:ext cx="289892" cy="144946"/>
            <a:chOff x="7596336" y="404664"/>
            <a:chExt cx="504056" cy="252028"/>
          </a:xfrm>
        </p:grpSpPr>
        <p:sp>
          <p:nvSpPr>
            <p:cNvPr id="37" name="Terminator 36"/>
            <p:cNvSpPr/>
            <p:nvPr/>
          </p:nvSpPr>
          <p:spPr>
            <a:xfrm>
              <a:off x="7596336" y="404664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50472" y="448159"/>
              <a:ext cx="381000" cy="165100"/>
            </a:xfrm>
            <a:prstGeom prst="rect">
              <a:avLst/>
            </a:prstGeom>
          </p:spPr>
        </p:pic>
      </p:grpSp>
      <p:grpSp>
        <p:nvGrpSpPr>
          <p:cNvPr id="302" name="Group 301"/>
          <p:cNvGrpSpPr/>
          <p:nvPr/>
        </p:nvGrpSpPr>
        <p:grpSpPr>
          <a:xfrm>
            <a:off x="9448800" y="1661096"/>
            <a:ext cx="289892" cy="144946"/>
            <a:chOff x="9448800" y="1661096"/>
            <a:chExt cx="289892" cy="144946"/>
          </a:xfrm>
        </p:grpSpPr>
        <p:sp>
          <p:nvSpPr>
            <p:cNvPr id="47" name="Terminator 46"/>
            <p:cNvSpPr/>
            <p:nvPr/>
          </p:nvSpPr>
          <p:spPr>
            <a:xfrm>
              <a:off x="9448800" y="1661096"/>
              <a:ext cx="289892" cy="144946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31983" y="1689107"/>
              <a:ext cx="143293" cy="44667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90570" y="1729528"/>
              <a:ext cx="194009" cy="63111"/>
            </a:xfrm>
            <a:prstGeom prst="rect">
              <a:avLst/>
            </a:prstGeom>
          </p:spPr>
        </p:pic>
      </p:grpSp>
      <p:grpSp>
        <p:nvGrpSpPr>
          <p:cNvPr id="62" name="Group 61"/>
          <p:cNvGrpSpPr/>
          <p:nvPr/>
        </p:nvGrpSpPr>
        <p:grpSpPr>
          <a:xfrm>
            <a:off x="9399774" y="4648771"/>
            <a:ext cx="248479" cy="144946"/>
            <a:chOff x="8860606" y="795189"/>
            <a:chExt cx="432048" cy="252028"/>
          </a:xfrm>
        </p:grpSpPr>
        <p:sp>
          <p:nvSpPr>
            <p:cNvPr id="49" name="Folded Corner 48"/>
            <p:cNvSpPr/>
            <p:nvPr/>
          </p:nvSpPr>
          <p:spPr>
            <a:xfrm>
              <a:off x="8860606" y="795189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885074" y="823452"/>
              <a:ext cx="379575" cy="46498"/>
            </a:xfrm>
            <a:prstGeom prst="rect">
              <a:avLst/>
            </a:prstGeom>
          </p:spPr>
        </p:pic>
      </p:grpSp>
      <p:grpSp>
        <p:nvGrpSpPr>
          <p:cNvPr id="61" name="Group 60"/>
          <p:cNvGrpSpPr/>
          <p:nvPr/>
        </p:nvGrpSpPr>
        <p:grpSpPr>
          <a:xfrm>
            <a:off x="9420225" y="1362646"/>
            <a:ext cx="289892" cy="144946"/>
            <a:chOff x="6348561" y="395139"/>
            <a:chExt cx="504056" cy="252028"/>
          </a:xfrm>
        </p:grpSpPr>
        <p:sp>
          <p:nvSpPr>
            <p:cNvPr id="55" name="Terminator 54"/>
            <p:cNvSpPr/>
            <p:nvPr/>
          </p:nvSpPr>
          <p:spPr>
            <a:xfrm>
              <a:off x="6348561" y="395139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6401829" y="454464"/>
              <a:ext cx="392511" cy="136570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9437195" y="2332321"/>
            <a:ext cx="340158" cy="174191"/>
            <a:chOff x="9194800" y="2627164"/>
            <a:chExt cx="591457" cy="302879"/>
          </a:xfrm>
        </p:grpSpPr>
        <p:sp>
          <p:nvSpPr>
            <p:cNvPr id="64" name="Terminator 63"/>
            <p:cNvSpPr/>
            <p:nvPr/>
          </p:nvSpPr>
          <p:spPr>
            <a:xfrm>
              <a:off x="9240986" y="2627164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21292" y="2659993"/>
              <a:ext cx="360040" cy="67291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9194800" y="2689224"/>
              <a:ext cx="591457" cy="240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 err="1"/>
                <a:t>RoboSim</a:t>
              </a:r>
              <a:endParaRPr lang="en-US" sz="300" dirty="0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1444551" y="258854"/>
            <a:ext cx="289892" cy="144946"/>
            <a:chOff x="6348561" y="395139"/>
            <a:chExt cx="504056" cy="252028"/>
          </a:xfrm>
        </p:grpSpPr>
        <p:sp>
          <p:nvSpPr>
            <p:cNvPr id="72" name="Terminator 71"/>
            <p:cNvSpPr/>
            <p:nvPr/>
          </p:nvSpPr>
          <p:spPr>
            <a:xfrm>
              <a:off x="6348561" y="395139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6401829" y="454464"/>
              <a:ext cx="392511" cy="136570"/>
            </a:xfrm>
            <a:prstGeom prst="rect">
              <a:avLst/>
            </a:prstGeom>
          </p:spPr>
        </p:pic>
      </p:grpSp>
      <p:grpSp>
        <p:nvGrpSpPr>
          <p:cNvPr id="88" name="Group 87"/>
          <p:cNvGrpSpPr/>
          <p:nvPr/>
        </p:nvGrpSpPr>
        <p:grpSpPr>
          <a:xfrm>
            <a:off x="9388475" y="778446"/>
            <a:ext cx="266420" cy="185553"/>
            <a:chOff x="9378950" y="4912296"/>
            <a:chExt cx="266420" cy="185553"/>
          </a:xfrm>
        </p:grpSpPr>
        <p:sp>
          <p:nvSpPr>
            <p:cNvPr id="78" name="Folded Corner 77"/>
            <p:cNvSpPr/>
            <p:nvPr/>
          </p:nvSpPr>
          <p:spPr>
            <a:xfrm>
              <a:off x="9383899" y="4912296"/>
              <a:ext cx="248479" cy="144946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9378950" y="4959350"/>
              <a:ext cx="26642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/>
                <a:t>input</a:t>
              </a:r>
            </a:p>
          </p:txBody>
        </p:sp>
        <p:pic>
          <p:nvPicPr>
            <p:cNvPr id="82" name="Picture 3" descr="D:\Paper\2012-05-15 Toolchain SIMPAR 2012\svn\fig\matlab monitor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215"/>
            <a:stretch/>
          </p:blipFill>
          <p:spPr bwMode="auto">
            <a:xfrm>
              <a:off x="9410612" y="4923666"/>
              <a:ext cx="193763" cy="89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9" name="Group 88"/>
          <p:cNvGrpSpPr/>
          <p:nvPr/>
        </p:nvGrpSpPr>
        <p:grpSpPr>
          <a:xfrm>
            <a:off x="9372600" y="1022921"/>
            <a:ext cx="300082" cy="188728"/>
            <a:chOff x="9363075" y="5156771"/>
            <a:chExt cx="300082" cy="188728"/>
          </a:xfrm>
        </p:grpSpPr>
        <p:sp>
          <p:nvSpPr>
            <p:cNvPr id="85" name="Folded Corner 84"/>
            <p:cNvSpPr/>
            <p:nvPr/>
          </p:nvSpPr>
          <p:spPr>
            <a:xfrm>
              <a:off x="9387074" y="5156771"/>
              <a:ext cx="248479" cy="144946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9363075" y="5207000"/>
              <a:ext cx="30008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/>
                <a:t>Output</a:t>
              </a:r>
            </a:p>
          </p:txBody>
        </p:sp>
        <p:pic>
          <p:nvPicPr>
            <p:cNvPr id="87" name="Picture 3" descr="D:\Paper\2012-05-15 Toolchain SIMPAR 2012\svn\fig\matlab monitor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215"/>
            <a:stretch/>
          </p:blipFill>
          <p:spPr bwMode="auto">
            <a:xfrm>
              <a:off x="9413787" y="5171316"/>
              <a:ext cx="193763" cy="89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0" name="Group 89"/>
          <p:cNvGrpSpPr/>
          <p:nvPr/>
        </p:nvGrpSpPr>
        <p:grpSpPr>
          <a:xfrm>
            <a:off x="1018469" y="385854"/>
            <a:ext cx="248479" cy="144946"/>
            <a:chOff x="9684568" y="1484784"/>
            <a:chExt cx="432048" cy="252028"/>
          </a:xfrm>
        </p:grpSpPr>
        <p:sp>
          <p:nvSpPr>
            <p:cNvPr id="91" name="Folded Corner 90"/>
            <p:cNvSpPr/>
            <p:nvPr/>
          </p:nvSpPr>
          <p:spPr>
            <a:xfrm>
              <a:off x="9684568" y="148478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" name="Picture 91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9720572" y="1528234"/>
              <a:ext cx="392511" cy="136570"/>
            </a:xfrm>
            <a:prstGeom prst="rect">
              <a:avLst/>
            </a:prstGeom>
          </p:spPr>
        </p:pic>
      </p:grpSp>
      <p:grpSp>
        <p:nvGrpSpPr>
          <p:cNvPr id="93" name="Group 92"/>
          <p:cNvGrpSpPr/>
          <p:nvPr/>
        </p:nvGrpSpPr>
        <p:grpSpPr>
          <a:xfrm>
            <a:off x="1009576" y="138204"/>
            <a:ext cx="266420" cy="185553"/>
            <a:chOff x="9378950" y="4912296"/>
            <a:chExt cx="266420" cy="185553"/>
          </a:xfrm>
        </p:grpSpPr>
        <p:sp>
          <p:nvSpPr>
            <p:cNvPr id="94" name="Folded Corner 93"/>
            <p:cNvSpPr/>
            <p:nvPr/>
          </p:nvSpPr>
          <p:spPr>
            <a:xfrm>
              <a:off x="9383899" y="4912296"/>
              <a:ext cx="248479" cy="144946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378950" y="4959350"/>
              <a:ext cx="26642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/>
                <a:t>input</a:t>
              </a:r>
            </a:p>
          </p:txBody>
        </p:sp>
        <p:pic>
          <p:nvPicPr>
            <p:cNvPr id="96" name="Picture 3" descr="D:\Paper\2012-05-15 Toolchain SIMPAR 2012\svn\fig\matlab monitor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215"/>
            <a:stretch/>
          </p:blipFill>
          <p:spPr bwMode="auto">
            <a:xfrm>
              <a:off x="9410612" y="4923666"/>
              <a:ext cx="193763" cy="89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7" name="Group 96"/>
          <p:cNvGrpSpPr/>
          <p:nvPr/>
        </p:nvGrpSpPr>
        <p:grpSpPr>
          <a:xfrm>
            <a:off x="1873176" y="262029"/>
            <a:ext cx="300082" cy="188728"/>
            <a:chOff x="9363075" y="5156771"/>
            <a:chExt cx="300082" cy="188728"/>
          </a:xfrm>
        </p:grpSpPr>
        <p:sp>
          <p:nvSpPr>
            <p:cNvPr id="98" name="Folded Corner 97"/>
            <p:cNvSpPr/>
            <p:nvPr/>
          </p:nvSpPr>
          <p:spPr>
            <a:xfrm>
              <a:off x="9387074" y="5156771"/>
              <a:ext cx="248479" cy="144946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9363075" y="5207000"/>
              <a:ext cx="30008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/>
                <a:t>Output</a:t>
              </a:r>
            </a:p>
          </p:txBody>
        </p:sp>
        <p:pic>
          <p:nvPicPr>
            <p:cNvPr id="100" name="Picture 3" descr="D:\Paper\2012-05-15 Toolchain SIMPAR 2012\svn\fig\matlab monitor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215"/>
            <a:stretch/>
          </p:blipFill>
          <p:spPr bwMode="auto">
            <a:xfrm>
              <a:off x="9413787" y="5171316"/>
              <a:ext cx="193763" cy="89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1" name="TextBox 100"/>
          <p:cNvSpPr txBox="1"/>
          <p:nvPr/>
        </p:nvSpPr>
        <p:spPr>
          <a:xfrm>
            <a:off x="1006401" y="436083"/>
            <a:ext cx="29848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control</a:t>
            </a:r>
          </a:p>
        </p:txBody>
      </p:sp>
      <p:cxnSp>
        <p:nvCxnSpPr>
          <p:cNvPr id="107" name="Straight Arrow Connector 106"/>
          <p:cNvCxnSpPr>
            <a:stCxn id="94" idx="3"/>
            <a:endCxn id="72" idx="1"/>
          </p:cNvCxnSpPr>
          <p:nvPr/>
        </p:nvCxnSpPr>
        <p:spPr>
          <a:xfrm>
            <a:off x="1263004" y="210677"/>
            <a:ext cx="181547" cy="12065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3"/>
          </p:cNvCxnSpPr>
          <p:nvPr/>
        </p:nvCxnSpPr>
        <p:spPr>
          <a:xfrm>
            <a:off x="1263004" y="210677"/>
            <a:ext cx="165672" cy="82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91" idx="3"/>
          </p:cNvCxnSpPr>
          <p:nvPr/>
        </p:nvCxnSpPr>
        <p:spPr>
          <a:xfrm flipV="1">
            <a:off x="1266948" y="366233"/>
            <a:ext cx="164903" cy="92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72" idx="3"/>
            <a:endCxn id="98" idx="1"/>
          </p:cNvCxnSpPr>
          <p:nvPr/>
        </p:nvCxnSpPr>
        <p:spPr>
          <a:xfrm>
            <a:off x="1734443" y="331327"/>
            <a:ext cx="162732" cy="3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1474529" y="1012511"/>
            <a:ext cx="289892" cy="144946"/>
            <a:chOff x="6348561" y="395139"/>
            <a:chExt cx="504056" cy="252028"/>
          </a:xfrm>
        </p:grpSpPr>
        <p:sp>
          <p:nvSpPr>
            <p:cNvPr id="117" name="Terminator 116"/>
            <p:cNvSpPr/>
            <p:nvPr/>
          </p:nvSpPr>
          <p:spPr>
            <a:xfrm>
              <a:off x="6348561" y="395139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8" name="Picture 117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6401829" y="454464"/>
              <a:ext cx="392511" cy="136570"/>
            </a:xfrm>
            <a:prstGeom prst="rect">
              <a:avLst/>
            </a:prstGeom>
          </p:spPr>
        </p:pic>
      </p:grpSp>
      <p:grpSp>
        <p:nvGrpSpPr>
          <p:cNvPr id="126" name="Group 125"/>
          <p:cNvGrpSpPr/>
          <p:nvPr/>
        </p:nvGrpSpPr>
        <p:grpSpPr>
          <a:xfrm>
            <a:off x="1903154" y="1015686"/>
            <a:ext cx="300082" cy="188728"/>
            <a:chOff x="9363075" y="5156771"/>
            <a:chExt cx="300082" cy="188728"/>
          </a:xfrm>
        </p:grpSpPr>
        <p:sp>
          <p:nvSpPr>
            <p:cNvPr id="127" name="Folded Corner 126"/>
            <p:cNvSpPr/>
            <p:nvPr/>
          </p:nvSpPr>
          <p:spPr>
            <a:xfrm>
              <a:off x="9387074" y="5156771"/>
              <a:ext cx="248479" cy="144946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9363075" y="5207000"/>
              <a:ext cx="30008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/>
                <a:t>Output</a:t>
              </a:r>
            </a:p>
          </p:txBody>
        </p:sp>
        <p:pic>
          <p:nvPicPr>
            <p:cNvPr id="129" name="Picture 3" descr="D:\Paper\2012-05-15 Toolchain SIMPAR 2012\svn\fig\matlab monitor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215"/>
            <a:stretch/>
          </p:blipFill>
          <p:spPr bwMode="auto">
            <a:xfrm>
              <a:off x="9413787" y="5171316"/>
              <a:ext cx="193763" cy="89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31" name="Straight Arrow Connector 130"/>
          <p:cNvCxnSpPr/>
          <p:nvPr/>
        </p:nvCxnSpPr>
        <p:spPr>
          <a:xfrm>
            <a:off x="1292982" y="964334"/>
            <a:ext cx="181547" cy="12065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1292982" y="964334"/>
            <a:ext cx="165672" cy="82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flipV="1">
            <a:off x="1296926" y="1119890"/>
            <a:ext cx="164903" cy="92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1764421" y="1084984"/>
            <a:ext cx="162732" cy="3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9299575" y="158750"/>
            <a:ext cx="26642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plant</a:t>
            </a:r>
          </a:p>
        </p:txBody>
      </p:sp>
      <p:grpSp>
        <p:nvGrpSpPr>
          <p:cNvPr id="141" name="Group 140"/>
          <p:cNvGrpSpPr/>
          <p:nvPr/>
        </p:nvGrpSpPr>
        <p:grpSpPr>
          <a:xfrm rot="5400000">
            <a:off x="1139565" y="1010354"/>
            <a:ext cx="69853" cy="149225"/>
            <a:chOff x="5854700" y="1079500"/>
            <a:chExt cx="225425" cy="365125"/>
          </a:xfrm>
        </p:grpSpPr>
        <p:sp>
          <p:nvSpPr>
            <p:cNvPr id="138" name="Curved Down Arrow 137"/>
            <p:cNvSpPr/>
            <p:nvPr/>
          </p:nvSpPr>
          <p:spPr>
            <a:xfrm>
              <a:off x="5861050" y="1079500"/>
              <a:ext cx="219075" cy="9207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0" name="Curved Down Arrow 139"/>
            <p:cNvSpPr/>
            <p:nvPr/>
          </p:nvSpPr>
          <p:spPr>
            <a:xfrm flipH="1" flipV="1">
              <a:off x="5854700" y="1352550"/>
              <a:ext cx="219075" cy="9207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1045272" y="1120461"/>
            <a:ext cx="248479" cy="144946"/>
            <a:chOff x="9684568" y="1484784"/>
            <a:chExt cx="432048" cy="252028"/>
          </a:xfrm>
        </p:grpSpPr>
        <p:sp>
          <p:nvSpPr>
            <p:cNvPr id="104" name="Folded Corner 103"/>
            <p:cNvSpPr/>
            <p:nvPr/>
          </p:nvSpPr>
          <p:spPr>
            <a:xfrm>
              <a:off x="9684568" y="148478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9720572" y="1528234"/>
              <a:ext cx="392511" cy="136570"/>
            </a:xfrm>
            <a:prstGeom prst="rect">
              <a:avLst/>
            </a:prstGeom>
          </p:spPr>
        </p:pic>
      </p:grpSp>
      <p:grpSp>
        <p:nvGrpSpPr>
          <p:cNvPr id="119" name="Group 118"/>
          <p:cNvGrpSpPr/>
          <p:nvPr/>
        </p:nvGrpSpPr>
        <p:grpSpPr>
          <a:xfrm>
            <a:off x="1048447" y="895036"/>
            <a:ext cx="248479" cy="144946"/>
            <a:chOff x="9684568" y="1484784"/>
            <a:chExt cx="432048" cy="252028"/>
          </a:xfrm>
        </p:grpSpPr>
        <p:sp>
          <p:nvSpPr>
            <p:cNvPr id="120" name="Folded Corner 119"/>
            <p:cNvSpPr/>
            <p:nvPr/>
          </p:nvSpPr>
          <p:spPr>
            <a:xfrm>
              <a:off x="9684568" y="148478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1" name="Picture 120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9720572" y="1528234"/>
              <a:ext cx="392511" cy="136570"/>
            </a:xfrm>
            <a:prstGeom prst="rect">
              <a:avLst/>
            </a:prstGeom>
          </p:spPr>
        </p:pic>
      </p:grpSp>
      <p:sp>
        <p:nvSpPr>
          <p:cNvPr id="130" name="TextBox 129"/>
          <p:cNvSpPr txBox="1"/>
          <p:nvPr/>
        </p:nvSpPr>
        <p:spPr>
          <a:xfrm>
            <a:off x="1036379" y="945265"/>
            <a:ext cx="29848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control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036379" y="1170690"/>
            <a:ext cx="26642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plant</a:t>
            </a:r>
          </a:p>
        </p:txBody>
      </p:sp>
      <p:grpSp>
        <p:nvGrpSpPr>
          <p:cNvPr id="145" name="Group 144"/>
          <p:cNvGrpSpPr/>
          <p:nvPr/>
        </p:nvGrpSpPr>
        <p:grpSpPr>
          <a:xfrm>
            <a:off x="1917774" y="1655633"/>
            <a:ext cx="300082" cy="188728"/>
            <a:chOff x="9363075" y="5156771"/>
            <a:chExt cx="300082" cy="188728"/>
          </a:xfrm>
        </p:grpSpPr>
        <p:sp>
          <p:nvSpPr>
            <p:cNvPr id="146" name="Folded Corner 145"/>
            <p:cNvSpPr/>
            <p:nvPr/>
          </p:nvSpPr>
          <p:spPr>
            <a:xfrm>
              <a:off x="9387074" y="5156771"/>
              <a:ext cx="248479" cy="144946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9363075" y="5207000"/>
              <a:ext cx="30008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/>
                <a:t>Output</a:t>
              </a:r>
            </a:p>
          </p:txBody>
        </p:sp>
        <p:pic>
          <p:nvPicPr>
            <p:cNvPr id="148" name="Picture 3" descr="D:\Paper\2012-05-15 Toolchain SIMPAR 2012\svn\fig\matlab monitor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215"/>
            <a:stretch/>
          </p:blipFill>
          <p:spPr bwMode="auto">
            <a:xfrm>
              <a:off x="9413787" y="5171316"/>
              <a:ext cx="193763" cy="89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49" name="Straight Arrow Connector 148"/>
          <p:cNvCxnSpPr/>
          <p:nvPr/>
        </p:nvCxnSpPr>
        <p:spPr>
          <a:xfrm>
            <a:off x="1307602" y="1604281"/>
            <a:ext cx="181547" cy="12065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stCxn id="160" idx="3"/>
            <a:endCxn id="143" idx="1"/>
          </p:cNvCxnSpPr>
          <p:nvPr/>
        </p:nvCxnSpPr>
        <p:spPr>
          <a:xfrm>
            <a:off x="1311546" y="1705881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stCxn id="174" idx="3"/>
          </p:cNvCxnSpPr>
          <p:nvPr/>
        </p:nvCxnSpPr>
        <p:spPr>
          <a:xfrm>
            <a:off x="1306833" y="1969406"/>
            <a:ext cx="171873" cy="7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>
            <a:off x="1779041" y="1724931"/>
            <a:ext cx="162732" cy="3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9" name="Group 158"/>
          <p:cNvGrpSpPr/>
          <p:nvPr/>
        </p:nvGrpSpPr>
        <p:grpSpPr>
          <a:xfrm>
            <a:off x="1063067" y="1633408"/>
            <a:ext cx="248479" cy="144946"/>
            <a:chOff x="9684568" y="1484784"/>
            <a:chExt cx="432048" cy="252028"/>
          </a:xfrm>
        </p:grpSpPr>
        <p:sp>
          <p:nvSpPr>
            <p:cNvPr id="160" name="Folded Corner 159"/>
            <p:cNvSpPr/>
            <p:nvPr/>
          </p:nvSpPr>
          <p:spPr>
            <a:xfrm>
              <a:off x="9684568" y="148478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1" name="Picture 160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9720572" y="1528234"/>
              <a:ext cx="392511" cy="136570"/>
            </a:xfrm>
            <a:prstGeom prst="rect">
              <a:avLst/>
            </a:prstGeom>
          </p:spPr>
        </p:pic>
      </p:grpSp>
      <p:sp>
        <p:nvSpPr>
          <p:cNvPr id="162" name="TextBox 161"/>
          <p:cNvSpPr txBox="1"/>
          <p:nvPr/>
        </p:nvSpPr>
        <p:spPr>
          <a:xfrm>
            <a:off x="1050999" y="1683637"/>
            <a:ext cx="29848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control</a:t>
            </a:r>
          </a:p>
        </p:txBody>
      </p:sp>
      <p:grpSp>
        <p:nvGrpSpPr>
          <p:cNvPr id="168" name="Group 167"/>
          <p:cNvGrpSpPr/>
          <p:nvPr/>
        </p:nvGrpSpPr>
        <p:grpSpPr>
          <a:xfrm rot="5400000">
            <a:off x="1589160" y="1774126"/>
            <a:ext cx="69853" cy="149225"/>
            <a:chOff x="5854700" y="1079500"/>
            <a:chExt cx="225425" cy="365125"/>
          </a:xfrm>
        </p:grpSpPr>
        <p:sp>
          <p:nvSpPr>
            <p:cNvPr id="169" name="Curved Down Arrow 168"/>
            <p:cNvSpPr/>
            <p:nvPr/>
          </p:nvSpPr>
          <p:spPr>
            <a:xfrm>
              <a:off x="5861050" y="1079500"/>
              <a:ext cx="219075" cy="9207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0" name="Curved Down Arrow 169"/>
            <p:cNvSpPr/>
            <p:nvPr/>
          </p:nvSpPr>
          <p:spPr>
            <a:xfrm flipH="1" flipV="1">
              <a:off x="5854700" y="1352550"/>
              <a:ext cx="219075" cy="9207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1489149" y="1652458"/>
            <a:ext cx="289892" cy="144946"/>
            <a:chOff x="6348561" y="395139"/>
            <a:chExt cx="504056" cy="252028"/>
          </a:xfrm>
        </p:grpSpPr>
        <p:sp>
          <p:nvSpPr>
            <p:cNvPr id="143" name="Terminator 142"/>
            <p:cNvSpPr/>
            <p:nvPr/>
          </p:nvSpPr>
          <p:spPr>
            <a:xfrm>
              <a:off x="6348561" y="395139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4" name="Picture 143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6401829" y="454464"/>
              <a:ext cx="392511" cy="136570"/>
            </a:xfrm>
            <a:prstGeom prst="rect">
              <a:avLst/>
            </a:prstGeom>
          </p:spPr>
        </p:pic>
      </p:grpSp>
      <p:grpSp>
        <p:nvGrpSpPr>
          <p:cNvPr id="164" name="Group 163"/>
          <p:cNvGrpSpPr/>
          <p:nvPr/>
        </p:nvGrpSpPr>
        <p:grpSpPr>
          <a:xfrm>
            <a:off x="1452144" y="1895058"/>
            <a:ext cx="340158" cy="174191"/>
            <a:chOff x="9194800" y="2627164"/>
            <a:chExt cx="591457" cy="302879"/>
          </a:xfrm>
        </p:grpSpPr>
        <p:sp>
          <p:nvSpPr>
            <p:cNvPr id="165" name="Terminator 164"/>
            <p:cNvSpPr/>
            <p:nvPr/>
          </p:nvSpPr>
          <p:spPr>
            <a:xfrm>
              <a:off x="9240986" y="2627164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6" name="Picture 16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21292" y="2659993"/>
              <a:ext cx="360040" cy="67291"/>
            </a:xfrm>
            <a:prstGeom prst="rect">
              <a:avLst/>
            </a:prstGeom>
          </p:spPr>
        </p:pic>
        <p:sp>
          <p:nvSpPr>
            <p:cNvPr id="167" name="TextBox 166"/>
            <p:cNvSpPr txBox="1"/>
            <p:nvPr/>
          </p:nvSpPr>
          <p:spPr>
            <a:xfrm>
              <a:off x="9194800" y="2689224"/>
              <a:ext cx="591457" cy="240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 err="1"/>
                <a:t>RoboSim</a:t>
              </a:r>
              <a:endParaRPr lang="en-US" sz="300" dirty="0"/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1058354" y="1896933"/>
            <a:ext cx="248479" cy="144946"/>
            <a:chOff x="9684568" y="2204864"/>
            <a:chExt cx="432048" cy="252028"/>
          </a:xfrm>
        </p:grpSpPr>
        <p:sp>
          <p:nvSpPr>
            <p:cNvPr id="174" name="Folded Corner 173"/>
            <p:cNvSpPr/>
            <p:nvPr/>
          </p:nvSpPr>
          <p:spPr>
            <a:xfrm>
              <a:off x="9684568" y="220486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5" name="Picture 17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20573" y="2240868"/>
              <a:ext cx="360040" cy="67291"/>
            </a:xfrm>
            <a:prstGeom prst="rect">
              <a:avLst/>
            </a:prstGeom>
          </p:spPr>
        </p:pic>
      </p:grpSp>
      <p:sp>
        <p:nvSpPr>
          <p:cNvPr id="163" name="TextBox 162"/>
          <p:cNvSpPr txBox="1"/>
          <p:nvPr/>
        </p:nvSpPr>
        <p:spPr>
          <a:xfrm>
            <a:off x="1054174" y="1924937"/>
            <a:ext cx="26642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plant</a:t>
            </a:r>
          </a:p>
        </p:txBody>
      </p:sp>
      <p:pic>
        <p:nvPicPr>
          <p:cNvPr id="179" name="Picture 2" descr="D:\Paper\2012-05-15 Toolchain SIMPAR 2012\svn\fig\MilSimulation_v2.graffle\image2.pn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7" r="33487"/>
          <a:stretch/>
        </p:blipFill>
        <p:spPr bwMode="auto">
          <a:xfrm>
            <a:off x="1890495" y="1848737"/>
            <a:ext cx="436854" cy="33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0" name="Straight Arrow Connector 179"/>
          <p:cNvCxnSpPr/>
          <p:nvPr/>
        </p:nvCxnSpPr>
        <p:spPr>
          <a:xfrm flipV="1">
            <a:off x="1779041" y="1969387"/>
            <a:ext cx="116508" cy="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2" name="Group 181"/>
          <p:cNvGrpSpPr/>
          <p:nvPr/>
        </p:nvGrpSpPr>
        <p:grpSpPr>
          <a:xfrm>
            <a:off x="1917774" y="2294398"/>
            <a:ext cx="300082" cy="188728"/>
            <a:chOff x="9363075" y="5156771"/>
            <a:chExt cx="300082" cy="188728"/>
          </a:xfrm>
        </p:grpSpPr>
        <p:sp>
          <p:nvSpPr>
            <p:cNvPr id="183" name="Folded Corner 182"/>
            <p:cNvSpPr/>
            <p:nvPr/>
          </p:nvSpPr>
          <p:spPr>
            <a:xfrm>
              <a:off x="9387074" y="5156771"/>
              <a:ext cx="248479" cy="144946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9363075" y="5207000"/>
              <a:ext cx="30008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/>
                <a:t>Output</a:t>
              </a:r>
            </a:p>
          </p:txBody>
        </p:sp>
        <p:pic>
          <p:nvPicPr>
            <p:cNvPr id="185" name="Picture 3" descr="D:\Paper\2012-05-15 Toolchain SIMPAR 2012\svn\fig\matlab monitor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215"/>
            <a:stretch/>
          </p:blipFill>
          <p:spPr bwMode="auto">
            <a:xfrm>
              <a:off x="9413787" y="5171316"/>
              <a:ext cx="193763" cy="89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86" name="Straight Arrow Connector 185"/>
          <p:cNvCxnSpPr/>
          <p:nvPr/>
        </p:nvCxnSpPr>
        <p:spPr>
          <a:xfrm>
            <a:off x="1307602" y="2243046"/>
            <a:ext cx="181547" cy="12065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>
            <a:off x="1311546" y="2344646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>
            <a:off x="1779041" y="2363696"/>
            <a:ext cx="162732" cy="3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0" name="Group 189"/>
          <p:cNvGrpSpPr/>
          <p:nvPr/>
        </p:nvGrpSpPr>
        <p:grpSpPr>
          <a:xfrm>
            <a:off x="1063067" y="2272173"/>
            <a:ext cx="248479" cy="144946"/>
            <a:chOff x="9684568" y="1484784"/>
            <a:chExt cx="432048" cy="252028"/>
          </a:xfrm>
        </p:grpSpPr>
        <p:sp>
          <p:nvSpPr>
            <p:cNvPr id="191" name="Folded Corner 190"/>
            <p:cNvSpPr/>
            <p:nvPr/>
          </p:nvSpPr>
          <p:spPr>
            <a:xfrm>
              <a:off x="9684568" y="148478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2" name="Picture 191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9720572" y="1528234"/>
              <a:ext cx="392511" cy="136570"/>
            </a:xfrm>
            <a:prstGeom prst="rect">
              <a:avLst/>
            </a:prstGeom>
          </p:spPr>
        </p:pic>
      </p:grpSp>
      <p:sp>
        <p:nvSpPr>
          <p:cNvPr id="193" name="TextBox 192"/>
          <p:cNvSpPr txBox="1"/>
          <p:nvPr/>
        </p:nvSpPr>
        <p:spPr>
          <a:xfrm>
            <a:off x="1050999" y="2322402"/>
            <a:ext cx="29848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control</a:t>
            </a:r>
          </a:p>
        </p:txBody>
      </p:sp>
      <p:grpSp>
        <p:nvGrpSpPr>
          <p:cNvPr id="194" name="Group 193"/>
          <p:cNvGrpSpPr/>
          <p:nvPr/>
        </p:nvGrpSpPr>
        <p:grpSpPr>
          <a:xfrm rot="5400000">
            <a:off x="1589160" y="2412891"/>
            <a:ext cx="69853" cy="149225"/>
            <a:chOff x="5854700" y="1079500"/>
            <a:chExt cx="225425" cy="365125"/>
          </a:xfrm>
        </p:grpSpPr>
        <p:sp>
          <p:nvSpPr>
            <p:cNvPr id="195" name="Curved Down Arrow 194"/>
            <p:cNvSpPr/>
            <p:nvPr/>
          </p:nvSpPr>
          <p:spPr>
            <a:xfrm>
              <a:off x="5861050" y="1079500"/>
              <a:ext cx="219075" cy="9207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6" name="Curved Down Arrow 195"/>
            <p:cNvSpPr/>
            <p:nvPr/>
          </p:nvSpPr>
          <p:spPr>
            <a:xfrm flipH="1" flipV="1">
              <a:off x="5854700" y="1352550"/>
              <a:ext cx="219075" cy="9207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7" name="Group 196"/>
          <p:cNvGrpSpPr/>
          <p:nvPr/>
        </p:nvGrpSpPr>
        <p:grpSpPr>
          <a:xfrm>
            <a:off x="1489149" y="2291223"/>
            <a:ext cx="289892" cy="144946"/>
            <a:chOff x="6348561" y="395139"/>
            <a:chExt cx="504056" cy="252028"/>
          </a:xfrm>
        </p:grpSpPr>
        <p:sp>
          <p:nvSpPr>
            <p:cNvPr id="198" name="Terminator 197"/>
            <p:cNvSpPr/>
            <p:nvPr/>
          </p:nvSpPr>
          <p:spPr>
            <a:xfrm>
              <a:off x="6348561" y="395139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9" name="Picture 198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6401829" y="454464"/>
              <a:ext cx="392511" cy="136570"/>
            </a:xfrm>
            <a:prstGeom prst="rect">
              <a:avLst/>
            </a:prstGeom>
          </p:spPr>
        </p:pic>
      </p:grpSp>
      <p:sp>
        <p:nvSpPr>
          <p:cNvPr id="210" name="Freeform 209"/>
          <p:cNvSpPr/>
          <p:nvPr/>
        </p:nvSpPr>
        <p:spPr>
          <a:xfrm>
            <a:off x="799953" y="1031359"/>
            <a:ext cx="225776" cy="668154"/>
          </a:xfrm>
          <a:custGeom>
            <a:avLst/>
            <a:gdLst>
              <a:gd name="connsiteX0" fmla="*/ 0 w 2834586"/>
              <a:gd name="connsiteY0" fmla="*/ 351606 h 448386"/>
              <a:gd name="connsiteX1" fmla="*/ 469900 w 2834586"/>
              <a:gd name="connsiteY1" fmla="*/ 427806 h 448386"/>
              <a:gd name="connsiteX2" fmla="*/ 2260600 w 2834586"/>
              <a:gd name="connsiteY2" fmla="*/ 21406 h 448386"/>
              <a:gd name="connsiteX3" fmla="*/ 2794000 w 2834586"/>
              <a:gd name="connsiteY3" fmla="*/ 56331 h 448386"/>
              <a:gd name="connsiteX4" fmla="*/ 2797175 w 2834586"/>
              <a:gd name="connsiteY4" fmla="*/ 53156 h 448386"/>
              <a:gd name="connsiteX0" fmla="*/ 2116011 w 2366147"/>
              <a:gd name="connsiteY0" fmla="*/ 0 h 486132"/>
              <a:gd name="connsiteX1" fmla="*/ 1461 w 2366147"/>
              <a:gd name="connsiteY1" fmla="*/ 485775 h 486132"/>
              <a:gd name="connsiteX2" fmla="*/ 1792161 w 2366147"/>
              <a:gd name="connsiteY2" fmla="*/ 79375 h 486132"/>
              <a:gd name="connsiteX3" fmla="*/ 2325561 w 2366147"/>
              <a:gd name="connsiteY3" fmla="*/ 114300 h 486132"/>
              <a:gd name="connsiteX4" fmla="*/ 2328736 w 2366147"/>
              <a:gd name="connsiteY4" fmla="*/ 111125 h 486132"/>
              <a:gd name="connsiteX0" fmla="*/ 4524375 w 5002396"/>
              <a:gd name="connsiteY0" fmla="*/ 42931 h 1887606"/>
              <a:gd name="connsiteX1" fmla="*/ 2409825 w 5002396"/>
              <a:gd name="connsiteY1" fmla="*/ 528706 h 1887606"/>
              <a:gd name="connsiteX2" fmla="*/ 4200525 w 5002396"/>
              <a:gd name="connsiteY2" fmla="*/ 122306 h 1887606"/>
              <a:gd name="connsiteX3" fmla="*/ 4733925 w 5002396"/>
              <a:gd name="connsiteY3" fmla="*/ 157231 h 1887606"/>
              <a:gd name="connsiteX4" fmla="*/ 0 w 5002396"/>
              <a:gd name="connsiteY4" fmla="*/ 1887606 h 1887606"/>
              <a:gd name="connsiteX0" fmla="*/ 4529723 w 4530483"/>
              <a:gd name="connsiteY0" fmla="*/ 0 h 1844675"/>
              <a:gd name="connsiteX1" fmla="*/ 2415173 w 4530483"/>
              <a:gd name="connsiteY1" fmla="*/ 485775 h 1844675"/>
              <a:gd name="connsiteX2" fmla="*/ 4205873 w 4530483"/>
              <a:gd name="connsiteY2" fmla="*/ 79375 h 1844675"/>
              <a:gd name="connsiteX3" fmla="*/ 602248 w 4530483"/>
              <a:gd name="connsiteY3" fmla="*/ 895350 h 1844675"/>
              <a:gd name="connsiteX4" fmla="*/ 5348 w 4530483"/>
              <a:gd name="connsiteY4" fmla="*/ 1844675 h 1844675"/>
              <a:gd name="connsiteX0" fmla="*/ 4529723 w 4588803"/>
              <a:gd name="connsiteY0" fmla="*/ 10104 h 1854779"/>
              <a:gd name="connsiteX1" fmla="*/ 4205873 w 4588803"/>
              <a:gd name="connsiteY1" fmla="*/ 89479 h 1854779"/>
              <a:gd name="connsiteX2" fmla="*/ 602248 w 4588803"/>
              <a:gd name="connsiteY2" fmla="*/ 905454 h 1854779"/>
              <a:gd name="connsiteX3" fmla="*/ 5348 w 4588803"/>
              <a:gd name="connsiteY3" fmla="*/ 1854779 h 1854779"/>
              <a:gd name="connsiteX0" fmla="*/ 4541039 w 4600119"/>
              <a:gd name="connsiteY0" fmla="*/ 10104 h 1854779"/>
              <a:gd name="connsiteX1" fmla="*/ 4217189 w 4600119"/>
              <a:gd name="connsiteY1" fmla="*/ 89479 h 1854779"/>
              <a:gd name="connsiteX2" fmla="*/ 613564 w 4600119"/>
              <a:gd name="connsiteY2" fmla="*/ 905454 h 1854779"/>
              <a:gd name="connsiteX3" fmla="*/ 54764 w 4600119"/>
              <a:gd name="connsiteY3" fmla="*/ 1467430 h 1854779"/>
              <a:gd name="connsiteX4" fmla="*/ 16664 w 4600119"/>
              <a:gd name="connsiteY4" fmla="*/ 1854779 h 1854779"/>
              <a:gd name="connsiteX0" fmla="*/ 4702560 w 4761640"/>
              <a:gd name="connsiteY0" fmla="*/ 10104 h 1854779"/>
              <a:gd name="connsiteX1" fmla="*/ 4378710 w 4761640"/>
              <a:gd name="connsiteY1" fmla="*/ 89479 h 1854779"/>
              <a:gd name="connsiteX2" fmla="*/ 775085 w 4761640"/>
              <a:gd name="connsiteY2" fmla="*/ 905454 h 1854779"/>
              <a:gd name="connsiteX3" fmla="*/ 22610 w 4761640"/>
              <a:gd name="connsiteY3" fmla="*/ 1556330 h 1854779"/>
              <a:gd name="connsiteX4" fmla="*/ 178185 w 4761640"/>
              <a:gd name="connsiteY4" fmla="*/ 1854779 h 1854779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82293 w 4741373"/>
              <a:gd name="connsiteY0" fmla="*/ 10104 h 1921454"/>
              <a:gd name="connsiteX1" fmla="*/ 4358443 w 4741373"/>
              <a:gd name="connsiteY1" fmla="*/ 89479 h 1921454"/>
              <a:gd name="connsiteX2" fmla="*/ 754818 w 4741373"/>
              <a:gd name="connsiteY2" fmla="*/ 905454 h 1921454"/>
              <a:gd name="connsiteX3" fmla="*/ 2343 w 4741373"/>
              <a:gd name="connsiteY3" fmla="*/ 1556330 h 1921454"/>
              <a:gd name="connsiteX4" fmla="*/ 227768 w 4741373"/>
              <a:gd name="connsiteY4" fmla="*/ 1921454 h 1921454"/>
              <a:gd name="connsiteX0" fmla="*/ 4682293 w 4682304"/>
              <a:gd name="connsiteY0" fmla="*/ 7 h 1911357"/>
              <a:gd name="connsiteX1" fmla="*/ 1339313 w 4682304"/>
              <a:gd name="connsiteY1" fmla="*/ 435130 h 1911357"/>
              <a:gd name="connsiteX2" fmla="*/ 4358443 w 4682304"/>
              <a:gd name="connsiteY2" fmla="*/ 79382 h 1911357"/>
              <a:gd name="connsiteX3" fmla="*/ 754818 w 4682304"/>
              <a:gd name="connsiteY3" fmla="*/ 895357 h 1911357"/>
              <a:gd name="connsiteX4" fmla="*/ 2343 w 4682304"/>
              <a:gd name="connsiteY4" fmla="*/ 1546233 h 1911357"/>
              <a:gd name="connsiteX5" fmla="*/ 227768 w 4682304"/>
              <a:gd name="connsiteY5" fmla="*/ 1911357 h 1911357"/>
              <a:gd name="connsiteX0" fmla="*/ 4682293 w 4682307"/>
              <a:gd name="connsiteY0" fmla="*/ 9 h 1911359"/>
              <a:gd name="connsiteX1" fmla="*/ 1339313 w 4682307"/>
              <a:gd name="connsiteY1" fmla="*/ 435132 h 1911359"/>
              <a:gd name="connsiteX2" fmla="*/ 754818 w 4682307"/>
              <a:gd name="connsiteY2" fmla="*/ 895359 h 1911359"/>
              <a:gd name="connsiteX3" fmla="*/ 2343 w 4682307"/>
              <a:gd name="connsiteY3" fmla="*/ 1546235 h 1911359"/>
              <a:gd name="connsiteX4" fmla="*/ 227768 w 4682307"/>
              <a:gd name="connsiteY4" fmla="*/ 1911359 h 1911359"/>
              <a:gd name="connsiteX0" fmla="*/ 1339313 w 1339313"/>
              <a:gd name="connsiteY0" fmla="*/ 0 h 1476227"/>
              <a:gd name="connsiteX1" fmla="*/ 754818 w 1339313"/>
              <a:gd name="connsiteY1" fmla="*/ 460227 h 1476227"/>
              <a:gd name="connsiteX2" fmla="*/ 2343 w 1339313"/>
              <a:gd name="connsiteY2" fmla="*/ 1111103 h 1476227"/>
              <a:gd name="connsiteX3" fmla="*/ 227768 w 1339313"/>
              <a:gd name="connsiteY3" fmla="*/ 1476227 h 1476227"/>
              <a:gd name="connsiteX0" fmla="*/ 1339313 w 1339313"/>
              <a:gd name="connsiteY0" fmla="*/ 0 h 1476227"/>
              <a:gd name="connsiteX1" fmla="*/ 2343 w 1339313"/>
              <a:gd name="connsiteY1" fmla="*/ 1111103 h 1476227"/>
              <a:gd name="connsiteX2" fmla="*/ 227768 w 1339313"/>
              <a:gd name="connsiteY2" fmla="*/ 1476227 h 1476227"/>
              <a:gd name="connsiteX0" fmla="*/ 349323 w 349323"/>
              <a:gd name="connsiteY0" fmla="*/ 0 h 763845"/>
              <a:gd name="connsiteX1" fmla="*/ 1181 w 349323"/>
              <a:gd name="connsiteY1" fmla="*/ 398721 h 763845"/>
              <a:gd name="connsiteX2" fmla="*/ 226606 w 349323"/>
              <a:gd name="connsiteY2" fmla="*/ 763845 h 763845"/>
              <a:gd name="connsiteX0" fmla="*/ 215033 w 235985"/>
              <a:gd name="connsiteY0" fmla="*/ 0 h 753212"/>
              <a:gd name="connsiteX1" fmla="*/ 10430 w 235985"/>
              <a:gd name="connsiteY1" fmla="*/ 388088 h 753212"/>
              <a:gd name="connsiteX2" fmla="*/ 235855 w 235985"/>
              <a:gd name="connsiteY2" fmla="*/ 753212 h 753212"/>
              <a:gd name="connsiteX0" fmla="*/ 204856 w 225808"/>
              <a:gd name="connsiteY0" fmla="*/ 0 h 753212"/>
              <a:gd name="connsiteX1" fmla="*/ 253 w 225808"/>
              <a:gd name="connsiteY1" fmla="*/ 388088 h 753212"/>
              <a:gd name="connsiteX2" fmla="*/ 225678 w 225808"/>
              <a:gd name="connsiteY2" fmla="*/ 753212 h 753212"/>
              <a:gd name="connsiteX0" fmla="*/ 204702 w 225654"/>
              <a:gd name="connsiteY0" fmla="*/ 0 h 753212"/>
              <a:gd name="connsiteX1" fmla="*/ 99 w 225654"/>
              <a:gd name="connsiteY1" fmla="*/ 388088 h 753212"/>
              <a:gd name="connsiteX2" fmla="*/ 225524 w 225654"/>
              <a:gd name="connsiteY2" fmla="*/ 753212 h 753212"/>
              <a:gd name="connsiteX0" fmla="*/ 204824 w 225776"/>
              <a:gd name="connsiteY0" fmla="*/ 0 h 753212"/>
              <a:gd name="connsiteX1" fmla="*/ 221 w 225776"/>
              <a:gd name="connsiteY1" fmla="*/ 388088 h 753212"/>
              <a:gd name="connsiteX2" fmla="*/ 225646 w 225776"/>
              <a:gd name="connsiteY2" fmla="*/ 753212 h 75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776" h="753212">
                <a:moveTo>
                  <a:pt x="204824" y="0"/>
                </a:moveTo>
                <a:cubicBezTo>
                  <a:pt x="32615" y="114523"/>
                  <a:pt x="-3249" y="262553"/>
                  <a:pt x="221" y="388088"/>
                </a:cubicBezTo>
                <a:cubicBezTo>
                  <a:pt x="3691" y="513623"/>
                  <a:pt x="231996" y="688654"/>
                  <a:pt x="225646" y="753212"/>
                </a:cubicBezTo>
              </a:path>
            </a:pathLst>
          </a:custGeom>
          <a:noFill/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Freeform 210"/>
          <p:cNvSpPr/>
          <p:nvPr/>
        </p:nvSpPr>
        <p:spPr>
          <a:xfrm>
            <a:off x="760061" y="1366138"/>
            <a:ext cx="243461" cy="909230"/>
          </a:xfrm>
          <a:custGeom>
            <a:avLst/>
            <a:gdLst>
              <a:gd name="connsiteX0" fmla="*/ 0 w 2834586"/>
              <a:gd name="connsiteY0" fmla="*/ 351606 h 448386"/>
              <a:gd name="connsiteX1" fmla="*/ 469900 w 2834586"/>
              <a:gd name="connsiteY1" fmla="*/ 427806 h 448386"/>
              <a:gd name="connsiteX2" fmla="*/ 2260600 w 2834586"/>
              <a:gd name="connsiteY2" fmla="*/ 21406 h 448386"/>
              <a:gd name="connsiteX3" fmla="*/ 2794000 w 2834586"/>
              <a:gd name="connsiteY3" fmla="*/ 56331 h 448386"/>
              <a:gd name="connsiteX4" fmla="*/ 2797175 w 2834586"/>
              <a:gd name="connsiteY4" fmla="*/ 53156 h 448386"/>
              <a:gd name="connsiteX0" fmla="*/ 2116011 w 2366147"/>
              <a:gd name="connsiteY0" fmla="*/ 0 h 486132"/>
              <a:gd name="connsiteX1" fmla="*/ 1461 w 2366147"/>
              <a:gd name="connsiteY1" fmla="*/ 485775 h 486132"/>
              <a:gd name="connsiteX2" fmla="*/ 1792161 w 2366147"/>
              <a:gd name="connsiteY2" fmla="*/ 79375 h 486132"/>
              <a:gd name="connsiteX3" fmla="*/ 2325561 w 2366147"/>
              <a:gd name="connsiteY3" fmla="*/ 114300 h 486132"/>
              <a:gd name="connsiteX4" fmla="*/ 2328736 w 2366147"/>
              <a:gd name="connsiteY4" fmla="*/ 111125 h 486132"/>
              <a:gd name="connsiteX0" fmla="*/ 4524375 w 5002396"/>
              <a:gd name="connsiteY0" fmla="*/ 42931 h 1887606"/>
              <a:gd name="connsiteX1" fmla="*/ 2409825 w 5002396"/>
              <a:gd name="connsiteY1" fmla="*/ 528706 h 1887606"/>
              <a:gd name="connsiteX2" fmla="*/ 4200525 w 5002396"/>
              <a:gd name="connsiteY2" fmla="*/ 122306 h 1887606"/>
              <a:gd name="connsiteX3" fmla="*/ 4733925 w 5002396"/>
              <a:gd name="connsiteY3" fmla="*/ 157231 h 1887606"/>
              <a:gd name="connsiteX4" fmla="*/ 0 w 5002396"/>
              <a:gd name="connsiteY4" fmla="*/ 1887606 h 1887606"/>
              <a:gd name="connsiteX0" fmla="*/ 4529723 w 4530483"/>
              <a:gd name="connsiteY0" fmla="*/ 0 h 1844675"/>
              <a:gd name="connsiteX1" fmla="*/ 2415173 w 4530483"/>
              <a:gd name="connsiteY1" fmla="*/ 485775 h 1844675"/>
              <a:gd name="connsiteX2" fmla="*/ 4205873 w 4530483"/>
              <a:gd name="connsiteY2" fmla="*/ 79375 h 1844675"/>
              <a:gd name="connsiteX3" fmla="*/ 602248 w 4530483"/>
              <a:gd name="connsiteY3" fmla="*/ 895350 h 1844675"/>
              <a:gd name="connsiteX4" fmla="*/ 5348 w 4530483"/>
              <a:gd name="connsiteY4" fmla="*/ 1844675 h 1844675"/>
              <a:gd name="connsiteX0" fmla="*/ 4529723 w 4588803"/>
              <a:gd name="connsiteY0" fmla="*/ 10104 h 1854779"/>
              <a:gd name="connsiteX1" fmla="*/ 4205873 w 4588803"/>
              <a:gd name="connsiteY1" fmla="*/ 89479 h 1854779"/>
              <a:gd name="connsiteX2" fmla="*/ 602248 w 4588803"/>
              <a:gd name="connsiteY2" fmla="*/ 905454 h 1854779"/>
              <a:gd name="connsiteX3" fmla="*/ 5348 w 4588803"/>
              <a:gd name="connsiteY3" fmla="*/ 1854779 h 1854779"/>
              <a:gd name="connsiteX0" fmla="*/ 4541039 w 4600119"/>
              <a:gd name="connsiteY0" fmla="*/ 10104 h 1854779"/>
              <a:gd name="connsiteX1" fmla="*/ 4217189 w 4600119"/>
              <a:gd name="connsiteY1" fmla="*/ 89479 h 1854779"/>
              <a:gd name="connsiteX2" fmla="*/ 613564 w 4600119"/>
              <a:gd name="connsiteY2" fmla="*/ 905454 h 1854779"/>
              <a:gd name="connsiteX3" fmla="*/ 54764 w 4600119"/>
              <a:gd name="connsiteY3" fmla="*/ 1467430 h 1854779"/>
              <a:gd name="connsiteX4" fmla="*/ 16664 w 4600119"/>
              <a:gd name="connsiteY4" fmla="*/ 1854779 h 1854779"/>
              <a:gd name="connsiteX0" fmla="*/ 4702560 w 4761640"/>
              <a:gd name="connsiteY0" fmla="*/ 10104 h 1854779"/>
              <a:gd name="connsiteX1" fmla="*/ 4378710 w 4761640"/>
              <a:gd name="connsiteY1" fmla="*/ 89479 h 1854779"/>
              <a:gd name="connsiteX2" fmla="*/ 775085 w 4761640"/>
              <a:gd name="connsiteY2" fmla="*/ 905454 h 1854779"/>
              <a:gd name="connsiteX3" fmla="*/ 22610 w 4761640"/>
              <a:gd name="connsiteY3" fmla="*/ 1556330 h 1854779"/>
              <a:gd name="connsiteX4" fmla="*/ 178185 w 4761640"/>
              <a:gd name="connsiteY4" fmla="*/ 1854779 h 1854779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82293 w 4741373"/>
              <a:gd name="connsiteY0" fmla="*/ 10104 h 1921454"/>
              <a:gd name="connsiteX1" fmla="*/ 4358443 w 4741373"/>
              <a:gd name="connsiteY1" fmla="*/ 89479 h 1921454"/>
              <a:gd name="connsiteX2" fmla="*/ 754818 w 4741373"/>
              <a:gd name="connsiteY2" fmla="*/ 905454 h 1921454"/>
              <a:gd name="connsiteX3" fmla="*/ 2343 w 4741373"/>
              <a:gd name="connsiteY3" fmla="*/ 1556330 h 1921454"/>
              <a:gd name="connsiteX4" fmla="*/ 227768 w 4741373"/>
              <a:gd name="connsiteY4" fmla="*/ 1921454 h 1921454"/>
              <a:gd name="connsiteX0" fmla="*/ 4690808 w 4749888"/>
              <a:gd name="connsiteY0" fmla="*/ 10104 h 1921454"/>
              <a:gd name="connsiteX1" fmla="*/ 4366958 w 4749888"/>
              <a:gd name="connsiteY1" fmla="*/ 89479 h 1921454"/>
              <a:gd name="connsiteX2" fmla="*/ 763333 w 4749888"/>
              <a:gd name="connsiteY2" fmla="*/ 905454 h 1921454"/>
              <a:gd name="connsiteX3" fmla="*/ 112458 w 4749888"/>
              <a:gd name="connsiteY3" fmla="*/ 1254704 h 1921454"/>
              <a:gd name="connsiteX4" fmla="*/ 10858 w 4749888"/>
              <a:gd name="connsiteY4" fmla="*/ 1556330 h 1921454"/>
              <a:gd name="connsiteX5" fmla="*/ 236283 w 4749888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697837 w 4756917"/>
              <a:gd name="connsiteY0" fmla="*/ 10104 h 1921454"/>
              <a:gd name="connsiteX1" fmla="*/ 4373987 w 4756917"/>
              <a:gd name="connsiteY1" fmla="*/ 89479 h 1921454"/>
              <a:gd name="connsiteX2" fmla="*/ 770362 w 4756917"/>
              <a:gd name="connsiteY2" fmla="*/ 905454 h 1921454"/>
              <a:gd name="connsiteX3" fmla="*/ 36937 w 4756917"/>
              <a:gd name="connsiteY3" fmla="*/ 924504 h 1921454"/>
              <a:gd name="connsiteX4" fmla="*/ 17887 w 4756917"/>
              <a:gd name="connsiteY4" fmla="*/ 1556330 h 1921454"/>
              <a:gd name="connsiteX5" fmla="*/ 243312 w 4756917"/>
              <a:gd name="connsiteY5" fmla="*/ 1921454 h 1921454"/>
              <a:gd name="connsiteX0" fmla="*/ 4373987 w 4373987"/>
              <a:gd name="connsiteY0" fmla="*/ 0 h 1831975"/>
              <a:gd name="connsiteX1" fmla="*/ 770362 w 4373987"/>
              <a:gd name="connsiteY1" fmla="*/ 815975 h 1831975"/>
              <a:gd name="connsiteX2" fmla="*/ 36937 w 4373987"/>
              <a:gd name="connsiteY2" fmla="*/ 835025 h 1831975"/>
              <a:gd name="connsiteX3" fmla="*/ 17887 w 4373987"/>
              <a:gd name="connsiteY3" fmla="*/ 1466851 h 1831975"/>
              <a:gd name="connsiteX4" fmla="*/ 243312 w 4373987"/>
              <a:gd name="connsiteY4" fmla="*/ 1831975 h 1831975"/>
              <a:gd name="connsiteX0" fmla="*/ 770362 w 770362"/>
              <a:gd name="connsiteY0" fmla="*/ 35639 h 1051639"/>
              <a:gd name="connsiteX1" fmla="*/ 36937 w 770362"/>
              <a:gd name="connsiteY1" fmla="*/ 54689 h 1051639"/>
              <a:gd name="connsiteX2" fmla="*/ 17887 w 770362"/>
              <a:gd name="connsiteY2" fmla="*/ 686515 h 1051639"/>
              <a:gd name="connsiteX3" fmla="*/ 243312 w 770362"/>
              <a:gd name="connsiteY3" fmla="*/ 1051639 h 1051639"/>
              <a:gd name="connsiteX0" fmla="*/ 36937 w 243461"/>
              <a:gd name="connsiteY0" fmla="*/ 0 h 996950"/>
              <a:gd name="connsiteX1" fmla="*/ 17887 w 243461"/>
              <a:gd name="connsiteY1" fmla="*/ 631826 h 996950"/>
              <a:gd name="connsiteX2" fmla="*/ 243312 w 243461"/>
              <a:gd name="connsiteY2" fmla="*/ 996950 h 99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461" h="996950">
                <a:moveTo>
                  <a:pt x="36937" y="0"/>
                </a:moveTo>
                <a:cubicBezTo>
                  <a:pt x="3600" y="175154"/>
                  <a:pt x="-16509" y="465668"/>
                  <a:pt x="17887" y="631826"/>
                </a:cubicBezTo>
                <a:cubicBezTo>
                  <a:pt x="52283" y="797984"/>
                  <a:pt x="249662" y="932392"/>
                  <a:pt x="243312" y="996950"/>
                </a:cubicBezTo>
              </a:path>
            </a:pathLst>
          </a:custGeom>
          <a:noFill/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6" name="Straight Arrow Connector 215"/>
          <p:cNvCxnSpPr/>
          <p:nvPr/>
        </p:nvCxnSpPr>
        <p:spPr>
          <a:xfrm>
            <a:off x="1387642" y="3097409"/>
            <a:ext cx="181547" cy="12065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/>
          <p:nvPr/>
        </p:nvCxnSpPr>
        <p:spPr>
          <a:xfrm>
            <a:off x="1124886" y="3094234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>
            <a:off x="2031398" y="3497459"/>
            <a:ext cx="171873" cy="7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0" name="Group 219"/>
          <p:cNvGrpSpPr/>
          <p:nvPr/>
        </p:nvGrpSpPr>
        <p:grpSpPr>
          <a:xfrm>
            <a:off x="876407" y="3021761"/>
            <a:ext cx="248479" cy="144946"/>
            <a:chOff x="9684568" y="1484784"/>
            <a:chExt cx="432048" cy="252028"/>
          </a:xfrm>
        </p:grpSpPr>
        <p:sp>
          <p:nvSpPr>
            <p:cNvPr id="221" name="Folded Corner 220"/>
            <p:cNvSpPr/>
            <p:nvPr/>
          </p:nvSpPr>
          <p:spPr>
            <a:xfrm>
              <a:off x="9684568" y="148478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2" name="Picture 221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9720572" y="1528234"/>
              <a:ext cx="392511" cy="136570"/>
            </a:xfrm>
            <a:prstGeom prst="rect">
              <a:avLst/>
            </a:prstGeom>
          </p:spPr>
        </p:pic>
      </p:grpSp>
      <p:sp>
        <p:nvSpPr>
          <p:cNvPr id="223" name="TextBox 222"/>
          <p:cNvSpPr txBox="1"/>
          <p:nvPr/>
        </p:nvSpPr>
        <p:spPr>
          <a:xfrm>
            <a:off x="864339" y="3071990"/>
            <a:ext cx="29848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control</a:t>
            </a:r>
          </a:p>
        </p:txBody>
      </p:sp>
      <p:grpSp>
        <p:nvGrpSpPr>
          <p:cNvPr id="224" name="Group 223"/>
          <p:cNvGrpSpPr/>
          <p:nvPr/>
        </p:nvGrpSpPr>
        <p:grpSpPr>
          <a:xfrm rot="5400000">
            <a:off x="2313725" y="3302179"/>
            <a:ext cx="69853" cy="149225"/>
            <a:chOff x="5854700" y="1079500"/>
            <a:chExt cx="225425" cy="365125"/>
          </a:xfrm>
        </p:grpSpPr>
        <p:sp>
          <p:nvSpPr>
            <p:cNvPr id="225" name="Curved Down Arrow 224"/>
            <p:cNvSpPr/>
            <p:nvPr/>
          </p:nvSpPr>
          <p:spPr>
            <a:xfrm>
              <a:off x="5861050" y="1079500"/>
              <a:ext cx="219075" cy="9207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6" name="Curved Down Arrow 225"/>
            <p:cNvSpPr/>
            <p:nvPr/>
          </p:nvSpPr>
          <p:spPr>
            <a:xfrm flipH="1" flipV="1">
              <a:off x="5854700" y="1352550"/>
              <a:ext cx="219075" cy="9207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0" name="Group 229"/>
          <p:cNvGrpSpPr/>
          <p:nvPr/>
        </p:nvGrpSpPr>
        <p:grpSpPr>
          <a:xfrm>
            <a:off x="2176709" y="3423111"/>
            <a:ext cx="340158" cy="174191"/>
            <a:chOff x="9194800" y="2627164"/>
            <a:chExt cx="591457" cy="302879"/>
          </a:xfrm>
        </p:grpSpPr>
        <p:sp>
          <p:nvSpPr>
            <p:cNvPr id="231" name="Terminator 230"/>
            <p:cNvSpPr/>
            <p:nvPr/>
          </p:nvSpPr>
          <p:spPr>
            <a:xfrm>
              <a:off x="9240986" y="2627164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32" name="Picture 23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21292" y="2659993"/>
              <a:ext cx="360040" cy="67291"/>
            </a:xfrm>
            <a:prstGeom prst="rect">
              <a:avLst/>
            </a:prstGeom>
          </p:spPr>
        </p:pic>
        <p:sp>
          <p:nvSpPr>
            <p:cNvPr id="233" name="TextBox 232"/>
            <p:cNvSpPr txBox="1"/>
            <p:nvPr/>
          </p:nvSpPr>
          <p:spPr>
            <a:xfrm>
              <a:off x="9194800" y="2689224"/>
              <a:ext cx="591457" cy="240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 err="1"/>
                <a:t>RoboSim</a:t>
              </a:r>
              <a:endParaRPr lang="en-US" sz="300" dirty="0"/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1782919" y="3424986"/>
            <a:ext cx="248479" cy="144946"/>
            <a:chOff x="9684568" y="2204864"/>
            <a:chExt cx="432048" cy="252028"/>
          </a:xfrm>
        </p:grpSpPr>
        <p:sp>
          <p:nvSpPr>
            <p:cNvPr id="235" name="Folded Corner 234"/>
            <p:cNvSpPr/>
            <p:nvPr/>
          </p:nvSpPr>
          <p:spPr>
            <a:xfrm>
              <a:off x="9684568" y="220486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6" name="Picture 23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20573" y="2240868"/>
              <a:ext cx="360040" cy="67291"/>
            </a:xfrm>
            <a:prstGeom prst="rect">
              <a:avLst/>
            </a:prstGeom>
          </p:spPr>
        </p:pic>
      </p:grpSp>
      <p:sp>
        <p:nvSpPr>
          <p:cNvPr id="237" name="TextBox 236"/>
          <p:cNvSpPr txBox="1"/>
          <p:nvPr/>
        </p:nvSpPr>
        <p:spPr>
          <a:xfrm>
            <a:off x="1778739" y="3452990"/>
            <a:ext cx="26642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plant</a:t>
            </a:r>
          </a:p>
        </p:txBody>
      </p:sp>
      <p:pic>
        <p:nvPicPr>
          <p:cNvPr id="238" name="Picture 2" descr="D:\Paper\2012-05-15 Toolchain SIMPAR 2012\svn\fig\MilSimulation_v2.graffle\image2.pn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7" r="33487"/>
          <a:stretch/>
        </p:blipFill>
        <p:spPr bwMode="auto">
          <a:xfrm>
            <a:off x="2653086" y="3334259"/>
            <a:ext cx="436854" cy="33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9" name="Straight Arrow Connector 238"/>
          <p:cNvCxnSpPr/>
          <p:nvPr/>
        </p:nvCxnSpPr>
        <p:spPr>
          <a:xfrm>
            <a:off x="2503606" y="3497459"/>
            <a:ext cx="162732" cy="3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Terminator 241"/>
          <p:cNvSpPr/>
          <p:nvPr/>
        </p:nvSpPr>
        <p:spPr>
          <a:xfrm>
            <a:off x="9309100" y="378396"/>
            <a:ext cx="289892" cy="144946"/>
          </a:xfrm>
          <a:prstGeom prst="flowChartTerminator">
            <a:avLst/>
          </a:prstGeom>
          <a:solidFill>
            <a:srgbClr val="FFFFFF"/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0" name="Picture 239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78951" y="378142"/>
            <a:ext cx="155574" cy="145324"/>
          </a:xfrm>
          <a:prstGeom prst="rect">
            <a:avLst/>
          </a:prstGeom>
        </p:spPr>
      </p:pic>
      <p:sp>
        <p:nvSpPr>
          <p:cNvPr id="245" name="Terminator 244"/>
          <p:cNvSpPr/>
          <p:nvPr/>
        </p:nvSpPr>
        <p:spPr>
          <a:xfrm>
            <a:off x="2207364" y="3177336"/>
            <a:ext cx="289892" cy="144946"/>
          </a:xfrm>
          <a:prstGeom prst="flowChartTerminator">
            <a:avLst/>
          </a:prstGeom>
          <a:solidFill>
            <a:srgbClr val="FFFFFF"/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8" name="Group 247"/>
          <p:cNvGrpSpPr/>
          <p:nvPr/>
        </p:nvGrpSpPr>
        <p:grpSpPr>
          <a:xfrm>
            <a:off x="2283564" y="3186289"/>
            <a:ext cx="130175" cy="130175"/>
            <a:chOff x="8023225" y="3790950"/>
            <a:chExt cx="571500" cy="571500"/>
          </a:xfrm>
        </p:grpSpPr>
        <p:pic>
          <p:nvPicPr>
            <p:cNvPr id="246" name="Picture 24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023225" y="3790950"/>
              <a:ext cx="571500" cy="571500"/>
            </a:xfrm>
            <a:prstGeom prst="rect">
              <a:avLst/>
            </a:prstGeom>
          </p:spPr>
        </p:pic>
        <p:pic>
          <p:nvPicPr>
            <p:cNvPr id="247" name="Picture 2" descr="D:\Paper\2012-05-15 Toolchain SIMPAR 2012\svn\fig\MilSimulation_v2.graffle\image2.png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707" r="33487" b="18225"/>
            <a:stretch/>
          </p:blipFill>
          <p:spPr bwMode="auto">
            <a:xfrm>
              <a:off x="8091196" y="3851275"/>
              <a:ext cx="436854" cy="25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9" name="Group 248"/>
          <p:cNvGrpSpPr/>
          <p:nvPr/>
        </p:nvGrpSpPr>
        <p:grpSpPr>
          <a:xfrm>
            <a:off x="1308839" y="3063036"/>
            <a:ext cx="289892" cy="144946"/>
            <a:chOff x="7596336" y="404664"/>
            <a:chExt cx="504056" cy="252028"/>
          </a:xfrm>
        </p:grpSpPr>
        <p:sp>
          <p:nvSpPr>
            <p:cNvPr id="250" name="Terminator 249"/>
            <p:cNvSpPr/>
            <p:nvPr/>
          </p:nvSpPr>
          <p:spPr>
            <a:xfrm>
              <a:off x="7596336" y="404664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1" name="Picture 25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50472" y="448159"/>
              <a:ext cx="381000" cy="165100"/>
            </a:xfrm>
            <a:prstGeom prst="rect">
              <a:avLst/>
            </a:prstGeom>
          </p:spPr>
        </p:pic>
      </p:grpSp>
      <p:cxnSp>
        <p:nvCxnSpPr>
          <p:cNvPr id="252" name="Straight Arrow Connector 251"/>
          <p:cNvCxnSpPr/>
          <p:nvPr/>
        </p:nvCxnSpPr>
        <p:spPr>
          <a:xfrm>
            <a:off x="1597961" y="3138684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/>
          <p:cNvCxnSpPr/>
          <p:nvPr/>
        </p:nvCxnSpPr>
        <p:spPr>
          <a:xfrm>
            <a:off x="2029761" y="3214884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4" name="Group 253"/>
          <p:cNvGrpSpPr/>
          <p:nvPr/>
        </p:nvGrpSpPr>
        <p:grpSpPr>
          <a:xfrm>
            <a:off x="1778107" y="3136309"/>
            <a:ext cx="248479" cy="144946"/>
            <a:chOff x="8172400" y="836712"/>
            <a:chExt cx="432048" cy="252028"/>
          </a:xfrm>
        </p:grpSpPr>
        <p:sp>
          <p:nvSpPr>
            <p:cNvPr id="255" name="Folded Corner 254"/>
            <p:cNvSpPr/>
            <p:nvPr/>
          </p:nvSpPr>
          <p:spPr>
            <a:xfrm>
              <a:off x="8172400" y="836712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6" name="Picture 25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91450" y="855762"/>
              <a:ext cx="393566" cy="216024"/>
            </a:xfrm>
            <a:prstGeom prst="rect">
              <a:avLst/>
            </a:prstGeom>
          </p:spPr>
        </p:pic>
        <p:pic>
          <p:nvPicPr>
            <p:cNvPr id="257" name="Picture 256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79267" y="867115"/>
              <a:ext cx="221303" cy="186985"/>
            </a:xfrm>
            <a:prstGeom prst="rect">
              <a:avLst/>
            </a:prstGeom>
          </p:spPr>
        </p:pic>
      </p:grpSp>
      <p:grpSp>
        <p:nvGrpSpPr>
          <p:cNvPr id="296" name="Group 295"/>
          <p:cNvGrpSpPr/>
          <p:nvPr/>
        </p:nvGrpSpPr>
        <p:grpSpPr>
          <a:xfrm>
            <a:off x="875638" y="3269411"/>
            <a:ext cx="248479" cy="144946"/>
            <a:chOff x="8860606" y="795189"/>
            <a:chExt cx="432048" cy="252028"/>
          </a:xfrm>
        </p:grpSpPr>
        <p:sp>
          <p:nvSpPr>
            <p:cNvPr id="297" name="Folded Corner 296"/>
            <p:cNvSpPr/>
            <p:nvPr/>
          </p:nvSpPr>
          <p:spPr>
            <a:xfrm>
              <a:off x="8860606" y="795189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8" name="Picture 29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885074" y="823452"/>
              <a:ext cx="379575" cy="46498"/>
            </a:xfrm>
            <a:prstGeom prst="rect">
              <a:avLst/>
            </a:prstGeom>
          </p:spPr>
        </p:pic>
      </p:grpSp>
      <p:cxnSp>
        <p:nvCxnSpPr>
          <p:cNvPr id="299" name="Straight Arrow Connector 298"/>
          <p:cNvCxnSpPr/>
          <p:nvPr/>
        </p:nvCxnSpPr>
        <p:spPr>
          <a:xfrm flipV="1">
            <a:off x="1128061" y="3319659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3" name="Group 302"/>
          <p:cNvGrpSpPr/>
          <p:nvPr/>
        </p:nvGrpSpPr>
        <p:grpSpPr>
          <a:xfrm>
            <a:off x="1302489" y="3231311"/>
            <a:ext cx="289892" cy="144946"/>
            <a:chOff x="9448800" y="1661096"/>
            <a:chExt cx="289892" cy="144946"/>
          </a:xfrm>
        </p:grpSpPr>
        <p:sp>
          <p:nvSpPr>
            <p:cNvPr id="304" name="Terminator 303"/>
            <p:cNvSpPr/>
            <p:nvPr/>
          </p:nvSpPr>
          <p:spPr>
            <a:xfrm>
              <a:off x="9448800" y="1661096"/>
              <a:ext cx="289892" cy="144946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5" name="Picture 30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31983" y="1689107"/>
              <a:ext cx="143293" cy="44667"/>
            </a:xfrm>
            <a:prstGeom prst="rect">
              <a:avLst/>
            </a:prstGeom>
          </p:spPr>
        </p:pic>
        <p:pic>
          <p:nvPicPr>
            <p:cNvPr id="306" name="Picture 30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90570" y="1729528"/>
              <a:ext cx="194009" cy="63111"/>
            </a:xfrm>
            <a:prstGeom prst="rect">
              <a:avLst/>
            </a:prstGeom>
          </p:spPr>
        </p:pic>
      </p:grpSp>
      <p:cxnSp>
        <p:nvCxnSpPr>
          <p:cNvPr id="307" name="Straight Arrow Connector 306"/>
          <p:cNvCxnSpPr/>
          <p:nvPr/>
        </p:nvCxnSpPr>
        <p:spPr>
          <a:xfrm flipV="1">
            <a:off x="1594786" y="3259334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Arrow Connector 311"/>
          <p:cNvCxnSpPr/>
          <p:nvPr/>
        </p:nvCxnSpPr>
        <p:spPr>
          <a:xfrm>
            <a:off x="1393992" y="3765570"/>
            <a:ext cx="181547" cy="12065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/>
          <p:nvPr/>
        </p:nvCxnSpPr>
        <p:spPr>
          <a:xfrm>
            <a:off x="1131236" y="3762395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3280FFC-3B24-F949-B7D9-30414A1E638A}"/>
              </a:ext>
            </a:extLst>
          </p:cNvPr>
          <p:cNvGrpSpPr/>
          <p:nvPr/>
        </p:nvGrpSpPr>
        <p:grpSpPr>
          <a:xfrm>
            <a:off x="870689" y="3689922"/>
            <a:ext cx="298480" cy="188728"/>
            <a:chOff x="870689" y="3689922"/>
            <a:chExt cx="298480" cy="188728"/>
          </a:xfrm>
        </p:grpSpPr>
        <p:grpSp>
          <p:nvGrpSpPr>
            <p:cNvPr id="316" name="Group 315"/>
            <p:cNvGrpSpPr/>
            <p:nvPr/>
          </p:nvGrpSpPr>
          <p:grpSpPr>
            <a:xfrm>
              <a:off x="882757" y="3689922"/>
              <a:ext cx="248479" cy="144946"/>
              <a:chOff x="9684568" y="1484784"/>
              <a:chExt cx="432048" cy="252028"/>
            </a:xfrm>
          </p:grpSpPr>
          <p:sp>
            <p:nvSpPr>
              <p:cNvPr id="317" name="Folded Corner 316"/>
              <p:cNvSpPr/>
              <p:nvPr/>
            </p:nvSpPr>
            <p:spPr>
              <a:xfrm>
                <a:off x="9684568" y="1484784"/>
                <a:ext cx="432048" cy="252028"/>
              </a:xfrm>
              <a:prstGeom prst="foldedCorner">
                <a:avLst/>
              </a:prstGeom>
              <a:solidFill>
                <a:srgbClr val="FFFFFF"/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18" name="Picture 317"/>
              <p:cNvPicPr>
                <a:picLocks noChangeAspect="1"/>
              </p:cNvPicPr>
              <p:nvPr/>
            </p:nvPicPr>
            <p:blipFill rotWithShape="1">
              <a:blip r:embed="rId3"/>
              <a:srcRect l="1396" t="6098" r="3544" b="6805"/>
              <a:stretch/>
            </p:blipFill>
            <p:spPr>
              <a:xfrm>
                <a:off x="9720572" y="1528234"/>
                <a:ext cx="392511" cy="136570"/>
              </a:xfrm>
              <a:prstGeom prst="rect">
                <a:avLst/>
              </a:prstGeom>
            </p:spPr>
          </p:pic>
        </p:grpSp>
        <p:sp>
          <p:nvSpPr>
            <p:cNvPr id="319" name="TextBox 318"/>
            <p:cNvSpPr txBox="1"/>
            <p:nvPr/>
          </p:nvSpPr>
          <p:spPr>
            <a:xfrm>
              <a:off x="870689" y="3740151"/>
              <a:ext cx="29848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/>
                <a:t>control</a:t>
              </a:r>
            </a:p>
          </p:txBody>
        </p:sp>
      </p:grpSp>
      <p:sp>
        <p:nvSpPr>
          <p:cNvPr id="333" name="Terminator 332"/>
          <p:cNvSpPr/>
          <p:nvPr/>
        </p:nvSpPr>
        <p:spPr>
          <a:xfrm>
            <a:off x="2213714" y="3845497"/>
            <a:ext cx="289892" cy="144946"/>
          </a:xfrm>
          <a:prstGeom prst="flowChartTerminator">
            <a:avLst/>
          </a:prstGeom>
          <a:solidFill>
            <a:srgbClr val="FFFFFF"/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4" name="Group 333"/>
          <p:cNvGrpSpPr/>
          <p:nvPr/>
        </p:nvGrpSpPr>
        <p:grpSpPr>
          <a:xfrm>
            <a:off x="2289914" y="3854450"/>
            <a:ext cx="130175" cy="130175"/>
            <a:chOff x="8023225" y="3790950"/>
            <a:chExt cx="571500" cy="571500"/>
          </a:xfrm>
        </p:grpSpPr>
        <p:pic>
          <p:nvPicPr>
            <p:cNvPr id="335" name="Picture 334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023225" y="3790950"/>
              <a:ext cx="571500" cy="571500"/>
            </a:xfrm>
            <a:prstGeom prst="rect">
              <a:avLst/>
            </a:prstGeom>
          </p:spPr>
        </p:pic>
        <p:pic>
          <p:nvPicPr>
            <p:cNvPr id="336" name="Picture 2" descr="D:\Paper\2012-05-15 Toolchain SIMPAR 2012\svn\fig\MilSimulation_v2.graffle\image2.png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707" r="33487" b="18225"/>
            <a:stretch/>
          </p:blipFill>
          <p:spPr bwMode="auto">
            <a:xfrm>
              <a:off x="8091196" y="3851275"/>
              <a:ext cx="436854" cy="25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7" name="Group 336"/>
          <p:cNvGrpSpPr/>
          <p:nvPr/>
        </p:nvGrpSpPr>
        <p:grpSpPr>
          <a:xfrm>
            <a:off x="1315189" y="3731197"/>
            <a:ext cx="289892" cy="144946"/>
            <a:chOff x="7596336" y="404664"/>
            <a:chExt cx="504056" cy="252028"/>
          </a:xfrm>
        </p:grpSpPr>
        <p:sp>
          <p:nvSpPr>
            <p:cNvPr id="338" name="Terminator 337"/>
            <p:cNvSpPr/>
            <p:nvPr/>
          </p:nvSpPr>
          <p:spPr>
            <a:xfrm>
              <a:off x="7596336" y="404664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9" name="Picture 33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50472" y="448159"/>
              <a:ext cx="381000" cy="165100"/>
            </a:xfrm>
            <a:prstGeom prst="rect">
              <a:avLst/>
            </a:prstGeom>
          </p:spPr>
        </p:pic>
      </p:grpSp>
      <p:cxnSp>
        <p:nvCxnSpPr>
          <p:cNvPr id="340" name="Straight Arrow Connector 339"/>
          <p:cNvCxnSpPr/>
          <p:nvPr/>
        </p:nvCxnSpPr>
        <p:spPr>
          <a:xfrm>
            <a:off x="1604311" y="3806845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Arrow Connector 340"/>
          <p:cNvCxnSpPr/>
          <p:nvPr/>
        </p:nvCxnSpPr>
        <p:spPr>
          <a:xfrm>
            <a:off x="2036111" y="3883045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2" name="Group 341"/>
          <p:cNvGrpSpPr/>
          <p:nvPr/>
        </p:nvGrpSpPr>
        <p:grpSpPr>
          <a:xfrm>
            <a:off x="1784457" y="3804470"/>
            <a:ext cx="248479" cy="144946"/>
            <a:chOff x="8172400" y="836712"/>
            <a:chExt cx="432048" cy="252028"/>
          </a:xfrm>
        </p:grpSpPr>
        <p:sp>
          <p:nvSpPr>
            <p:cNvPr id="343" name="Folded Corner 342"/>
            <p:cNvSpPr/>
            <p:nvPr/>
          </p:nvSpPr>
          <p:spPr>
            <a:xfrm>
              <a:off x="8172400" y="836712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4" name="Picture 34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91450" y="855762"/>
              <a:ext cx="393566" cy="216024"/>
            </a:xfrm>
            <a:prstGeom prst="rect">
              <a:avLst/>
            </a:prstGeom>
          </p:spPr>
        </p:pic>
        <p:pic>
          <p:nvPicPr>
            <p:cNvPr id="345" name="Picture 344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79267" y="867115"/>
              <a:ext cx="221303" cy="186985"/>
            </a:xfrm>
            <a:prstGeom prst="rect">
              <a:avLst/>
            </a:prstGeom>
          </p:spPr>
        </p:pic>
      </p:grpSp>
      <p:grpSp>
        <p:nvGrpSpPr>
          <p:cNvPr id="346" name="Group 345"/>
          <p:cNvGrpSpPr/>
          <p:nvPr/>
        </p:nvGrpSpPr>
        <p:grpSpPr>
          <a:xfrm>
            <a:off x="881988" y="3937572"/>
            <a:ext cx="248479" cy="144946"/>
            <a:chOff x="8860606" y="795189"/>
            <a:chExt cx="432048" cy="252028"/>
          </a:xfrm>
        </p:grpSpPr>
        <p:sp>
          <p:nvSpPr>
            <p:cNvPr id="347" name="Folded Corner 346"/>
            <p:cNvSpPr/>
            <p:nvPr/>
          </p:nvSpPr>
          <p:spPr>
            <a:xfrm>
              <a:off x="8860606" y="795189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8" name="Picture 34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885074" y="823452"/>
              <a:ext cx="379575" cy="46498"/>
            </a:xfrm>
            <a:prstGeom prst="rect">
              <a:avLst/>
            </a:prstGeom>
          </p:spPr>
        </p:pic>
      </p:grpSp>
      <p:cxnSp>
        <p:nvCxnSpPr>
          <p:cNvPr id="349" name="Straight Arrow Connector 348"/>
          <p:cNvCxnSpPr/>
          <p:nvPr/>
        </p:nvCxnSpPr>
        <p:spPr>
          <a:xfrm flipV="1">
            <a:off x="1134411" y="3987820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0" name="Group 349"/>
          <p:cNvGrpSpPr/>
          <p:nvPr/>
        </p:nvGrpSpPr>
        <p:grpSpPr>
          <a:xfrm>
            <a:off x="1308839" y="3899472"/>
            <a:ext cx="289892" cy="144946"/>
            <a:chOff x="9448800" y="1661096"/>
            <a:chExt cx="289892" cy="144946"/>
          </a:xfrm>
        </p:grpSpPr>
        <p:sp>
          <p:nvSpPr>
            <p:cNvPr id="351" name="Terminator 350"/>
            <p:cNvSpPr/>
            <p:nvPr/>
          </p:nvSpPr>
          <p:spPr>
            <a:xfrm>
              <a:off x="9448800" y="1661096"/>
              <a:ext cx="289892" cy="144946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2" name="Picture 35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31983" y="1689107"/>
              <a:ext cx="143293" cy="44667"/>
            </a:xfrm>
            <a:prstGeom prst="rect">
              <a:avLst/>
            </a:prstGeom>
          </p:spPr>
        </p:pic>
        <p:pic>
          <p:nvPicPr>
            <p:cNvPr id="353" name="Picture 35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90570" y="1729528"/>
              <a:ext cx="194009" cy="63111"/>
            </a:xfrm>
            <a:prstGeom prst="rect">
              <a:avLst/>
            </a:prstGeom>
          </p:spPr>
        </p:pic>
      </p:grpSp>
      <p:cxnSp>
        <p:nvCxnSpPr>
          <p:cNvPr id="354" name="Straight Arrow Connector 353"/>
          <p:cNvCxnSpPr/>
          <p:nvPr/>
        </p:nvCxnSpPr>
        <p:spPr>
          <a:xfrm flipV="1">
            <a:off x="1601136" y="3927495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6" name="Picture 2" descr="D:\Forschung\Multimedia\Bilder\Labor\P1000451.JP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21" r="20402"/>
          <a:stretch/>
        </p:blipFill>
        <p:spPr bwMode="auto">
          <a:xfrm>
            <a:off x="898999" y="4140201"/>
            <a:ext cx="1622690" cy="95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5" name="Picture 5" descr="robotino2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223" y="4546391"/>
            <a:ext cx="209441" cy="187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7" name="Picture 5" descr="robotino2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358" y="2541267"/>
            <a:ext cx="209441" cy="187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20" name="Group 319"/>
          <p:cNvGrpSpPr/>
          <p:nvPr/>
        </p:nvGrpSpPr>
        <p:grpSpPr>
          <a:xfrm rot="5400000">
            <a:off x="2091476" y="4189413"/>
            <a:ext cx="508000" cy="149225"/>
            <a:chOff x="5854700" y="1079500"/>
            <a:chExt cx="225425" cy="365125"/>
          </a:xfrm>
        </p:grpSpPr>
        <p:sp>
          <p:nvSpPr>
            <p:cNvPr id="321" name="Curved Down Arrow 320"/>
            <p:cNvSpPr/>
            <p:nvPr/>
          </p:nvSpPr>
          <p:spPr>
            <a:xfrm>
              <a:off x="5861050" y="1079500"/>
              <a:ext cx="219075" cy="9207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2" name="Curved Down Arrow 321"/>
            <p:cNvSpPr/>
            <p:nvPr/>
          </p:nvSpPr>
          <p:spPr>
            <a:xfrm flipH="1" flipV="1">
              <a:off x="5854700" y="1352550"/>
              <a:ext cx="219075" cy="9207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62" name="Straight Arrow Connector 361"/>
          <p:cNvCxnSpPr/>
          <p:nvPr/>
        </p:nvCxnSpPr>
        <p:spPr>
          <a:xfrm>
            <a:off x="1409867" y="5254645"/>
            <a:ext cx="181547" cy="12065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Arrow Connector 362"/>
          <p:cNvCxnSpPr/>
          <p:nvPr/>
        </p:nvCxnSpPr>
        <p:spPr>
          <a:xfrm>
            <a:off x="1147111" y="5251470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5" name="Group 364"/>
          <p:cNvGrpSpPr/>
          <p:nvPr/>
        </p:nvGrpSpPr>
        <p:grpSpPr>
          <a:xfrm>
            <a:off x="898632" y="5178997"/>
            <a:ext cx="248479" cy="144946"/>
            <a:chOff x="9684568" y="1484784"/>
            <a:chExt cx="432048" cy="252028"/>
          </a:xfrm>
        </p:grpSpPr>
        <p:sp>
          <p:nvSpPr>
            <p:cNvPr id="366" name="Folded Corner 365"/>
            <p:cNvSpPr/>
            <p:nvPr/>
          </p:nvSpPr>
          <p:spPr>
            <a:xfrm>
              <a:off x="9684568" y="148478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7" name="Picture 366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9720572" y="1528234"/>
              <a:ext cx="392511" cy="136570"/>
            </a:xfrm>
            <a:prstGeom prst="rect">
              <a:avLst/>
            </a:prstGeom>
          </p:spPr>
        </p:pic>
      </p:grpSp>
      <p:sp>
        <p:nvSpPr>
          <p:cNvPr id="368" name="TextBox 367"/>
          <p:cNvSpPr txBox="1"/>
          <p:nvPr/>
        </p:nvSpPr>
        <p:spPr>
          <a:xfrm>
            <a:off x="886564" y="5229226"/>
            <a:ext cx="29848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control</a:t>
            </a:r>
          </a:p>
        </p:txBody>
      </p:sp>
      <p:sp>
        <p:nvSpPr>
          <p:cNvPr id="369" name="Terminator 368"/>
          <p:cNvSpPr/>
          <p:nvPr/>
        </p:nvSpPr>
        <p:spPr>
          <a:xfrm>
            <a:off x="2229589" y="5334572"/>
            <a:ext cx="289892" cy="144946"/>
          </a:xfrm>
          <a:prstGeom prst="flowChartTerminator">
            <a:avLst/>
          </a:prstGeom>
          <a:solidFill>
            <a:srgbClr val="FFFFFF"/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3" name="Group 372"/>
          <p:cNvGrpSpPr/>
          <p:nvPr/>
        </p:nvGrpSpPr>
        <p:grpSpPr>
          <a:xfrm>
            <a:off x="1331064" y="5220272"/>
            <a:ext cx="289892" cy="144946"/>
            <a:chOff x="7596336" y="404664"/>
            <a:chExt cx="504056" cy="252028"/>
          </a:xfrm>
        </p:grpSpPr>
        <p:sp>
          <p:nvSpPr>
            <p:cNvPr id="374" name="Terminator 373"/>
            <p:cNvSpPr/>
            <p:nvPr/>
          </p:nvSpPr>
          <p:spPr>
            <a:xfrm>
              <a:off x="7596336" y="404664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5" name="Picture 37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50472" y="448159"/>
              <a:ext cx="381000" cy="165100"/>
            </a:xfrm>
            <a:prstGeom prst="rect">
              <a:avLst/>
            </a:prstGeom>
          </p:spPr>
        </p:pic>
      </p:grpSp>
      <p:cxnSp>
        <p:nvCxnSpPr>
          <p:cNvPr id="376" name="Straight Arrow Connector 375"/>
          <p:cNvCxnSpPr/>
          <p:nvPr/>
        </p:nvCxnSpPr>
        <p:spPr>
          <a:xfrm>
            <a:off x="1620186" y="5295920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Arrow Connector 376"/>
          <p:cNvCxnSpPr/>
          <p:nvPr/>
        </p:nvCxnSpPr>
        <p:spPr>
          <a:xfrm>
            <a:off x="2051986" y="5372120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8" name="Group 377"/>
          <p:cNvGrpSpPr/>
          <p:nvPr/>
        </p:nvGrpSpPr>
        <p:grpSpPr>
          <a:xfrm>
            <a:off x="1800332" y="5293545"/>
            <a:ext cx="248479" cy="144946"/>
            <a:chOff x="8172400" y="836712"/>
            <a:chExt cx="432048" cy="252028"/>
          </a:xfrm>
        </p:grpSpPr>
        <p:sp>
          <p:nvSpPr>
            <p:cNvPr id="379" name="Folded Corner 378"/>
            <p:cNvSpPr/>
            <p:nvPr/>
          </p:nvSpPr>
          <p:spPr>
            <a:xfrm>
              <a:off x="8172400" y="836712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0" name="Picture 37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91450" y="855762"/>
              <a:ext cx="393566" cy="216024"/>
            </a:xfrm>
            <a:prstGeom prst="rect">
              <a:avLst/>
            </a:prstGeom>
          </p:spPr>
        </p:pic>
        <p:pic>
          <p:nvPicPr>
            <p:cNvPr id="381" name="Picture 380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79267" y="867115"/>
              <a:ext cx="221303" cy="186985"/>
            </a:xfrm>
            <a:prstGeom prst="rect">
              <a:avLst/>
            </a:prstGeom>
          </p:spPr>
        </p:pic>
      </p:grpSp>
      <p:grpSp>
        <p:nvGrpSpPr>
          <p:cNvPr id="382" name="Group 381"/>
          <p:cNvGrpSpPr/>
          <p:nvPr/>
        </p:nvGrpSpPr>
        <p:grpSpPr>
          <a:xfrm>
            <a:off x="897863" y="5426647"/>
            <a:ext cx="248479" cy="144946"/>
            <a:chOff x="8860606" y="795189"/>
            <a:chExt cx="432048" cy="252028"/>
          </a:xfrm>
        </p:grpSpPr>
        <p:sp>
          <p:nvSpPr>
            <p:cNvPr id="383" name="Folded Corner 382"/>
            <p:cNvSpPr/>
            <p:nvPr/>
          </p:nvSpPr>
          <p:spPr>
            <a:xfrm>
              <a:off x="8860606" y="795189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4" name="Picture 38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885074" y="823452"/>
              <a:ext cx="379575" cy="46498"/>
            </a:xfrm>
            <a:prstGeom prst="rect">
              <a:avLst/>
            </a:prstGeom>
          </p:spPr>
        </p:pic>
      </p:grpSp>
      <p:cxnSp>
        <p:nvCxnSpPr>
          <p:cNvPr id="385" name="Straight Arrow Connector 384"/>
          <p:cNvCxnSpPr/>
          <p:nvPr/>
        </p:nvCxnSpPr>
        <p:spPr>
          <a:xfrm flipV="1">
            <a:off x="1150286" y="5476895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6" name="Group 385"/>
          <p:cNvGrpSpPr/>
          <p:nvPr/>
        </p:nvGrpSpPr>
        <p:grpSpPr>
          <a:xfrm>
            <a:off x="1324714" y="5388547"/>
            <a:ext cx="289892" cy="144946"/>
            <a:chOff x="9448800" y="1661096"/>
            <a:chExt cx="289892" cy="144946"/>
          </a:xfrm>
        </p:grpSpPr>
        <p:sp>
          <p:nvSpPr>
            <p:cNvPr id="387" name="Terminator 386"/>
            <p:cNvSpPr/>
            <p:nvPr/>
          </p:nvSpPr>
          <p:spPr>
            <a:xfrm>
              <a:off x="9448800" y="1661096"/>
              <a:ext cx="289892" cy="144946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8" name="Picture 38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31983" y="1689107"/>
              <a:ext cx="143293" cy="44667"/>
            </a:xfrm>
            <a:prstGeom prst="rect">
              <a:avLst/>
            </a:prstGeom>
          </p:spPr>
        </p:pic>
        <p:pic>
          <p:nvPicPr>
            <p:cNvPr id="389" name="Picture 38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90570" y="1729528"/>
              <a:ext cx="194009" cy="63111"/>
            </a:xfrm>
            <a:prstGeom prst="rect">
              <a:avLst/>
            </a:prstGeom>
          </p:spPr>
        </p:pic>
      </p:grpSp>
      <p:cxnSp>
        <p:nvCxnSpPr>
          <p:cNvPr id="390" name="Straight Arrow Connector 389"/>
          <p:cNvCxnSpPr/>
          <p:nvPr/>
        </p:nvCxnSpPr>
        <p:spPr>
          <a:xfrm flipV="1">
            <a:off x="1617011" y="5416570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6" name="Picture 2" descr="D:\Forschung\Multimedia\Bilder\Labor\P1000451.JP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21" r="20402"/>
          <a:stretch/>
        </p:blipFill>
        <p:spPr bwMode="auto">
          <a:xfrm>
            <a:off x="898999" y="5648326"/>
            <a:ext cx="1622690" cy="95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7" name="Picture 5" descr="robotino2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223" y="6054516"/>
            <a:ext cx="209441" cy="187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8" name="Straight Arrow Connector 397"/>
          <p:cNvCxnSpPr/>
          <p:nvPr/>
        </p:nvCxnSpPr>
        <p:spPr>
          <a:xfrm flipH="1">
            <a:off x="2343889" y="5524520"/>
            <a:ext cx="28772" cy="517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TextBox 399"/>
          <p:cNvSpPr txBox="1"/>
          <p:nvPr/>
        </p:nvSpPr>
        <p:spPr>
          <a:xfrm>
            <a:off x="2226414" y="5337176"/>
            <a:ext cx="301686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 err="1"/>
              <a:t>limking</a:t>
            </a:r>
            <a:endParaRPr lang="en-US" sz="300" dirty="0"/>
          </a:p>
        </p:txBody>
      </p:sp>
      <p:sp>
        <p:nvSpPr>
          <p:cNvPr id="403" name="Freeform 402"/>
          <p:cNvSpPr/>
          <p:nvPr/>
        </p:nvSpPr>
        <p:spPr>
          <a:xfrm>
            <a:off x="717935" y="3131289"/>
            <a:ext cx="155927" cy="627912"/>
          </a:xfrm>
          <a:custGeom>
            <a:avLst/>
            <a:gdLst>
              <a:gd name="connsiteX0" fmla="*/ 0 w 2834586"/>
              <a:gd name="connsiteY0" fmla="*/ 351606 h 448386"/>
              <a:gd name="connsiteX1" fmla="*/ 469900 w 2834586"/>
              <a:gd name="connsiteY1" fmla="*/ 427806 h 448386"/>
              <a:gd name="connsiteX2" fmla="*/ 2260600 w 2834586"/>
              <a:gd name="connsiteY2" fmla="*/ 21406 h 448386"/>
              <a:gd name="connsiteX3" fmla="*/ 2794000 w 2834586"/>
              <a:gd name="connsiteY3" fmla="*/ 56331 h 448386"/>
              <a:gd name="connsiteX4" fmla="*/ 2797175 w 2834586"/>
              <a:gd name="connsiteY4" fmla="*/ 53156 h 448386"/>
              <a:gd name="connsiteX0" fmla="*/ 2116011 w 2366147"/>
              <a:gd name="connsiteY0" fmla="*/ 0 h 486132"/>
              <a:gd name="connsiteX1" fmla="*/ 1461 w 2366147"/>
              <a:gd name="connsiteY1" fmla="*/ 485775 h 486132"/>
              <a:gd name="connsiteX2" fmla="*/ 1792161 w 2366147"/>
              <a:gd name="connsiteY2" fmla="*/ 79375 h 486132"/>
              <a:gd name="connsiteX3" fmla="*/ 2325561 w 2366147"/>
              <a:gd name="connsiteY3" fmla="*/ 114300 h 486132"/>
              <a:gd name="connsiteX4" fmla="*/ 2328736 w 2366147"/>
              <a:gd name="connsiteY4" fmla="*/ 111125 h 486132"/>
              <a:gd name="connsiteX0" fmla="*/ 4524375 w 5002396"/>
              <a:gd name="connsiteY0" fmla="*/ 42931 h 1887606"/>
              <a:gd name="connsiteX1" fmla="*/ 2409825 w 5002396"/>
              <a:gd name="connsiteY1" fmla="*/ 528706 h 1887606"/>
              <a:gd name="connsiteX2" fmla="*/ 4200525 w 5002396"/>
              <a:gd name="connsiteY2" fmla="*/ 122306 h 1887606"/>
              <a:gd name="connsiteX3" fmla="*/ 4733925 w 5002396"/>
              <a:gd name="connsiteY3" fmla="*/ 157231 h 1887606"/>
              <a:gd name="connsiteX4" fmla="*/ 0 w 5002396"/>
              <a:gd name="connsiteY4" fmla="*/ 1887606 h 1887606"/>
              <a:gd name="connsiteX0" fmla="*/ 4529723 w 4530483"/>
              <a:gd name="connsiteY0" fmla="*/ 0 h 1844675"/>
              <a:gd name="connsiteX1" fmla="*/ 2415173 w 4530483"/>
              <a:gd name="connsiteY1" fmla="*/ 485775 h 1844675"/>
              <a:gd name="connsiteX2" fmla="*/ 4205873 w 4530483"/>
              <a:gd name="connsiteY2" fmla="*/ 79375 h 1844675"/>
              <a:gd name="connsiteX3" fmla="*/ 602248 w 4530483"/>
              <a:gd name="connsiteY3" fmla="*/ 895350 h 1844675"/>
              <a:gd name="connsiteX4" fmla="*/ 5348 w 4530483"/>
              <a:gd name="connsiteY4" fmla="*/ 1844675 h 1844675"/>
              <a:gd name="connsiteX0" fmla="*/ 4529723 w 4588803"/>
              <a:gd name="connsiteY0" fmla="*/ 10104 h 1854779"/>
              <a:gd name="connsiteX1" fmla="*/ 4205873 w 4588803"/>
              <a:gd name="connsiteY1" fmla="*/ 89479 h 1854779"/>
              <a:gd name="connsiteX2" fmla="*/ 602248 w 4588803"/>
              <a:gd name="connsiteY2" fmla="*/ 905454 h 1854779"/>
              <a:gd name="connsiteX3" fmla="*/ 5348 w 4588803"/>
              <a:gd name="connsiteY3" fmla="*/ 1854779 h 1854779"/>
              <a:gd name="connsiteX0" fmla="*/ 4541039 w 4600119"/>
              <a:gd name="connsiteY0" fmla="*/ 10104 h 1854779"/>
              <a:gd name="connsiteX1" fmla="*/ 4217189 w 4600119"/>
              <a:gd name="connsiteY1" fmla="*/ 89479 h 1854779"/>
              <a:gd name="connsiteX2" fmla="*/ 613564 w 4600119"/>
              <a:gd name="connsiteY2" fmla="*/ 905454 h 1854779"/>
              <a:gd name="connsiteX3" fmla="*/ 54764 w 4600119"/>
              <a:gd name="connsiteY3" fmla="*/ 1467430 h 1854779"/>
              <a:gd name="connsiteX4" fmla="*/ 16664 w 4600119"/>
              <a:gd name="connsiteY4" fmla="*/ 1854779 h 1854779"/>
              <a:gd name="connsiteX0" fmla="*/ 4702560 w 4761640"/>
              <a:gd name="connsiteY0" fmla="*/ 10104 h 1854779"/>
              <a:gd name="connsiteX1" fmla="*/ 4378710 w 4761640"/>
              <a:gd name="connsiteY1" fmla="*/ 89479 h 1854779"/>
              <a:gd name="connsiteX2" fmla="*/ 775085 w 4761640"/>
              <a:gd name="connsiteY2" fmla="*/ 905454 h 1854779"/>
              <a:gd name="connsiteX3" fmla="*/ 22610 w 4761640"/>
              <a:gd name="connsiteY3" fmla="*/ 1556330 h 1854779"/>
              <a:gd name="connsiteX4" fmla="*/ 178185 w 4761640"/>
              <a:gd name="connsiteY4" fmla="*/ 1854779 h 1854779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82293 w 4741373"/>
              <a:gd name="connsiteY0" fmla="*/ 10104 h 1921454"/>
              <a:gd name="connsiteX1" fmla="*/ 4358443 w 4741373"/>
              <a:gd name="connsiteY1" fmla="*/ 89479 h 1921454"/>
              <a:gd name="connsiteX2" fmla="*/ 754818 w 4741373"/>
              <a:gd name="connsiteY2" fmla="*/ 905454 h 1921454"/>
              <a:gd name="connsiteX3" fmla="*/ 2343 w 4741373"/>
              <a:gd name="connsiteY3" fmla="*/ 1556330 h 1921454"/>
              <a:gd name="connsiteX4" fmla="*/ 227768 w 4741373"/>
              <a:gd name="connsiteY4" fmla="*/ 1921454 h 1921454"/>
              <a:gd name="connsiteX0" fmla="*/ 4690808 w 4749888"/>
              <a:gd name="connsiteY0" fmla="*/ 10104 h 1921454"/>
              <a:gd name="connsiteX1" fmla="*/ 4366958 w 4749888"/>
              <a:gd name="connsiteY1" fmla="*/ 89479 h 1921454"/>
              <a:gd name="connsiteX2" fmla="*/ 763333 w 4749888"/>
              <a:gd name="connsiteY2" fmla="*/ 905454 h 1921454"/>
              <a:gd name="connsiteX3" fmla="*/ 112458 w 4749888"/>
              <a:gd name="connsiteY3" fmla="*/ 1254704 h 1921454"/>
              <a:gd name="connsiteX4" fmla="*/ 10858 w 4749888"/>
              <a:gd name="connsiteY4" fmla="*/ 1556330 h 1921454"/>
              <a:gd name="connsiteX5" fmla="*/ 236283 w 4749888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697837 w 4756917"/>
              <a:gd name="connsiteY0" fmla="*/ 10104 h 1921454"/>
              <a:gd name="connsiteX1" fmla="*/ 4373987 w 4756917"/>
              <a:gd name="connsiteY1" fmla="*/ 89479 h 1921454"/>
              <a:gd name="connsiteX2" fmla="*/ 770362 w 4756917"/>
              <a:gd name="connsiteY2" fmla="*/ 905454 h 1921454"/>
              <a:gd name="connsiteX3" fmla="*/ 36937 w 4756917"/>
              <a:gd name="connsiteY3" fmla="*/ 924504 h 1921454"/>
              <a:gd name="connsiteX4" fmla="*/ 17887 w 4756917"/>
              <a:gd name="connsiteY4" fmla="*/ 1556330 h 1921454"/>
              <a:gd name="connsiteX5" fmla="*/ 243312 w 4756917"/>
              <a:gd name="connsiteY5" fmla="*/ 1921454 h 1921454"/>
              <a:gd name="connsiteX0" fmla="*/ 4373987 w 4373987"/>
              <a:gd name="connsiteY0" fmla="*/ 0 h 1831975"/>
              <a:gd name="connsiteX1" fmla="*/ 770362 w 4373987"/>
              <a:gd name="connsiteY1" fmla="*/ 815975 h 1831975"/>
              <a:gd name="connsiteX2" fmla="*/ 36937 w 4373987"/>
              <a:gd name="connsiteY2" fmla="*/ 835025 h 1831975"/>
              <a:gd name="connsiteX3" fmla="*/ 17887 w 4373987"/>
              <a:gd name="connsiteY3" fmla="*/ 1466851 h 1831975"/>
              <a:gd name="connsiteX4" fmla="*/ 243312 w 4373987"/>
              <a:gd name="connsiteY4" fmla="*/ 1831975 h 1831975"/>
              <a:gd name="connsiteX0" fmla="*/ 770362 w 770362"/>
              <a:gd name="connsiteY0" fmla="*/ 35639 h 1051639"/>
              <a:gd name="connsiteX1" fmla="*/ 36937 w 770362"/>
              <a:gd name="connsiteY1" fmla="*/ 54689 h 1051639"/>
              <a:gd name="connsiteX2" fmla="*/ 17887 w 770362"/>
              <a:gd name="connsiteY2" fmla="*/ 686515 h 1051639"/>
              <a:gd name="connsiteX3" fmla="*/ 243312 w 770362"/>
              <a:gd name="connsiteY3" fmla="*/ 1051639 h 1051639"/>
              <a:gd name="connsiteX0" fmla="*/ 36937 w 243461"/>
              <a:gd name="connsiteY0" fmla="*/ 0 h 996950"/>
              <a:gd name="connsiteX1" fmla="*/ 17887 w 243461"/>
              <a:gd name="connsiteY1" fmla="*/ 631826 h 996950"/>
              <a:gd name="connsiteX2" fmla="*/ 243312 w 243461"/>
              <a:gd name="connsiteY2" fmla="*/ 996950 h 996950"/>
              <a:gd name="connsiteX0" fmla="*/ 29962 w 141334"/>
              <a:gd name="connsiteY0" fmla="*/ 0 h 727075"/>
              <a:gd name="connsiteX1" fmla="*/ 10912 w 141334"/>
              <a:gd name="connsiteY1" fmla="*/ 631826 h 727075"/>
              <a:gd name="connsiteX2" fmla="*/ 141087 w 141334"/>
              <a:gd name="connsiteY2" fmla="*/ 727075 h 727075"/>
              <a:gd name="connsiteX0" fmla="*/ 50160 w 161489"/>
              <a:gd name="connsiteY0" fmla="*/ 0 h 727075"/>
              <a:gd name="connsiteX1" fmla="*/ 5710 w 161489"/>
              <a:gd name="connsiteY1" fmla="*/ 365126 h 727075"/>
              <a:gd name="connsiteX2" fmla="*/ 161285 w 161489"/>
              <a:gd name="connsiteY2" fmla="*/ 727075 h 727075"/>
              <a:gd name="connsiteX0" fmla="*/ 50160 w 161489"/>
              <a:gd name="connsiteY0" fmla="*/ 0 h 727075"/>
              <a:gd name="connsiteX1" fmla="*/ 5710 w 161489"/>
              <a:gd name="connsiteY1" fmla="*/ 365126 h 727075"/>
              <a:gd name="connsiteX2" fmla="*/ 161285 w 161489"/>
              <a:gd name="connsiteY2" fmla="*/ 727075 h 727075"/>
              <a:gd name="connsiteX0" fmla="*/ 117793 w 156082"/>
              <a:gd name="connsiteY0" fmla="*/ 0 h 685800"/>
              <a:gd name="connsiteX1" fmla="*/ 318 w 156082"/>
              <a:gd name="connsiteY1" fmla="*/ 323851 h 685800"/>
              <a:gd name="connsiteX2" fmla="*/ 155893 w 156082"/>
              <a:gd name="connsiteY2" fmla="*/ 685800 h 685800"/>
              <a:gd name="connsiteX0" fmla="*/ 118885 w 157174"/>
              <a:gd name="connsiteY0" fmla="*/ 0 h 685800"/>
              <a:gd name="connsiteX1" fmla="*/ 1410 w 157174"/>
              <a:gd name="connsiteY1" fmla="*/ 323851 h 685800"/>
              <a:gd name="connsiteX2" fmla="*/ 156985 w 157174"/>
              <a:gd name="connsiteY2" fmla="*/ 685800 h 685800"/>
              <a:gd name="connsiteX0" fmla="*/ 133702 w 156113"/>
              <a:gd name="connsiteY0" fmla="*/ 0 h 635000"/>
              <a:gd name="connsiteX1" fmla="*/ 352 w 156113"/>
              <a:gd name="connsiteY1" fmla="*/ 273051 h 635000"/>
              <a:gd name="connsiteX2" fmla="*/ 155927 w 156113"/>
              <a:gd name="connsiteY2" fmla="*/ 635000 h 635000"/>
              <a:gd name="connsiteX0" fmla="*/ 133702 w 155927"/>
              <a:gd name="connsiteY0" fmla="*/ 0 h 635000"/>
              <a:gd name="connsiteX1" fmla="*/ 352 w 155927"/>
              <a:gd name="connsiteY1" fmla="*/ 273051 h 635000"/>
              <a:gd name="connsiteX2" fmla="*/ 155927 w 155927"/>
              <a:gd name="connsiteY2" fmla="*/ 63500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927" h="635000">
                <a:moveTo>
                  <a:pt x="133702" y="0"/>
                </a:moveTo>
                <a:cubicBezTo>
                  <a:pt x="20990" y="143404"/>
                  <a:pt x="-3352" y="167218"/>
                  <a:pt x="352" y="273051"/>
                </a:cubicBezTo>
                <a:cubicBezTo>
                  <a:pt x="4056" y="378884"/>
                  <a:pt x="63852" y="567912"/>
                  <a:pt x="155927" y="635000"/>
                </a:cubicBezTo>
              </a:path>
            </a:pathLst>
          </a:custGeom>
          <a:noFill/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Freeform 403"/>
          <p:cNvSpPr/>
          <p:nvPr/>
        </p:nvSpPr>
        <p:spPr>
          <a:xfrm>
            <a:off x="697993" y="3775076"/>
            <a:ext cx="182111" cy="1485900"/>
          </a:xfrm>
          <a:custGeom>
            <a:avLst/>
            <a:gdLst>
              <a:gd name="connsiteX0" fmla="*/ 0 w 2834586"/>
              <a:gd name="connsiteY0" fmla="*/ 351606 h 448386"/>
              <a:gd name="connsiteX1" fmla="*/ 469900 w 2834586"/>
              <a:gd name="connsiteY1" fmla="*/ 427806 h 448386"/>
              <a:gd name="connsiteX2" fmla="*/ 2260600 w 2834586"/>
              <a:gd name="connsiteY2" fmla="*/ 21406 h 448386"/>
              <a:gd name="connsiteX3" fmla="*/ 2794000 w 2834586"/>
              <a:gd name="connsiteY3" fmla="*/ 56331 h 448386"/>
              <a:gd name="connsiteX4" fmla="*/ 2797175 w 2834586"/>
              <a:gd name="connsiteY4" fmla="*/ 53156 h 448386"/>
              <a:gd name="connsiteX0" fmla="*/ 2116011 w 2366147"/>
              <a:gd name="connsiteY0" fmla="*/ 0 h 486132"/>
              <a:gd name="connsiteX1" fmla="*/ 1461 w 2366147"/>
              <a:gd name="connsiteY1" fmla="*/ 485775 h 486132"/>
              <a:gd name="connsiteX2" fmla="*/ 1792161 w 2366147"/>
              <a:gd name="connsiteY2" fmla="*/ 79375 h 486132"/>
              <a:gd name="connsiteX3" fmla="*/ 2325561 w 2366147"/>
              <a:gd name="connsiteY3" fmla="*/ 114300 h 486132"/>
              <a:gd name="connsiteX4" fmla="*/ 2328736 w 2366147"/>
              <a:gd name="connsiteY4" fmla="*/ 111125 h 486132"/>
              <a:gd name="connsiteX0" fmla="*/ 4524375 w 5002396"/>
              <a:gd name="connsiteY0" fmla="*/ 42931 h 1887606"/>
              <a:gd name="connsiteX1" fmla="*/ 2409825 w 5002396"/>
              <a:gd name="connsiteY1" fmla="*/ 528706 h 1887606"/>
              <a:gd name="connsiteX2" fmla="*/ 4200525 w 5002396"/>
              <a:gd name="connsiteY2" fmla="*/ 122306 h 1887606"/>
              <a:gd name="connsiteX3" fmla="*/ 4733925 w 5002396"/>
              <a:gd name="connsiteY3" fmla="*/ 157231 h 1887606"/>
              <a:gd name="connsiteX4" fmla="*/ 0 w 5002396"/>
              <a:gd name="connsiteY4" fmla="*/ 1887606 h 1887606"/>
              <a:gd name="connsiteX0" fmla="*/ 4529723 w 4530483"/>
              <a:gd name="connsiteY0" fmla="*/ 0 h 1844675"/>
              <a:gd name="connsiteX1" fmla="*/ 2415173 w 4530483"/>
              <a:gd name="connsiteY1" fmla="*/ 485775 h 1844675"/>
              <a:gd name="connsiteX2" fmla="*/ 4205873 w 4530483"/>
              <a:gd name="connsiteY2" fmla="*/ 79375 h 1844675"/>
              <a:gd name="connsiteX3" fmla="*/ 602248 w 4530483"/>
              <a:gd name="connsiteY3" fmla="*/ 895350 h 1844675"/>
              <a:gd name="connsiteX4" fmla="*/ 5348 w 4530483"/>
              <a:gd name="connsiteY4" fmla="*/ 1844675 h 1844675"/>
              <a:gd name="connsiteX0" fmla="*/ 4529723 w 4588803"/>
              <a:gd name="connsiteY0" fmla="*/ 10104 h 1854779"/>
              <a:gd name="connsiteX1" fmla="*/ 4205873 w 4588803"/>
              <a:gd name="connsiteY1" fmla="*/ 89479 h 1854779"/>
              <a:gd name="connsiteX2" fmla="*/ 602248 w 4588803"/>
              <a:gd name="connsiteY2" fmla="*/ 905454 h 1854779"/>
              <a:gd name="connsiteX3" fmla="*/ 5348 w 4588803"/>
              <a:gd name="connsiteY3" fmla="*/ 1854779 h 1854779"/>
              <a:gd name="connsiteX0" fmla="*/ 4541039 w 4600119"/>
              <a:gd name="connsiteY0" fmla="*/ 10104 h 1854779"/>
              <a:gd name="connsiteX1" fmla="*/ 4217189 w 4600119"/>
              <a:gd name="connsiteY1" fmla="*/ 89479 h 1854779"/>
              <a:gd name="connsiteX2" fmla="*/ 613564 w 4600119"/>
              <a:gd name="connsiteY2" fmla="*/ 905454 h 1854779"/>
              <a:gd name="connsiteX3" fmla="*/ 54764 w 4600119"/>
              <a:gd name="connsiteY3" fmla="*/ 1467430 h 1854779"/>
              <a:gd name="connsiteX4" fmla="*/ 16664 w 4600119"/>
              <a:gd name="connsiteY4" fmla="*/ 1854779 h 1854779"/>
              <a:gd name="connsiteX0" fmla="*/ 4702560 w 4761640"/>
              <a:gd name="connsiteY0" fmla="*/ 10104 h 1854779"/>
              <a:gd name="connsiteX1" fmla="*/ 4378710 w 4761640"/>
              <a:gd name="connsiteY1" fmla="*/ 89479 h 1854779"/>
              <a:gd name="connsiteX2" fmla="*/ 775085 w 4761640"/>
              <a:gd name="connsiteY2" fmla="*/ 905454 h 1854779"/>
              <a:gd name="connsiteX3" fmla="*/ 22610 w 4761640"/>
              <a:gd name="connsiteY3" fmla="*/ 1556330 h 1854779"/>
              <a:gd name="connsiteX4" fmla="*/ 178185 w 4761640"/>
              <a:gd name="connsiteY4" fmla="*/ 1854779 h 1854779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82293 w 4741373"/>
              <a:gd name="connsiteY0" fmla="*/ 10104 h 1921454"/>
              <a:gd name="connsiteX1" fmla="*/ 4358443 w 4741373"/>
              <a:gd name="connsiteY1" fmla="*/ 89479 h 1921454"/>
              <a:gd name="connsiteX2" fmla="*/ 754818 w 4741373"/>
              <a:gd name="connsiteY2" fmla="*/ 905454 h 1921454"/>
              <a:gd name="connsiteX3" fmla="*/ 2343 w 4741373"/>
              <a:gd name="connsiteY3" fmla="*/ 1556330 h 1921454"/>
              <a:gd name="connsiteX4" fmla="*/ 227768 w 4741373"/>
              <a:gd name="connsiteY4" fmla="*/ 1921454 h 1921454"/>
              <a:gd name="connsiteX0" fmla="*/ 4690808 w 4749888"/>
              <a:gd name="connsiteY0" fmla="*/ 10104 h 1921454"/>
              <a:gd name="connsiteX1" fmla="*/ 4366958 w 4749888"/>
              <a:gd name="connsiteY1" fmla="*/ 89479 h 1921454"/>
              <a:gd name="connsiteX2" fmla="*/ 763333 w 4749888"/>
              <a:gd name="connsiteY2" fmla="*/ 905454 h 1921454"/>
              <a:gd name="connsiteX3" fmla="*/ 112458 w 4749888"/>
              <a:gd name="connsiteY3" fmla="*/ 1254704 h 1921454"/>
              <a:gd name="connsiteX4" fmla="*/ 10858 w 4749888"/>
              <a:gd name="connsiteY4" fmla="*/ 1556330 h 1921454"/>
              <a:gd name="connsiteX5" fmla="*/ 236283 w 4749888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697837 w 4756917"/>
              <a:gd name="connsiteY0" fmla="*/ 10104 h 1921454"/>
              <a:gd name="connsiteX1" fmla="*/ 4373987 w 4756917"/>
              <a:gd name="connsiteY1" fmla="*/ 89479 h 1921454"/>
              <a:gd name="connsiteX2" fmla="*/ 770362 w 4756917"/>
              <a:gd name="connsiteY2" fmla="*/ 905454 h 1921454"/>
              <a:gd name="connsiteX3" fmla="*/ 36937 w 4756917"/>
              <a:gd name="connsiteY3" fmla="*/ 924504 h 1921454"/>
              <a:gd name="connsiteX4" fmla="*/ 17887 w 4756917"/>
              <a:gd name="connsiteY4" fmla="*/ 1556330 h 1921454"/>
              <a:gd name="connsiteX5" fmla="*/ 243312 w 4756917"/>
              <a:gd name="connsiteY5" fmla="*/ 1921454 h 1921454"/>
              <a:gd name="connsiteX0" fmla="*/ 4373987 w 4373987"/>
              <a:gd name="connsiteY0" fmla="*/ 0 h 1831975"/>
              <a:gd name="connsiteX1" fmla="*/ 770362 w 4373987"/>
              <a:gd name="connsiteY1" fmla="*/ 815975 h 1831975"/>
              <a:gd name="connsiteX2" fmla="*/ 36937 w 4373987"/>
              <a:gd name="connsiteY2" fmla="*/ 835025 h 1831975"/>
              <a:gd name="connsiteX3" fmla="*/ 17887 w 4373987"/>
              <a:gd name="connsiteY3" fmla="*/ 1466851 h 1831975"/>
              <a:gd name="connsiteX4" fmla="*/ 243312 w 4373987"/>
              <a:gd name="connsiteY4" fmla="*/ 1831975 h 1831975"/>
              <a:gd name="connsiteX0" fmla="*/ 770362 w 770362"/>
              <a:gd name="connsiteY0" fmla="*/ 35639 h 1051639"/>
              <a:gd name="connsiteX1" fmla="*/ 36937 w 770362"/>
              <a:gd name="connsiteY1" fmla="*/ 54689 h 1051639"/>
              <a:gd name="connsiteX2" fmla="*/ 17887 w 770362"/>
              <a:gd name="connsiteY2" fmla="*/ 686515 h 1051639"/>
              <a:gd name="connsiteX3" fmla="*/ 243312 w 770362"/>
              <a:gd name="connsiteY3" fmla="*/ 1051639 h 1051639"/>
              <a:gd name="connsiteX0" fmla="*/ 36937 w 243461"/>
              <a:gd name="connsiteY0" fmla="*/ 0 h 996950"/>
              <a:gd name="connsiteX1" fmla="*/ 17887 w 243461"/>
              <a:gd name="connsiteY1" fmla="*/ 631826 h 996950"/>
              <a:gd name="connsiteX2" fmla="*/ 243312 w 243461"/>
              <a:gd name="connsiteY2" fmla="*/ 996950 h 996950"/>
              <a:gd name="connsiteX0" fmla="*/ 29962 w 141334"/>
              <a:gd name="connsiteY0" fmla="*/ 0 h 727075"/>
              <a:gd name="connsiteX1" fmla="*/ 10912 w 141334"/>
              <a:gd name="connsiteY1" fmla="*/ 631826 h 727075"/>
              <a:gd name="connsiteX2" fmla="*/ 141087 w 141334"/>
              <a:gd name="connsiteY2" fmla="*/ 727075 h 727075"/>
              <a:gd name="connsiteX0" fmla="*/ 50160 w 161489"/>
              <a:gd name="connsiteY0" fmla="*/ 0 h 727075"/>
              <a:gd name="connsiteX1" fmla="*/ 5710 w 161489"/>
              <a:gd name="connsiteY1" fmla="*/ 365126 h 727075"/>
              <a:gd name="connsiteX2" fmla="*/ 161285 w 161489"/>
              <a:gd name="connsiteY2" fmla="*/ 727075 h 727075"/>
              <a:gd name="connsiteX0" fmla="*/ 50160 w 161489"/>
              <a:gd name="connsiteY0" fmla="*/ 0 h 727075"/>
              <a:gd name="connsiteX1" fmla="*/ 5710 w 161489"/>
              <a:gd name="connsiteY1" fmla="*/ 365126 h 727075"/>
              <a:gd name="connsiteX2" fmla="*/ 161285 w 161489"/>
              <a:gd name="connsiteY2" fmla="*/ 727075 h 727075"/>
              <a:gd name="connsiteX0" fmla="*/ 99076 w 156609"/>
              <a:gd name="connsiteY0" fmla="*/ 0 h 716835"/>
              <a:gd name="connsiteX1" fmla="*/ 841 w 156609"/>
              <a:gd name="connsiteY1" fmla="*/ 354886 h 716835"/>
              <a:gd name="connsiteX2" fmla="*/ 156416 w 156609"/>
              <a:gd name="connsiteY2" fmla="*/ 716835 h 716835"/>
              <a:gd name="connsiteX0" fmla="*/ 99993 w 157526"/>
              <a:gd name="connsiteY0" fmla="*/ 0 h 716835"/>
              <a:gd name="connsiteX1" fmla="*/ 1758 w 157526"/>
              <a:gd name="connsiteY1" fmla="*/ 354886 h 716835"/>
              <a:gd name="connsiteX2" fmla="*/ 157333 w 157526"/>
              <a:gd name="connsiteY2" fmla="*/ 716835 h 716835"/>
              <a:gd name="connsiteX0" fmla="*/ 99993 w 157333"/>
              <a:gd name="connsiteY0" fmla="*/ 0 h 716835"/>
              <a:gd name="connsiteX1" fmla="*/ 1758 w 157333"/>
              <a:gd name="connsiteY1" fmla="*/ 354886 h 716835"/>
              <a:gd name="connsiteX2" fmla="*/ 157333 w 157333"/>
              <a:gd name="connsiteY2" fmla="*/ 716835 h 716835"/>
              <a:gd name="connsiteX0" fmla="*/ 98551 w 118655"/>
              <a:gd name="connsiteY0" fmla="*/ 0 h 720248"/>
              <a:gd name="connsiteX1" fmla="*/ 316 w 118655"/>
              <a:gd name="connsiteY1" fmla="*/ 354886 h 720248"/>
              <a:gd name="connsiteX2" fmla="*/ 118655 w 118655"/>
              <a:gd name="connsiteY2" fmla="*/ 720248 h 720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655" h="720248">
                <a:moveTo>
                  <a:pt x="98551" y="0"/>
                </a:moveTo>
                <a:cubicBezTo>
                  <a:pt x="19703" y="156380"/>
                  <a:pt x="-3035" y="234845"/>
                  <a:pt x="316" y="354886"/>
                </a:cubicBezTo>
                <a:cubicBezTo>
                  <a:pt x="3667" y="474927"/>
                  <a:pt x="65013" y="650570"/>
                  <a:pt x="118655" y="720248"/>
                </a:cubicBezTo>
              </a:path>
            </a:pathLst>
          </a:custGeom>
          <a:noFill/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Freeform 404"/>
          <p:cNvSpPr/>
          <p:nvPr/>
        </p:nvSpPr>
        <p:spPr>
          <a:xfrm>
            <a:off x="685293" y="4025901"/>
            <a:ext cx="182111" cy="1485900"/>
          </a:xfrm>
          <a:custGeom>
            <a:avLst/>
            <a:gdLst>
              <a:gd name="connsiteX0" fmla="*/ 0 w 2834586"/>
              <a:gd name="connsiteY0" fmla="*/ 351606 h 448386"/>
              <a:gd name="connsiteX1" fmla="*/ 469900 w 2834586"/>
              <a:gd name="connsiteY1" fmla="*/ 427806 h 448386"/>
              <a:gd name="connsiteX2" fmla="*/ 2260600 w 2834586"/>
              <a:gd name="connsiteY2" fmla="*/ 21406 h 448386"/>
              <a:gd name="connsiteX3" fmla="*/ 2794000 w 2834586"/>
              <a:gd name="connsiteY3" fmla="*/ 56331 h 448386"/>
              <a:gd name="connsiteX4" fmla="*/ 2797175 w 2834586"/>
              <a:gd name="connsiteY4" fmla="*/ 53156 h 448386"/>
              <a:gd name="connsiteX0" fmla="*/ 2116011 w 2366147"/>
              <a:gd name="connsiteY0" fmla="*/ 0 h 486132"/>
              <a:gd name="connsiteX1" fmla="*/ 1461 w 2366147"/>
              <a:gd name="connsiteY1" fmla="*/ 485775 h 486132"/>
              <a:gd name="connsiteX2" fmla="*/ 1792161 w 2366147"/>
              <a:gd name="connsiteY2" fmla="*/ 79375 h 486132"/>
              <a:gd name="connsiteX3" fmla="*/ 2325561 w 2366147"/>
              <a:gd name="connsiteY3" fmla="*/ 114300 h 486132"/>
              <a:gd name="connsiteX4" fmla="*/ 2328736 w 2366147"/>
              <a:gd name="connsiteY4" fmla="*/ 111125 h 486132"/>
              <a:gd name="connsiteX0" fmla="*/ 4524375 w 5002396"/>
              <a:gd name="connsiteY0" fmla="*/ 42931 h 1887606"/>
              <a:gd name="connsiteX1" fmla="*/ 2409825 w 5002396"/>
              <a:gd name="connsiteY1" fmla="*/ 528706 h 1887606"/>
              <a:gd name="connsiteX2" fmla="*/ 4200525 w 5002396"/>
              <a:gd name="connsiteY2" fmla="*/ 122306 h 1887606"/>
              <a:gd name="connsiteX3" fmla="*/ 4733925 w 5002396"/>
              <a:gd name="connsiteY3" fmla="*/ 157231 h 1887606"/>
              <a:gd name="connsiteX4" fmla="*/ 0 w 5002396"/>
              <a:gd name="connsiteY4" fmla="*/ 1887606 h 1887606"/>
              <a:gd name="connsiteX0" fmla="*/ 4529723 w 4530483"/>
              <a:gd name="connsiteY0" fmla="*/ 0 h 1844675"/>
              <a:gd name="connsiteX1" fmla="*/ 2415173 w 4530483"/>
              <a:gd name="connsiteY1" fmla="*/ 485775 h 1844675"/>
              <a:gd name="connsiteX2" fmla="*/ 4205873 w 4530483"/>
              <a:gd name="connsiteY2" fmla="*/ 79375 h 1844675"/>
              <a:gd name="connsiteX3" fmla="*/ 602248 w 4530483"/>
              <a:gd name="connsiteY3" fmla="*/ 895350 h 1844675"/>
              <a:gd name="connsiteX4" fmla="*/ 5348 w 4530483"/>
              <a:gd name="connsiteY4" fmla="*/ 1844675 h 1844675"/>
              <a:gd name="connsiteX0" fmla="*/ 4529723 w 4588803"/>
              <a:gd name="connsiteY0" fmla="*/ 10104 h 1854779"/>
              <a:gd name="connsiteX1" fmla="*/ 4205873 w 4588803"/>
              <a:gd name="connsiteY1" fmla="*/ 89479 h 1854779"/>
              <a:gd name="connsiteX2" fmla="*/ 602248 w 4588803"/>
              <a:gd name="connsiteY2" fmla="*/ 905454 h 1854779"/>
              <a:gd name="connsiteX3" fmla="*/ 5348 w 4588803"/>
              <a:gd name="connsiteY3" fmla="*/ 1854779 h 1854779"/>
              <a:gd name="connsiteX0" fmla="*/ 4541039 w 4600119"/>
              <a:gd name="connsiteY0" fmla="*/ 10104 h 1854779"/>
              <a:gd name="connsiteX1" fmla="*/ 4217189 w 4600119"/>
              <a:gd name="connsiteY1" fmla="*/ 89479 h 1854779"/>
              <a:gd name="connsiteX2" fmla="*/ 613564 w 4600119"/>
              <a:gd name="connsiteY2" fmla="*/ 905454 h 1854779"/>
              <a:gd name="connsiteX3" fmla="*/ 54764 w 4600119"/>
              <a:gd name="connsiteY3" fmla="*/ 1467430 h 1854779"/>
              <a:gd name="connsiteX4" fmla="*/ 16664 w 4600119"/>
              <a:gd name="connsiteY4" fmla="*/ 1854779 h 1854779"/>
              <a:gd name="connsiteX0" fmla="*/ 4702560 w 4761640"/>
              <a:gd name="connsiteY0" fmla="*/ 10104 h 1854779"/>
              <a:gd name="connsiteX1" fmla="*/ 4378710 w 4761640"/>
              <a:gd name="connsiteY1" fmla="*/ 89479 h 1854779"/>
              <a:gd name="connsiteX2" fmla="*/ 775085 w 4761640"/>
              <a:gd name="connsiteY2" fmla="*/ 905454 h 1854779"/>
              <a:gd name="connsiteX3" fmla="*/ 22610 w 4761640"/>
              <a:gd name="connsiteY3" fmla="*/ 1556330 h 1854779"/>
              <a:gd name="connsiteX4" fmla="*/ 178185 w 4761640"/>
              <a:gd name="connsiteY4" fmla="*/ 1854779 h 1854779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82293 w 4741373"/>
              <a:gd name="connsiteY0" fmla="*/ 10104 h 1921454"/>
              <a:gd name="connsiteX1" fmla="*/ 4358443 w 4741373"/>
              <a:gd name="connsiteY1" fmla="*/ 89479 h 1921454"/>
              <a:gd name="connsiteX2" fmla="*/ 754818 w 4741373"/>
              <a:gd name="connsiteY2" fmla="*/ 905454 h 1921454"/>
              <a:gd name="connsiteX3" fmla="*/ 2343 w 4741373"/>
              <a:gd name="connsiteY3" fmla="*/ 1556330 h 1921454"/>
              <a:gd name="connsiteX4" fmla="*/ 227768 w 4741373"/>
              <a:gd name="connsiteY4" fmla="*/ 1921454 h 1921454"/>
              <a:gd name="connsiteX0" fmla="*/ 4690808 w 4749888"/>
              <a:gd name="connsiteY0" fmla="*/ 10104 h 1921454"/>
              <a:gd name="connsiteX1" fmla="*/ 4366958 w 4749888"/>
              <a:gd name="connsiteY1" fmla="*/ 89479 h 1921454"/>
              <a:gd name="connsiteX2" fmla="*/ 763333 w 4749888"/>
              <a:gd name="connsiteY2" fmla="*/ 905454 h 1921454"/>
              <a:gd name="connsiteX3" fmla="*/ 112458 w 4749888"/>
              <a:gd name="connsiteY3" fmla="*/ 1254704 h 1921454"/>
              <a:gd name="connsiteX4" fmla="*/ 10858 w 4749888"/>
              <a:gd name="connsiteY4" fmla="*/ 1556330 h 1921454"/>
              <a:gd name="connsiteX5" fmla="*/ 236283 w 4749888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697837 w 4756917"/>
              <a:gd name="connsiteY0" fmla="*/ 10104 h 1921454"/>
              <a:gd name="connsiteX1" fmla="*/ 4373987 w 4756917"/>
              <a:gd name="connsiteY1" fmla="*/ 89479 h 1921454"/>
              <a:gd name="connsiteX2" fmla="*/ 770362 w 4756917"/>
              <a:gd name="connsiteY2" fmla="*/ 905454 h 1921454"/>
              <a:gd name="connsiteX3" fmla="*/ 36937 w 4756917"/>
              <a:gd name="connsiteY3" fmla="*/ 924504 h 1921454"/>
              <a:gd name="connsiteX4" fmla="*/ 17887 w 4756917"/>
              <a:gd name="connsiteY4" fmla="*/ 1556330 h 1921454"/>
              <a:gd name="connsiteX5" fmla="*/ 243312 w 4756917"/>
              <a:gd name="connsiteY5" fmla="*/ 1921454 h 1921454"/>
              <a:gd name="connsiteX0" fmla="*/ 4373987 w 4373987"/>
              <a:gd name="connsiteY0" fmla="*/ 0 h 1831975"/>
              <a:gd name="connsiteX1" fmla="*/ 770362 w 4373987"/>
              <a:gd name="connsiteY1" fmla="*/ 815975 h 1831975"/>
              <a:gd name="connsiteX2" fmla="*/ 36937 w 4373987"/>
              <a:gd name="connsiteY2" fmla="*/ 835025 h 1831975"/>
              <a:gd name="connsiteX3" fmla="*/ 17887 w 4373987"/>
              <a:gd name="connsiteY3" fmla="*/ 1466851 h 1831975"/>
              <a:gd name="connsiteX4" fmla="*/ 243312 w 4373987"/>
              <a:gd name="connsiteY4" fmla="*/ 1831975 h 1831975"/>
              <a:gd name="connsiteX0" fmla="*/ 770362 w 770362"/>
              <a:gd name="connsiteY0" fmla="*/ 35639 h 1051639"/>
              <a:gd name="connsiteX1" fmla="*/ 36937 w 770362"/>
              <a:gd name="connsiteY1" fmla="*/ 54689 h 1051639"/>
              <a:gd name="connsiteX2" fmla="*/ 17887 w 770362"/>
              <a:gd name="connsiteY2" fmla="*/ 686515 h 1051639"/>
              <a:gd name="connsiteX3" fmla="*/ 243312 w 770362"/>
              <a:gd name="connsiteY3" fmla="*/ 1051639 h 1051639"/>
              <a:gd name="connsiteX0" fmla="*/ 36937 w 243461"/>
              <a:gd name="connsiteY0" fmla="*/ 0 h 996950"/>
              <a:gd name="connsiteX1" fmla="*/ 17887 w 243461"/>
              <a:gd name="connsiteY1" fmla="*/ 631826 h 996950"/>
              <a:gd name="connsiteX2" fmla="*/ 243312 w 243461"/>
              <a:gd name="connsiteY2" fmla="*/ 996950 h 996950"/>
              <a:gd name="connsiteX0" fmla="*/ 29962 w 141334"/>
              <a:gd name="connsiteY0" fmla="*/ 0 h 727075"/>
              <a:gd name="connsiteX1" fmla="*/ 10912 w 141334"/>
              <a:gd name="connsiteY1" fmla="*/ 631826 h 727075"/>
              <a:gd name="connsiteX2" fmla="*/ 141087 w 141334"/>
              <a:gd name="connsiteY2" fmla="*/ 727075 h 727075"/>
              <a:gd name="connsiteX0" fmla="*/ 50160 w 161489"/>
              <a:gd name="connsiteY0" fmla="*/ 0 h 727075"/>
              <a:gd name="connsiteX1" fmla="*/ 5710 w 161489"/>
              <a:gd name="connsiteY1" fmla="*/ 365126 h 727075"/>
              <a:gd name="connsiteX2" fmla="*/ 161285 w 161489"/>
              <a:gd name="connsiteY2" fmla="*/ 727075 h 727075"/>
              <a:gd name="connsiteX0" fmla="*/ 50160 w 161489"/>
              <a:gd name="connsiteY0" fmla="*/ 0 h 727075"/>
              <a:gd name="connsiteX1" fmla="*/ 5710 w 161489"/>
              <a:gd name="connsiteY1" fmla="*/ 365126 h 727075"/>
              <a:gd name="connsiteX2" fmla="*/ 161285 w 161489"/>
              <a:gd name="connsiteY2" fmla="*/ 727075 h 727075"/>
              <a:gd name="connsiteX0" fmla="*/ 99076 w 156609"/>
              <a:gd name="connsiteY0" fmla="*/ 0 h 716835"/>
              <a:gd name="connsiteX1" fmla="*/ 841 w 156609"/>
              <a:gd name="connsiteY1" fmla="*/ 354886 h 716835"/>
              <a:gd name="connsiteX2" fmla="*/ 156416 w 156609"/>
              <a:gd name="connsiteY2" fmla="*/ 716835 h 716835"/>
              <a:gd name="connsiteX0" fmla="*/ 99993 w 157526"/>
              <a:gd name="connsiteY0" fmla="*/ 0 h 716835"/>
              <a:gd name="connsiteX1" fmla="*/ 1758 w 157526"/>
              <a:gd name="connsiteY1" fmla="*/ 354886 h 716835"/>
              <a:gd name="connsiteX2" fmla="*/ 157333 w 157526"/>
              <a:gd name="connsiteY2" fmla="*/ 716835 h 716835"/>
              <a:gd name="connsiteX0" fmla="*/ 99993 w 157333"/>
              <a:gd name="connsiteY0" fmla="*/ 0 h 716835"/>
              <a:gd name="connsiteX1" fmla="*/ 1758 w 157333"/>
              <a:gd name="connsiteY1" fmla="*/ 354886 h 716835"/>
              <a:gd name="connsiteX2" fmla="*/ 157333 w 157333"/>
              <a:gd name="connsiteY2" fmla="*/ 716835 h 716835"/>
              <a:gd name="connsiteX0" fmla="*/ 98551 w 118655"/>
              <a:gd name="connsiteY0" fmla="*/ 0 h 720248"/>
              <a:gd name="connsiteX1" fmla="*/ 316 w 118655"/>
              <a:gd name="connsiteY1" fmla="*/ 354886 h 720248"/>
              <a:gd name="connsiteX2" fmla="*/ 118655 w 118655"/>
              <a:gd name="connsiteY2" fmla="*/ 720248 h 720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655" h="720248">
                <a:moveTo>
                  <a:pt x="98551" y="0"/>
                </a:moveTo>
                <a:cubicBezTo>
                  <a:pt x="19703" y="156380"/>
                  <a:pt x="-3035" y="234845"/>
                  <a:pt x="316" y="354886"/>
                </a:cubicBezTo>
                <a:cubicBezTo>
                  <a:pt x="3667" y="474927"/>
                  <a:pt x="65013" y="650570"/>
                  <a:pt x="118655" y="720248"/>
                </a:cubicBezTo>
              </a:path>
            </a:pathLst>
          </a:custGeom>
          <a:noFill/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Freeform 405"/>
          <p:cNvSpPr/>
          <p:nvPr/>
        </p:nvSpPr>
        <p:spPr>
          <a:xfrm>
            <a:off x="705235" y="3343940"/>
            <a:ext cx="155927" cy="666086"/>
          </a:xfrm>
          <a:custGeom>
            <a:avLst/>
            <a:gdLst>
              <a:gd name="connsiteX0" fmla="*/ 0 w 2834586"/>
              <a:gd name="connsiteY0" fmla="*/ 351606 h 448386"/>
              <a:gd name="connsiteX1" fmla="*/ 469900 w 2834586"/>
              <a:gd name="connsiteY1" fmla="*/ 427806 h 448386"/>
              <a:gd name="connsiteX2" fmla="*/ 2260600 w 2834586"/>
              <a:gd name="connsiteY2" fmla="*/ 21406 h 448386"/>
              <a:gd name="connsiteX3" fmla="*/ 2794000 w 2834586"/>
              <a:gd name="connsiteY3" fmla="*/ 56331 h 448386"/>
              <a:gd name="connsiteX4" fmla="*/ 2797175 w 2834586"/>
              <a:gd name="connsiteY4" fmla="*/ 53156 h 448386"/>
              <a:gd name="connsiteX0" fmla="*/ 2116011 w 2366147"/>
              <a:gd name="connsiteY0" fmla="*/ 0 h 486132"/>
              <a:gd name="connsiteX1" fmla="*/ 1461 w 2366147"/>
              <a:gd name="connsiteY1" fmla="*/ 485775 h 486132"/>
              <a:gd name="connsiteX2" fmla="*/ 1792161 w 2366147"/>
              <a:gd name="connsiteY2" fmla="*/ 79375 h 486132"/>
              <a:gd name="connsiteX3" fmla="*/ 2325561 w 2366147"/>
              <a:gd name="connsiteY3" fmla="*/ 114300 h 486132"/>
              <a:gd name="connsiteX4" fmla="*/ 2328736 w 2366147"/>
              <a:gd name="connsiteY4" fmla="*/ 111125 h 486132"/>
              <a:gd name="connsiteX0" fmla="*/ 4524375 w 5002396"/>
              <a:gd name="connsiteY0" fmla="*/ 42931 h 1887606"/>
              <a:gd name="connsiteX1" fmla="*/ 2409825 w 5002396"/>
              <a:gd name="connsiteY1" fmla="*/ 528706 h 1887606"/>
              <a:gd name="connsiteX2" fmla="*/ 4200525 w 5002396"/>
              <a:gd name="connsiteY2" fmla="*/ 122306 h 1887606"/>
              <a:gd name="connsiteX3" fmla="*/ 4733925 w 5002396"/>
              <a:gd name="connsiteY3" fmla="*/ 157231 h 1887606"/>
              <a:gd name="connsiteX4" fmla="*/ 0 w 5002396"/>
              <a:gd name="connsiteY4" fmla="*/ 1887606 h 1887606"/>
              <a:gd name="connsiteX0" fmla="*/ 4529723 w 4530483"/>
              <a:gd name="connsiteY0" fmla="*/ 0 h 1844675"/>
              <a:gd name="connsiteX1" fmla="*/ 2415173 w 4530483"/>
              <a:gd name="connsiteY1" fmla="*/ 485775 h 1844675"/>
              <a:gd name="connsiteX2" fmla="*/ 4205873 w 4530483"/>
              <a:gd name="connsiteY2" fmla="*/ 79375 h 1844675"/>
              <a:gd name="connsiteX3" fmla="*/ 602248 w 4530483"/>
              <a:gd name="connsiteY3" fmla="*/ 895350 h 1844675"/>
              <a:gd name="connsiteX4" fmla="*/ 5348 w 4530483"/>
              <a:gd name="connsiteY4" fmla="*/ 1844675 h 1844675"/>
              <a:gd name="connsiteX0" fmla="*/ 4529723 w 4588803"/>
              <a:gd name="connsiteY0" fmla="*/ 10104 h 1854779"/>
              <a:gd name="connsiteX1" fmla="*/ 4205873 w 4588803"/>
              <a:gd name="connsiteY1" fmla="*/ 89479 h 1854779"/>
              <a:gd name="connsiteX2" fmla="*/ 602248 w 4588803"/>
              <a:gd name="connsiteY2" fmla="*/ 905454 h 1854779"/>
              <a:gd name="connsiteX3" fmla="*/ 5348 w 4588803"/>
              <a:gd name="connsiteY3" fmla="*/ 1854779 h 1854779"/>
              <a:gd name="connsiteX0" fmla="*/ 4541039 w 4600119"/>
              <a:gd name="connsiteY0" fmla="*/ 10104 h 1854779"/>
              <a:gd name="connsiteX1" fmla="*/ 4217189 w 4600119"/>
              <a:gd name="connsiteY1" fmla="*/ 89479 h 1854779"/>
              <a:gd name="connsiteX2" fmla="*/ 613564 w 4600119"/>
              <a:gd name="connsiteY2" fmla="*/ 905454 h 1854779"/>
              <a:gd name="connsiteX3" fmla="*/ 54764 w 4600119"/>
              <a:gd name="connsiteY3" fmla="*/ 1467430 h 1854779"/>
              <a:gd name="connsiteX4" fmla="*/ 16664 w 4600119"/>
              <a:gd name="connsiteY4" fmla="*/ 1854779 h 1854779"/>
              <a:gd name="connsiteX0" fmla="*/ 4702560 w 4761640"/>
              <a:gd name="connsiteY0" fmla="*/ 10104 h 1854779"/>
              <a:gd name="connsiteX1" fmla="*/ 4378710 w 4761640"/>
              <a:gd name="connsiteY1" fmla="*/ 89479 h 1854779"/>
              <a:gd name="connsiteX2" fmla="*/ 775085 w 4761640"/>
              <a:gd name="connsiteY2" fmla="*/ 905454 h 1854779"/>
              <a:gd name="connsiteX3" fmla="*/ 22610 w 4761640"/>
              <a:gd name="connsiteY3" fmla="*/ 1556330 h 1854779"/>
              <a:gd name="connsiteX4" fmla="*/ 178185 w 4761640"/>
              <a:gd name="connsiteY4" fmla="*/ 1854779 h 1854779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82293 w 4741373"/>
              <a:gd name="connsiteY0" fmla="*/ 10104 h 1921454"/>
              <a:gd name="connsiteX1" fmla="*/ 4358443 w 4741373"/>
              <a:gd name="connsiteY1" fmla="*/ 89479 h 1921454"/>
              <a:gd name="connsiteX2" fmla="*/ 754818 w 4741373"/>
              <a:gd name="connsiteY2" fmla="*/ 905454 h 1921454"/>
              <a:gd name="connsiteX3" fmla="*/ 2343 w 4741373"/>
              <a:gd name="connsiteY3" fmla="*/ 1556330 h 1921454"/>
              <a:gd name="connsiteX4" fmla="*/ 227768 w 4741373"/>
              <a:gd name="connsiteY4" fmla="*/ 1921454 h 1921454"/>
              <a:gd name="connsiteX0" fmla="*/ 4690808 w 4749888"/>
              <a:gd name="connsiteY0" fmla="*/ 10104 h 1921454"/>
              <a:gd name="connsiteX1" fmla="*/ 4366958 w 4749888"/>
              <a:gd name="connsiteY1" fmla="*/ 89479 h 1921454"/>
              <a:gd name="connsiteX2" fmla="*/ 763333 w 4749888"/>
              <a:gd name="connsiteY2" fmla="*/ 905454 h 1921454"/>
              <a:gd name="connsiteX3" fmla="*/ 112458 w 4749888"/>
              <a:gd name="connsiteY3" fmla="*/ 1254704 h 1921454"/>
              <a:gd name="connsiteX4" fmla="*/ 10858 w 4749888"/>
              <a:gd name="connsiteY4" fmla="*/ 1556330 h 1921454"/>
              <a:gd name="connsiteX5" fmla="*/ 236283 w 4749888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697837 w 4756917"/>
              <a:gd name="connsiteY0" fmla="*/ 10104 h 1921454"/>
              <a:gd name="connsiteX1" fmla="*/ 4373987 w 4756917"/>
              <a:gd name="connsiteY1" fmla="*/ 89479 h 1921454"/>
              <a:gd name="connsiteX2" fmla="*/ 770362 w 4756917"/>
              <a:gd name="connsiteY2" fmla="*/ 905454 h 1921454"/>
              <a:gd name="connsiteX3" fmla="*/ 36937 w 4756917"/>
              <a:gd name="connsiteY3" fmla="*/ 924504 h 1921454"/>
              <a:gd name="connsiteX4" fmla="*/ 17887 w 4756917"/>
              <a:gd name="connsiteY4" fmla="*/ 1556330 h 1921454"/>
              <a:gd name="connsiteX5" fmla="*/ 243312 w 4756917"/>
              <a:gd name="connsiteY5" fmla="*/ 1921454 h 1921454"/>
              <a:gd name="connsiteX0" fmla="*/ 4373987 w 4373987"/>
              <a:gd name="connsiteY0" fmla="*/ 0 h 1831975"/>
              <a:gd name="connsiteX1" fmla="*/ 770362 w 4373987"/>
              <a:gd name="connsiteY1" fmla="*/ 815975 h 1831975"/>
              <a:gd name="connsiteX2" fmla="*/ 36937 w 4373987"/>
              <a:gd name="connsiteY2" fmla="*/ 835025 h 1831975"/>
              <a:gd name="connsiteX3" fmla="*/ 17887 w 4373987"/>
              <a:gd name="connsiteY3" fmla="*/ 1466851 h 1831975"/>
              <a:gd name="connsiteX4" fmla="*/ 243312 w 4373987"/>
              <a:gd name="connsiteY4" fmla="*/ 1831975 h 1831975"/>
              <a:gd name="connsiteX0" fmla="*/ 770362 w 770362"/>
              <a:gd name="connsiteY0" fmla="*/ 35639 h 1051639"/>
              <a:gd name="connsiteX1" fmla="*/ 36937 w 770362"/>
              <a:gd name="connsiteY1" fmla="*/ 54689 h 1051639"/>
              <a:gd name="connsiteX2" fmla="*/ 17887 w 770362"/>
              <a:gd name="connsiteY2" fmla="*/ 686515 h 1051639"/>
              <a:gd name="connsiteX3" fmla="*/ 243312 w 770362"/>
              <a:gd name="connsiteY3" fmla="*/ 1051639 h 1051639"/>
              <a:gd name="connsiteX0" fmla="*/ 36937 w 243461"/>
              <a:gd name="connsiteY0" fmla="*/ 0 h 996950"/>
              <a:gd name="connsiteX1" fmla="*/ 17887 w 243461"/>
              <a:gd name="connsiteY1" fmla="*/ 631826 h 996950"/>
              <a:gd name="connsiteX2" fmla="*/ 243312 w 243461"/>
              <a:gd name="connsiteY2" fmla="*/ 996950 h 996950"/>
              <a:gd name="connsiteX0" fmla="*/ 29962 w 141334"/>
              <a:gd name="connsiteY0" fmla="*/ 0 h 727075"/>
              <a:gd name="connsiteX1" fmla="*/ 10912 w 141334"/>
              <a:gd name="connsiteY1" fmla="*/ 631826 h 727075"/>
              <a:gd name="connsiteX2" fmla="*/ 141087 w 141334"/>
              <a:gd name="connsiteY2" fmla="*/ 727075 h 727075"/>
              <a:gd name="connsiteX0" fmla="*/ 50160 w 161489"/>
              <a:gd name="connsiteY0" fmla="*/ 0 h 727075"/>
              <a:gd name="connsiteX1" fmla="*/ 5710 w 161489"/>
              <a:gd name="connsiteY1" fmla="*/ 365126 h 727075"/>
              <a:gd name="connsiteX2" fmla="*/ 161285 w 161489"/>
              <a:gd name="connsiteY2" fmla="*/ 727075 h 727075"/>
              <a:gd name="connsiteX0" fmla="*/ 50160 w 161489"/>
              <a:gd name="connsiteY0" fmla="*/ 0 h 727075"/>
              <a:gd name="connsiteX1" fmla="*/ 5710 w 161489"/>
              <a:gd name="connsiteY1" fmla="*/ 365126 h 727075"/>
              <a:gd name="connsiteX2" fmla="*/ 161285 w 161489"/>
              <a:gd name="connsiteY2" fmla="*/ 727075 h 727075"/>
              <a:gd name="connsiteX0" fmla="*/ 117793 w 156082"/>
              <a:gd name="connsiteY0" fmla="*/ 0 h 685800"/>
              <a:gd name="connsiteX1" fmla="*/ 318 w 156082"/>
              <a:gd name="connsiteY1" fmla="*/ 323851 h 685800"/>
              <a:gd name="connsiteX2" fmla="*/ 155893 w 156082"/>
              <a:gd name="connsiteY2" fmla="*/ 685800 h 685800"/>
              <a:gd name="connsiteX0" fmla="*/ 118885 w 157174"/>
              <a:gd name="connsiteY0" fmla="*/ 0 h 685800"/>
              <a:gd name="connsiteX1" fmla="*/ 1410 w 157174"/>
              <a:gd name="connsiteY1" fmla="*/ 323851 h 685800"/>
              <a:gd name="connsiteX2" fmla="*/ 156985 w 157174"/>
              <a:gd name="connsiteY2" fmla="*/ 685800 h 685800"/>
              <a:gd name="connsiteX0" fmla="*/ 133702 w 156113"/>
              <a:gd name="connsiteY0" fmla="*/ 0 h 635000"/>
              <a:gd name="connsiteX1" fmla="*/ 352 w 156113"/>
              <a:gd name="connsiteY1" fmla="*/ 273051 h 635000"/>
              <a:gd name="connsiteX2" fmla="*/ 155927 w 156113"/>
              <a:gd name="connsiteY2" fmla="*/ 635000 h 635000"/>
              <a:gd name="connsiteX0" fmla="*/ 133702 w 155927"/>
              <a:gd name="connsiteY0" fmla="*/ 0 h 635000"/>
              <a:gd name="connsiteX1" fmla="*/ 352 w 155927"/>
              <a:gd name="connsiteY1" fmla="*/ 273051 h 635000"/>
              <a:gd name="connsiteX2" fmla="*/ 155927 w 155927"/>
              <a:gd name="connsiteY2" fmla="*/ 63500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927" h="635000">
                <a:moveTo>
                  <a:pt x="133702" y="0"/>
                </a:moveTo>
                <a:cubicBezTo>
                  <a:pt x="20990" y="143404"/>
                  <a:pt x="-3352" y="167218"/>
                  <a:pt x="352" y="273051"/>
                </a:cubicBezTo>
                <a:cubicBezTo>
                  <a:pt x="4056" y="378884"/>
                  <a:pt x="63852" y="567912"/>
                  <a:pt x="155927" y="635000"/>
                </a:cubicBezTo>
              </a:path>
            </a:pathLst>
          </a:custGeom>
          <a:noFill/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Freeform 406"/>
          <p:cNvSpPr/>
          <p:nvPr/>
        </p:nvSpPr>
        <p:spPr>
          <a:xfrm>
            <a:off x="782232" y="462517"/>
            <a:ext cx="225776" cy="515679"/>
          </a:xfrm>
          <a:custGeom>
            <a:avLst/>
            <a:gdLst>
              <a:gd name="connsiteX0" fmla="*/ 0 w 2834586"/>
              <a:gd name="connsiteY0" fmla="*/ 351606 h 448386"/>
              <a:gd name="connsiteX1" fmla="*/ 469900 w 2834586"/>
              <a:gd name="connsiteY1" fmla="*/ 427806 h 448386"/>
              <a:gd name="connsiteX2" fmla="*/ 2260600 w 2834586"/>
              <a:gd name="connsiteY2" fmla="*/ 21406 h 448386"/>
              <a:gd name="connsiteX3" fmla="*/ 2794000 w 2834586"/>
              <a:gd name="connsiteY3" fmla="*/ 56331 h 448386"/>
              <a:gd name="connsiteX4" fmla="*/ 2797175 w 2834586"/>
              <a:gd name="connsiteY4" fmla="*/ 53156 h 448386"/>
              <a:gd name="connsiteX0" fmla="*/ 2116011 w 2366147"/>
              <a:gd name="connsiteY0" fmla="*/ 0 h 486132"/>
              <a:gd name="connsiteX1" fmla="*/ 1461 w 2366147"/>
              <a:gd name="connsiteY1" fmla="*/ 485775 h 486132"/>
              <a:gd name="connsiteX2" fmla="*/ 1792161 w 2366147"/>
              <a:gd name="connsiteY2" fmla="*/ 79375 h 486132"/>
              <a:gd name="connsiteX3" fmla="*/ 2325561 w 2366147"/>
              <a:gd name="connsiteY3" fmla="*/ 114300 h 486132"/>
              <a:gd name="connsiteX4" fmla="*/ 2328736 w 2366147"/>
              <a:gd name="connsiteY4" fmla="*/ 111125 h 486132"/>
              <a:gd name="connsiteX0" fmla="*/ 4524375 w 5002396"/>
              <a:gd name="connsiteY0" fmla="*/ 42931 h 1887606"/>
              <a:gd name="connsiteX1" fmla="*/ 2409825 w 5002396"/>
              <a:gd name="connsiteY1" fmla="*/ 528706 h 1887606"/>
              <a:gd name="connsiteX2" fmla="*/ 4200525 w 5002396"/>
              <a:gd name="connsiteY2" fmla="*/ 122306 h 1887606"/>
              <a:gd name="connsiteX3" fmla="*/ 4733925 w 5002396"/>
              <a:gd name="connsiteY3" fmla="*/ 157231 h 1887606"/>
              <a:gd name="connsiteX4" fmla="*/ 0 w 5002396"/>
              <a:gd name="connsiteY4" fmla="*/ 1887606 h 1887606"/>
              <a:gd name="connsiteX0" fmla="*/ 4529723 w 4530483"/>
              <a:gd name="connsiteY0" fmla="*/ 0 h 1844675"/>
              <a:gd name="connsiteX1" fmla="*/ 2415173 w 4530483"/>
              <a:gd name="connsiteY1" fmla="*/ 485775 h 1844675"/>
              <a:gd name="connsiteX2" fmla="*/ 4205873 w 4530483"/>
              <a:gd name="connsiteY2" fmla="*/ 79375 h 1844675"/>
              <a:gd name="connsiteX3" fmla="*/ 602248 w 4530483"/>
              <a:gd name="connsiteY3" fmla="*/ 895350 h 1844675"/>
              <a:gd name="connsiteX4" fmla="*/ 5348 w 4530483"/>
              <a:gd name="connsiteY4" fmla="*/ 1844675 h 1844675"/>
              <a:gd name="connsiteX0" fmla="*/ 4529723 w 4588803"/>
              <a:gd name="connsiteY0" fmla="*/ 10104 h 1854779"/>
              <a:gd name="connsiteX1" fmla="*/ 4205873 w 4588803"/>
              <a:gd name="connsiteY1" fmla="*/ 89479 h 1854779"/>
              <a:gd name="connsiteX2" fmla="*/ 602248 w 4588803"/>
              <a:gd name="connsiteY2" fmla="*/ 905454 h 1854779"/>
              <a:gd name="connsiteX3" fmla="*/ 5348 w 4588803"/>
              <a:gd name="connsiteY3" fmla="*/ 1854779 h 1854779"/>
              <a:gd name="connsiteX0" fmla="*/ 4541039 w 4600119"/>
              <a:gd name="connsiteY0" fmla="*/ 10104 h 1854779"/>
              <a:gd name="connsiteX1" fmla="*/ 4217189 w 4600119"/>
              <a:gd name="connsiteY1" fmla="*/ 89479 h 1854779"/>
              <a:gd name="connsiteX2" fmla="*/ 613564 w 4600119"/>
              <a:gd name="connsiteY2" fmla="*/ 905454 h 1854779"/>
              <a:gd name="connsiteX3" fmla="*/ 54764 w 4600119"/>
              <a:gd name="connsiteY3" fmla="*/ 1467430 h 1854779"/>
              <a:gd name="connsiteX4" fmla="*/ 16664 w 4600119"/>
              <a:gd name="connsiteY4" fmla="*/ 1854779 h 1854779"/>
              <a:gd name="connsiteX0" fmla="*/ 4702560 w 4761640"/>
              <a:gd name="connsiteY0" fmla="*/ 10104 h 1854779"/>
              <a:gd name="connsiteX1" fmla="*/ 4378710 w 4761640"/>
              <a:gd name="connsiteY1" fmla="*/ 89479 h 1854779"/>
              <a:gd name="connsiteX2" fmla="*/ 775085 w 4761640"/>
              <a:gd name="connsiteY2" fmla="*/ 905454 h 1854779"/>
              <a:gd name="connsiteX3" fmla="*/ 22610 w 4761640"/>
              <a:gd name="connsiteY3" fmla="*/ 1556330 h 1854779"/>
              <a:gd name="connsiteX4" fmla="*/ 178185 w 4761640"/>
              <a:gd name="connsiteY4" fmla="*/ 1854779 h 1854779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82293 w 4741373"/>
              <a:gd name="connsiteY0" fmla="*/ 10104 h 1921454"/>
              <a:gd name="connsiteX1" fmla="*/ 4358443 w 4741373"/>
              <a:gd name="connsiteY1" fmla="*/ 89479 h 1921454"/>
              <a:gd name="connsiteX2" fmla="*/ 754818 w 4741373"/>
              <a:gd name="connsiteY2" fmla="*/ 905454 h 1921454"/>
              <a:gd name="connsiteX3" fmla="*/ 2343 w 4741373"/>
              <a:gd name="connsiteY3" fmla="*/ 1556330 h 1921454"/>
              <a:gd name="connsiteX4" fmla="*/ 227768 w 4741373"/>
              <a:gd name="connsiteY4" fmla="*/ 1921454 h 1921454"/>
              <a:gd name="connsiteX0" fmla="*/ 4682293 w 4682304"/>
              <a:gd name="connsiteY0" fmla="*/ 7 h 1911357"/>
              <a:gd name="connsiteX1" fmla="*/ 1339313 w 4682304"/>
              <a:gd name="connsiteY1" fmla="*/ 435130 h 1911357"/>
              <a:gd name="connsiteX2" fmla="*/ 4358443 w 4682304"/>
              <a:gd name="connsiteY2" fmla="*/ 79382 h 1911357"/>
              <a:gd name="connsiteX3" fmla="*/ 754818 w 4682304"/>
              <a:gd name="connsiteY3" fmla="*/ 895357 h 1911357"/>
              <a:gd name="connsiteX4" fmla="*/ 2343 w 4682304"/>
              <a:gd name="connsiteY4" fmla="*/ 1546233 h 1911357"/>
              <a:gd name="connsiteX5" fmla="*/ 227768 w 4682304"/>
              <a:gd name="connsiteY5" fmla="*/ 1911357 h 1911357"/>
              <a:gd name="connsiteX0" fmla="*/ 4682293 w 4682307"/>
              <a:gd name="connsiteY0" fmla="*/ 9 h 1911359"/>
              <a:gd name="connsiteX1" fmla="*/ 1339313 w 4682307"/>
              <a:gd name="connsiteY1" fmla="*/ 435132 h 1911359"/>
              <a:gd name="connsiteX2" fmla="*/ 754818 w 4682307"/>
              <a:gd name="connsiteY2" fmla="*/ 895359 h 1911359"/>
              <a:gd name="connsiteX3" fmla="*/ 2343 w 4682307"/>
              <a:gd name="connsiteY3" fmla="*/ 1546235 h 1911359"/>
              <a:gd name="connsiteX4" fmla="*/ 227768 w 4682307"/>
              <a:gd name="connsiteY4" fmla="*/ 1911359 h 1911359"/>
              <a:gd name="connsiteX0" fmla="*/ 1339313 w 1339313"/>
              <a:gd name="connsiteY0" fmla="*/ 0 h 1476227"/>
              <a:gd name="connsiteX1" fmla="*/ 754818 w 1339313"/>
              <a:gd name="connsiteY1" fmla="*/ 460227 h 1476227"/>
              <a:gd name="connsiteX2" fmla="*/ 2343 w 1339313"/>
              <a:gd name="connsiteY2" fmla="*/ 1111103 h 1476227"/>
              <a:gd name="connsiteX3" fmla="*/ 227768 w 1339313"/>
              <a:gd name="connsiteY3" fmla="*/ 1476227 h 1476227"/>
              <a:gd name="connsiteX0" fmla="*/ 1339313 w 1339313"/>
              <a:gd name="connsiteY0" fmla="*/ 0 h 1476227"/>
              <a:gd name="connsiteX1" fmla="*/ 2343 w 1339313"/>
              <a:gd name="connsiteY1" fmla="*/ 1111103 h 1476227"/>
              <a:gd name="connsiteX2" fmla="*/ 227768 w 1339313"/>
              <a:gd name="connsiteY2" fmla="*/ 1476227 h 1476227"/>
              <a:gd name="connsiteX0" fmla="*/ 349323 w 349323"/>
              <a:gd name="connsiteY0" fmla="*/ 0 h 763845"/>
              <a:gd name="connsiteX1" fmla="*/ 1181 w 349323"/>
              <a:gd name="connsiteY1" fmla="*/ 398721 h 763845"/>
              <a:gd name="connsiteX2" fmla="*/ 226606 w 349323"/>
              <a:gd name="connsiteY2" fmla="*/ 763845 h 763845"/>
              <a:gd name="connsiteX0" fmla="*/ 215033 w 235985"/>
              <a:gd name="connsiteY0" fmla="*/ 0 h 753212"/>
              <a:gd name="connsiteX1" fmla="*/ 10430 w 235985"/>
              <a:gd name="connsiteY1" fmla="*/ 388088 h 753212"/>
              <a:gd name="connsiteX2" fmla="*/ 235855 w 235985"/>
              <a:gd name="connsiteY2" fmla="*/ 753212 h 753212"/>
              <a:gd name="connsiteX0" fmla="*/ 204856 w 225808"/>
              <a:gd name="connsiteY0" fmla="*/ 0 h 753212"/>
              <a:gd name="connsiteX1" fmla="*/ 253 w 225808"/>
              <a:gd name="connsiteY1" fmla="*/ 388088 h 753212"/>
              <a:gd name="connsiteX2" fmla="*/ 225678 w 225808"/>
              <a:gd name="connsiteY2" fmla="*/ 753212 h 753212"/>
              <a:gd name="connsiteX0" fmla="*/ 204702 w 225654"/>
              <a:gd name="connsiteY0" fmla="*/ 0 h 753212"/>
              <a:gd name="connsiteX1" fmla="*/ 99 w 225654"/>
              <a:gd name="connsiteY1" fmla="*/ 388088 h 753212"/>
              <a:gd name="connsiteX2" fmla="*/ 225524 w 225654"/>
              <a:gd name="connsiteY2" fmla="*/ 753212 h 753212"/>
              <a:gd name="connsiteX0" fmla="*/ 204824 w 225776"/>
              <a:gd name="connsiteY0" fmla="*/ 0 h 753212"/>
              <a:gd name="connsiteX1" fmla="*/ 221 w 225776"/>
              <a:gd name="connsiteY1" fmla="*/ 388088 h 753212"/>
              <a:gd name="connsiteX2" fmla="*/ 225646 w 225776"/>
              <a:gd name="connsiteY2" fmla="*/ 753212 h 75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776" h="753212">
                <a:moveTo>
                  <a:pt x="204824" y="0"/>
                </a:moveTo>
                <a:cubicBezTo>
                  <a:pt x="32615" y="114523"/>
                  <a:pt x="-3249" y="262553"/>
                  <a:pt x="221" y="388088"/>
                </a:cubicBezTo>
                <a:cubicBezTo>
                  <a:pt x="3691" y="513623"/>
                  <a:pt x="231996" y="688654"/>
                  <a:pt x="225646" y="753212"/>
                </a:cubicBezTo>
              </a:path>
            </a:pathLst>
          </a:custGeom>
          <a:noFill/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Freeform 407"/>
          <p:cNvSpPr/>
          <p:nvPr/>
        </p:nvSpPr>
        <p:spPr>
          <a:xfrm>
            <a:off x="724530" y="2370403"/>
            <a:ext cx="268873" cy="728990"/>
          </a:xfrm>
          <a:custGeom>
            <a:avLst/>
            <a:gdLst>
              <a:gd name="connsiteX0" fmla="*/ 0 w 2834586"/>
              <a:gd name="connsiteY0" fmla="*/ 351606 h 448386"/>
              <a:gd name="connsiteX1" fmla="*/ 469900 w 2834586"/>
              <a:gd name="connsiteY1" fmla="*/ 427806 h 448386"/>
              <a:gd name="connsiteX2" fmla="*/ 2260600 w 2834586"/>
              <a:gd name="connsiteY2" fmla="*/ 21406 h 448386"/>
              <a:gd name="connsiteX3" fmla="*/ 2794000 w 2834586"/>
              <a:gd name="connsiteY3" fmla="*/ 56331 h 448386"/>
              <a:gd name="connsiteX4" fmla="*/ 2797175 w 2834586"/>
              <a:gd name="connsiteY4" fmla="*/ 53156 h 448386"/>
              <a:gd name="connsiteX0" fmla="*/ 2116011 w 2366147"/>
              <a:gd name="connsiteY0" fmla="*/ 0 h 486132"/>
              <a:gd name="connsiteX1" fmla="*/ 1461 w 2366147"/>
              <a:gd name="connsiteY1" fmla="*/ 485775 h 486132"/>
              <a:gd name="connsiteX2" fmla="*/ 1792161 w 2366147"/>
              <a:gd name="connsiteY2" fmla="*/ 79375 h 486132"/>
              <a:gd name="connsiteX3" fmla="*/ 2325561 w 2366147"/>
              <a:gd name="connsiteY3" fmla="*/ 114300 h 486132"/>
              <a:gd name="connsiteX4" fmla="*/ 2328736 w 2366147"/>
              <a:gd name="connsiteY4" fmla="*/ 111125 h 486132"/>
              <a:gd name="connsiteX0" fmla="*/ 4524375 w 5002396"/>
              <a:gd name="connsiteY0" fmla="*/ 42931 h 1887606"/>
              <a:gd name="connsiteX1" fmla="*/ 2409825 w 5002396"/>
              <a:gd name="connsiteY1" fmla="*/ 528706 h 1887606"/>
              <a:gd name="connsiteX2" fmla="*/ 4200525 w 5002396"/>
              <a:gd name="connsiteY2" fmla="*/ 122306 h 1887606"/>
              <a:gd name="connsiteX3" fmla="*/ 4733925 w 5002396"/>
              <a:gd name="connsiteY3" fmla="*/ 157231 h 1887606"/>
              <a:gd name="connsiteX4" fmla="*/ 0 w 5002396"/>
              <a:gd name="connsiteY4" fmla="*/ 1887606 h 1887606"/>
              <a:gd name="connsiteX0" fmla="*/ 4529723 w 4530483"/>
              <a:gd name="connsiteY0" fmla="*/ 0 h 1844675"/>
              <a:gd name="connsiteX1" fmla="*/ 2415173 w 4530483"/>
              <a:gd name="connsiteY1" fmla="*/ 485775 h 1844675"/>
              <a:gd name="connsiteX2" fmla="*/ 4205873 w 4530483"/>
              <a:gd name="connsiteY2" fmla="*/ 79375 h 1844675"/>
              <a:gd name="connsiteX3" fmla="*/ 602248 w 4530483"/>
              <a:gd name="connsiteY3" fmla="*/ 895350 h 1844675"/>
              <a:gd name="connsiteX4" fmla="*/ 5348 w 4530483"/>
              <a:gd name="connsiteY4" fmla="*/ 1844675 h 1844675"/>
              <a:gd name="connsiteX0" fmla="*/ 4529723 w 4588803"/>
              <a:gd name="connsiteY0" fmla="*/ 10104 h 1854779"/>
              <a:gd name="connsiteX1" fmla="*/ 4205873 w 4588803"/>
              <a:gd name="connsiteY1" fmla="*/ 89479 h 1854779"/>
              <a:gd name="connsiteX2" fmla="*/ 602248 w 4588803"/>
              <a:gd name="connsiteY2" fmla="*/ 905454 h 1854779"/>
              <a:gd name="connsiteX3" fmla="*/ 5348 w 4588803"/>
              <a:gd name="connsiteY3" fmla="*/ 1854779 h 1854779"/>
              <a:gd name="connsiteX0" fmla="*/ 4541039 w 4600119"/>
              <a:gd name="connsiteY0" fmla="*/ 10104 h 1854779"/>
              <a:gd name="connsiteX1" fmla="*/ 4217189 w 4600119"/>
              <a:gd name="connsiteY1" fmla="*/ 89479 h 1854779"/>
              <a:gd name="connsiteX2" fmla="*/ 613564 w 4600119"/>
              <a:gd name="connsiteY2" fmla="*/ 905454 h 1854779"/>
              <a:gd name="connsiteX3" fmla="*/ 54764 w 4600119"/>
              <a:gd name="connsiteY3" fmla="*/ 1467430 h 1854779"/>
              <a:gd name="connsiteX4" fmla="*/ 16664 w 4600119"/>
              <a:gd name="connsiteY4" fmla="*/ 1854779 h 1854779"/>
              <a:gd name="connsiteX0" fmla="*/ 4702560 w 4761640"/>
              <a:gd name="connsiteY0" fmla="*/ 10104 h 1854779"/>
              <a:gd name="connsiteX1" fmla="*/ 4378710 w 4761640"/>
              <a:gd name="connsiteY1" fmla="*/ 89479 h 1854779"/>
              <a:gd name="connsiteX2" fmla="*/ 775085 w 4761640"/>
              <a:gd name="connsiteY2" fmla="*/ 905454 h 1854779"/>
              <a:gd name="connsiteX3" fmla="*/ 22610 w 4761640"/>
              <a:gd name="connsiteY3" fmla="*/ 1556330 h 1854779"/>
              <a:gd name="connsiteX4" fmla="*/ 178185 w 4761640"/>
              <a:gd name="connsiteY4" fmla="*/ 1854779 h 1854779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82293 w 4741373"/>
              <a:gd name="connsiteY0" fmla="*/ 10104 h 1921454"/>
              <a:gd name="connsiteX1" fmla="*/ 4358443 w 4741373"/>
              <a:gd name="connsiteY1" fmla="*/ 89479 h 1921454"/>
              <a:gd name="connsiteX2" fmla="*/ 754818 w 4741373"/>
              <a:gd name="connsiteY2" fmla="*/ 905454 h 1921454"/>
              <a:gd name="connsiteX3" fmla="*/ 2343 w 4741373"/>
              <a:gd name="connsiteY3" fmla="*/ 1556330 h 1921454"/>
              <a:gd name="connsiteX4" fmla="*/ 227768 w 4741373"/>
              <a:gd name="connsiteY4" fmla="*/ 1921454 h 1921454"/>
              <a:gd name="connsiteX0" fmla="*/ 4690808 w 4749888"/>
              <a:gd name="connsiteY0" fmla="*/ 10104 h 1921454"/>
              <a:gd name="connsiteX1" fmla="*/ 4366958 w 4749888"/>
              <a:gd name="connsiteY1" fmla="*/ 89479 h 1921454"/>
              <a:gd name="connsiteX2" fmla="*/ 763333 w 4749888"/>
              <a:gd name="connsiteY2" fmla="*/ 905454 h 1921454"/>
              <a:gd name="connsiteX3" fmla="*/ 112458 w 4749888"/>
              <a:gd name="connsiteY3" fmla="*/ 1254704 h 1921454"/>
              <a:gd name="connsiteX4" fmla="*/ 10858 w 4749888"/>
              <a:gd name="connsiteY4" fmla="*/ 1556330 h 1921454"/>
              <a:gd name="connsiteX5" fmla="*/ 236283 w 4749888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697837 w 4756917"/>
              <a:gd name="connsiteY0" fmla="*/ 10104 h 1921454"/>
              <a:gd name="connsiteX1" fmla="*/ 4373987 w 4756917"/>
              <a:gd name="connsiteY1" fmla="*/ 89479 h 1921454"/>
              <a:gd name="connsiteX2" fmla="*/ 770362 w 4756917"/>
              <a:gd name="connsiteY2" fmla="*/ 905454 h 1921454"/>
              <a:gd name="connsiteX3" fmla="*/ 36937 w 4756917"/>
              <a:gd name="connsiteY3" fmla="*/ 924504 h 1921454"/>
              <a:gd name="connsiteX4" fmla="*/ 17887 w 4756917"/>
              <a:gd name="connsiteY4" fmla="*/ 1556330 h 1921454"/>
              <a:gd name="connsiteX5" fmla="*/ 243312 w 4756917"/>
              <a:gd name="connsiteY5" fmla="*/ 1921454 h 1921454"/>
              <a:gd name="connsiteX0" fmla="*/ 4373987 w 4373987"/>
              <a:gd name="connsiteY0" fmla="*/ 0 h 1831975"/>
              <a:gd name="connsiteX1" fmla="*/ 770362 w 4373987"/>
              <a:gd name="connsiteY1" fmla="*/ 815975 h 1831975"/>
              <a:gd name="connsiteX2" fmla="*/ 36937 w 4373987"/>
              <a:gd name="connsiteY2" fmla="*/ 835025 h 1831975"/>
              <a:gd name="connsiteX3" fmla="*/ 17887 w 4373987"/>
              <a:gd name="connsiteY3" fmla="*/ 1466851 h 1831975"/>
              <a:gd name="connsiteX4" fmla="*/ 243312 w 4373987"/>
              <a:gd name="connsiteY4" fmla="*/ 1831975 h 1831975"/>
              <a:gd name="connsiteX0" fmla="*/ 770362 w 770362"/>
              <a:gd name="connsiteY0" fmla="*/ 35639 h 1051639"/>
              <a:gd name="connsiteX1" fmla="*/ 36937 w 770362"/>
              <a:gd name="connsiteY1" fmla="*/ 54689 h 1051639"/>
              <a:gd name="connsiteX2" fmla="*/ 17887 w 770362"/>
              <a:gd name="connsiteY2" fmla="*/ 686515 h 1051639"/>
              <a:gd name="connsiteX3" fmla="*/ 243312 w 770362"/>
              <a:gd name="connsiteY3" fmla="*/ 1051639 h 1051639"/>
              <a:gd name="connsiteX0" fmla="*/ 36937 w 243461"/>
              <a:gd name="connsiteY0" fmla="*/ 0 h 996950"/>
              <a:gd name="connsiteX1" fmla="*/ 17887 w 243461"/>
              <a:gd name="connsiteY1" fmla="*/ 631826 h 996950"/>
              <a:gd name="connsiteX2" fmla="*/ 243312 w 243461"/>
              <a:gd name="connsiteY2" fmla="*/ 996950 h 996950"/>
              <a:gd name="connsiteX0" fmla="*/ 29962 w 141334"/>
              <a:gd name="connsiteY0" fmla="*/ 0 h 727075"/>
              <a:gd name="connsiteX1" fmla="*/ 10912 w 141334"/>
              <a:gd name="connsiteY1" fmla="*/ 631826 h 727075"/>
              <a:gd name="connsiteX2" fmla="*/ 141087 w 141334"/>
              <a:gd name="connsiteY2" fmla="*/ 727075 h 727075"/>
              <a:gd name="connsiteX0" fmla="*/ 50160 w 161489"/>
              <a:gd name="connsiteY0" fmla="*/ 0 h 727075"/>
              <a:gd name="connsiteX1" fmla="*/ 5710 w 161489"/>
              <a:gd name="connsiteY1" fmla="*/ 365126 h 727075"/>
              <a:gd name="connsiteX2" fmla="*/ 161285 w 161489"/>
              <a:gd name="connsiteY2" fmla="*/ 727075 h 727075"/>
              <a:gd name="connsiteX0" fmla="*/ 50160 w 161489"/>
              <a:gd name="connsiteY0" fmla="*/ 0 h 727075"/>
              <a:gd name="connsiteX1" fmla="*/ 5710 w 161489"/>
              <a:gd name="connsiteY1" fmla="*/ 365126 h 727075"/>
              <a:gd name="connsiteX2" fmla="*/ 161285 w 161489"/>
              <a:gd name="connsiteY2" fmla="*/ 727075 h 727075"/>
              <a:gd name="connsiteX0" fmla="*/ 117793 w 156082"/>
              <a:gd name="connsiteY0" fmla="*/ 0 h 685800"/>
              <a:gd name="connsiteX1" fmla="*/ 318 w 156082"/>
              <a:gd name="connsiteY1" fmla="*/ 323851 h 685800"/>
              <a:gd name="connsiteX2" fmla="*/ 155893 w 156082"/>
              <a:gd name="connsiteY2" fmla="*/ 685800 h 685800"/>
              <a:gd name="connsiteX0" fmla="*/ 118885 w 157174"/>
              <a:gd name="connsiteY0" fmla="*/ 0 h 685800"/>
              <a:gd name="connsiteX1" fmla="*/ 1410 w 157174"/>
              <a:gd name="connsiteY1" fmla="*/ 323851 h 685800"/>
              <a:gd name="connsiteX2" fmla="*/ 156985 w 157174"/>
              <a:gd name="connsiteY2" fmla="*/ 685800 h 685800"/>
              <a:gd name="connsiteX0" fmla="*/ 133702 w 156113"/>
              <a:gd name="connsiteY0" fmla="*/ 0 h 635000"/>
              <a:gd name="connsiteX1" fmla="*/ 352 w 156113"/>
              <a:gd name="connsiteY1" fmla="*/ 273051 h 635000"/>
              <a:gd name="connsiteX2" fmla="*/ 155927 w 156113"/>
              <a:gd name="connsiteY2" fmla="*/ 635000 h 635000"/>
              <a:gd name="connsiteX0" fmla="*/ 133702 w 155927"/>
              <a:gd name="connsiteY0" fmla="*/ 0 h 635000"/>
              <a:gd name="connsiteX1" fmla="*/ 352 w 155927"/>
              <a:gd name="connsiteY1" fmla="*/ 273051 h 635000"/>
              <a:gd name="connsiteX2" fmla="*/ 155927 w 155927"/>
              <a:gd name="connsiteY2" fmla="*/ 635000 h 635000"/>
              <a:gd name="connsiteX0" fmla="*/ 268873 w 268873"/>
              <a:gd name="connsiteY0" fmla="*/ 0 h 621405"/>
              <a:gd name="connsiteX1" fmla="*/ 2616 w 268873"/>
              <a:gd name="connsiteY1" fmla="*/ 259456 h 621405"/>
              <a:gd name="connsiteX2" fmla="*/ 158191 w 268873"/>
              <a:gd name="connsiteY2" fmla="*/ 621405 h 621405"/>
              <a:gd name="connsiteX0" fmla="*/ 268873 w 268873"/>
              <a:gd name="connsiteY0" fmla="*/ 0 h 621405"/>
              <a:gd name="connsiteX1" fmla="*/ 2616 w 268873"/>
              <a:gd name="connsiteY1" fmla="*/ 259456 h 621405"/>
              <a:gd name="connsiteX2" fmla="*/ 158191 w 268873"/>
              <a:gd name="connsiteY2" fmla="*/ 621405 h 621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873" h="621405">
                <a:moveTo>
                  <a:pt x="268873" y="0"/>
                </a:moveTo>
                <a:cubicBezTo>
                  <a:pt x="102998" y="66365"/>
                  <a:pt x="21063" y="155889"/>
                  <a:pt x="2616" y="259456"/>
                </a:cubicBezTo>
                <a:cubicBezTo>
                  <a:pt x="-15831" y="363023"/>
                  <a:pt x="66116" y="554317"/>
                  <a:pt x="158191" y="621405"/>
                </a:cubicBezTo>
              </a:path>
            </a:pathLst>
          </a:custGeom>
          <a:noFill/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TextBox 408"/>
          <p:cNvSpPr txBox="1"/>
          <p:nvPr/>
        </p:nvSpPr>
        <p:spPr>
          <a:xfrm>
            <a:off x="1428356" y="0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MT</a:t>
            </a:r>
          </a:p>
        </p:txBody>
      </p:sp>
      <p:sp>
        <p:nvSpPr>
          <p:cNvPr id="410" name="TextBox 409"/>
          <p:cNvSpPr txBox="1"/>
          <p:nvPr/>
        </p:nvSpPr>
        <p:spPr>
          <a:xfrm>
            <a:off x="1416334" y="742506"/>
            <a:ext cx="431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MiL</a:t>
            </a:r>
            <a:endParaRPr lang="en-US" sz="1200" dirty="0"/>
          </a:p>
        </p:txBody>
      </p:sp>
      <p:sp>
        <p:nvSpPr>
          <p:cNvPr id="411" name="TextBox 410"/>
          <p:cNvSpPr txBox="1"/>
          <p:nvPr/>
        </p:nvSpPr>
        <p:spPr>
          <a:xfrm>
            <a:off x="1433165" y="1415902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RP</a:t>
            </a:r>
          </a:p>
        </p:txBody>
      </p:sp>
      <p:sp>
        <p:nvSpPr>
          <p:cNvPr id="412" name="TextBox 411"/>
          <p:cNvSpPr txBox="1"/>
          <p:nvPr/>
        </p:nvSpPr>
        <p:spPr>
          <a:xfrm>
            <a:off x="2173437" y="2908004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SiL</a:t>
            </a:r>
            <a:endParaRPr lang="en-US" sz="1200" dirty="0"/>
          </a:p>
        </p:txBody>
      </p:sp>
      <p:sp>
        <p:nvSpPr>
          <p:cNvPr id="413" name="TextBox 412"/>
          <p:cNvSpPr txBox="1"/>
          <p:nvPr/>
        </p:nvSpPr>
        <p:spPr>
          <a:xfrm>
            <a:off x="2173437" y="3613297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SiL</a:t>
            </a:r>
            <a:endParaRPr lang="en-US" sz="1200" dirty="0"/>
          </a:p>
        </p:txBody>
      </p:sp>
      <p:sp>
        <p:nvSpPr>
          <p:cNvPr id="414" name="TextBox 413"/>
          <p:cNvSpPr txBox="1"/>
          <p:nvPr/>
        </p:nvSpPr>
        <p:spPr>
          <a:xfrm>
            <a:off x="2169429" y="5084133"/>
            <a:ext cx="413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HiL</a:t>
            </a:r>
            <a:endParaRPr lang="en-US" sz="1200" dirty="0"/>
          </a:p>
        </p:txBody>
      </p:sp>
      <p:sp>
        <p:nvSpPr>
          <p:cNvPr id="271" name="TextBox 270"/>
          <p:cNvSpPr txBox="1"/>
          <p:nvPr/>
        </p:nvSpPr>
        <p:spPr>
          <a:xfrm>
            <a:off x="5509486" y="285306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Legend:</a:t>
            </a:r>
            <a:endParaRPr lang="en-US" sz="1200" dirty="0"/>
          </a:p>
        </p:txBody>
      </p:sp>
      <p:sp>
        <p:nvSpPr>
          <p:cNvPr id="273" name="Terminator 272"/>
          <p:cNvSpPr/>
          <p:nvPr/>
        </p:nvSpPr>
        <p:spPr>
          <a:xfrm>
            <a:off x="5606681" y="637860"/>
            <a:ext cx="289892" cy="144946"/>
          </a:xfrm>
          <a:prstGeom prst="flowChartTerminator">
            <a:avLst/>
          </a:prstGeom>
          <a:solidFill>
            <a:srgbClr val="FFFFFF"/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Folded Corner 274"/>
          <p:cNvSpPr/>
          <p:nvPr/>
        </p:nvSpPr>
        <p:spPr>
          <a:xfrm>
            <a:off x="5623444" y="904339"/>
            <a:ext cx="248479" cy="144946"/>
          </a:xfrm>
          <a:prstGeom prst="foldedCorner">
            <a:avLst/>
          </a:prstGeom>
          <a:solidFill>
            <a:srgbClr val="FFFFFF"/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TextBox 275"/>
          <p:cNvSpPr txBox="1"/>
          <p:nvPr/>
        </p:nvSpPr>
        <p:spPr>
          <a:xfrm>
            <a:off x="5911751" y="575929"/>
            <a:ext cx="431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tool</a:t>
            </a:r>
            <a:endParaRPr lang="en-US" sz="1200" dirty="0"/>
          </a:p>
        </p:txBody>
      </p:sp>
      <p:sp>
        <p:nvSpPr>
          <p:cNvPr id="277" name="TextBox 276"/>
          <p:cNvSpPr txBox="1"/>
          <p:nvPr/>
        </p:nvSpPr>
        <p:spPr>
          <a:xfrm>
            <a:off x="5925928" y="834655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model</a:t>
            </a:r>
            <a:endParaRPr lang="en-US" sz="1200" dirty="0"/>
          </a:p>
        </p:txBody>
      </p:sp>
      <p:sp>
        <p:nvSpPr>
          <p:cNvPr id="3" name="Rectangle 2"/>
          <p:cNvSpPr/>
          <p:nvPr/>
        </p:nvSpPr>
        <p:spPr>
          <a:xfrm>
            <a:off x="5544879" y="281763"/>
            <a:ext cx="962247" cy="887818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859D4F78-A7B9-F241-87FE-131860476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426" y="1550504"/>
            <a:ext cx="5533749" cy="4974121"/>
          </a:xfrm>
        </p:spPr>
        <p:txBody>
          <a:bodyPr/>
          <a:lstStyle/>
          <a:p>
            <a:pPr marL="357188" indent="-357188"/>
            <a:r>
              <a:rPr lang="en-US" sz="2200" dirty="0"/>
              <a:t>Vertical </a:t>
            </a:r>
            <a:r>
              <a:rPr lang="en-US" sz="2200" b="1" dirty="0">
                <a:solidFill>
                  <a:schemeClr val="accent1"/>
                </a:solidFill>
              </a:rPr>
              <a:t>enrichment</a:t>
            </a:r>
            <a:r>
              <a:rPr lang="en-US" sz="2200" dirty="0"/>
              <a:t> of functional models (consistency manually)</a:t>
            </a:r>
          </a:p>
          <a:p>
            <a:pPr marL="357188" indent="-357188"/>
            <a:r>
              <a:rPr lang="en-US" sz="2200" dirty="0"/>
              <a:t>Horizontal </a:t>
            </a:r>
            <a:r>
              <a:rPr lang="en-US" sz="2200" b="1" dirty="0">
                <a:solidFill>
                  <a:schemeClr val="accent1"/>
                </a:solidFill>
              </a:rPr>
              <a:t>integration</a:t>
            </a:r>
            <a:r>
              <a:rPr lang="en-US" sz="2200" dirty="0"/>
              <a:t> of functional and plant models</a:t>
            </a:r>
          </a:p>
          <a:p>
            <a:pPr marL="357188" indent="-357188"/>
            <a:r>
              <a:rPr lang="en-US" sz="2200" dirty="0"/>
              <a:t>Horizontal </a:t>
            </a:r>
            <a:r>
              <a:rPr lang="en-US" sz="2200" b="1" dirty="0">
                <a:solidFill>
                  <a:schemeClr val="accent1"/>
                </a:solidFill>
              </a:rPr>
              <a:t>integration</a:t>
            </a:r>
            <a:r>
              <a:rPr lang="en-US" sz="2200" dirty="0"/>
              <a:t> of multiple functional models, an architecture model, and a plant model</a:t>
            </a:r>
          </a:p>
          <a:p>
            <a:pPr marL="357188" indent="-357188"/>
            <a:r>
              <a:rPr lang="en-US" sz="2200" dirty="0"/>
              <a:t>Vertical </a:t>
            </a:r>
            <a:r>
              <a:rPr lang="en-US" sz="2200" b="1" dirty="0">
                <a:solidFill>
                  <a:schemeClr val="accent1"/>
                </a:solidFill>
              </a:rPr>
              <a:t>enrichment</a:t>
            </a:r>
            <a:r>
              <a:rPr lang="en-US" sz="2200" dirty="0"/>
              <a:t> of multiple functional models, an architecture model, and a plant model (to realize functions while meeting resource constraints)</a:t>
            </a:r>
          </a:p>
          <a:p>
            <a:pPr>
              <a:buNone/>
            </a:pPr>
            <a:endParaRPr lang="en-US" sz="2200" dirty="0"/>
          </a:p>
          <a:p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609175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Rectangle 277">
            <a:extLst>
              <a:ext uri="{FF2B5EF4-FFF2-40B4-BE49-F238E27FC236}">
                <a16:creationId xmlns:a16="http://schemas.microsoft.com/office/drawing/2014/main" id="{3A369360-4C41-1D42-B5A7-FFEE3C5E23BD}"/>
              </a:ext>
            </a:extLst>
          </p:cNvPr>
          <p:cNvSpPr/>
          <p:nvPr/>
        </p:nvSpPr>
        <p:spPr>
          <a:xfrm>
            <a:off x="516835" y="6357"/>
            <a:ext cx="6435181" cy="6793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E6E213FC-033E-1C45-8EAE-1F4B9C44FA5B}"/>
              </a:ext>
            </a:extLst>
          </p:cNvPr>
          <p:cNvGrpSpPr/>
          <p:nvPr/>
        </p:nvGrpSpPr>
        <p:grpSpPr>
          <a:xfrm>
            <a:off x="954216" y="5259348"/>
            <a:ext cx="298480" cy="188728"/>
            <a:chOff x="870689" y="3689922"/>
            <a:chExt cx="298480" cy="188728"/>
          </a:xfrm>
        </p:grpSpPr>
        <p:grpSp>
          <p:nvGrpSpPr>
            <p:cNvPr id="329" name="Group 328">
              <a:extLst>
                <a:ext uri="{FF2B5EF4-FFF2-40B4-BE49-F238E27FC236}">
                  <a16:creationId xmlns:a16="http://schemas.microsoft.com/office/drawing/2014/main" id="{945C148A-A585-674B-8926-343F7BE4DAE2}"/>
                </a:ext>
              </a:extLst>
            </p:cNvPr>
            <p:cNvGrpSpPr/>
            <p:nvPr/>
          </p:nvGrpSpPr>
          <p:grpSpPr>
            <a:xfrm>
              <a:off x="882757" y="3689922"/>
              <a:ext cx="248479" cy="144946"/>
              <a:chOff x="9684568" y="1484784"/>
              <a:chExt cx="432048" cy="252028"/>
            </a:xfrm>
          </p:grpSpPr>
          <p:sp>
            <p:nvSpPr>
              <p:cNvPr id="331" name="Folded Corner 330">
                <a:extLst>
                  <a:ext uri="{FF2B5EF4-FFF2-40B4-BE49-F238E27FC236}">
                    <a16:creationId xmlns:a16="http://schemas.microsoft.com/office/drawing/2014/main" id="{48BB5ED7-25D9-F144-8983-923B514D3022}"/>
                  </a:ext>
                </a:extLst>
              </p:cNvPr>
              <p:cNvSpPr/>
              <p:nvPr/>
            </p:nvSpPr>
            <p:spPr>
              <a:xfrm>
                <a:off x="9684568" y="1484784"/>
                <a:ext cx="432048" cy="252028"/>
              </a:xfrm>
              <a:prstGeom prst="foldedCorner">
                <a:avLst/>
              </a:prstGeom>
              <a:solidFill>
                <a:srgbClr val="FFFFFF"/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32" name="Picture 331">
                <a:extLst>
                  <a:ext uri="{FF2B5EF4-FFF2-40B4-BE49-F238E27FC236}">
                    <a16:creationId xmlns:a16="http://schemas.microsoft.com/office/drawing/2014/main" id="{8AC44187-5660-624D-905C-8FFC48CDDC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396" t="6098" r="3544" b="6805"/>
              <a:stretch/>
            </p:blipFill>
            <p:spPr>
              <a:xfrm>
                <a:off x="9720572" y="1528234"/>
                <a:ext cx="392511" cy="136570"/>
              </a:xfrm>
              <a:prstGeom prst="rect">
                <a:avLst/>
              </a:prstGeom>
            </p:spPr>
          </p:pic>
        </p:grp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8312D373-E566-8D49-9254-03C6A34C76A5}"/>
                </a:ext>
              </a:extLst>
            </p:cNvPr>
            <p:cNvSpPr txBox="1"/>
            <p:nvPr/>
          </p:nvSpPr>
          <p:spPr>
            <a:xfrm>
              <a:off x="870689" y="3740151"/>
              <a:ext cx="29848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/>
                <a:t>control</a:t>
              </a:r>
            </a:p>
          </p:txBody>
        </p:sp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21A9ADEC-0015-2443-9869-64924850554D}"/>
              </a:ext>
            </a:extLst>
          </p:cNvPr>
          <p:cNvGrpSpPr/>
          <p:nvPr/>
        </p:nvGrpSpPr>
        <p:grpSpPr>
          <a:xfrm>
            <a:off x="916116" y="5212456"/>
            <a:ext cx="298480" cy="188728"/>
            <a:chOff x="870689" y="3689922"/>
            <a:chExt cx="298480" cy="188728"/>
          </a:xfrm>
        </p:grpSpPr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14101828-C132-0C4B-AC16-94472FE1F5D1}"/>
                </a:ext>
              </a:extLst>
            </p:cNvPr>
            <p:cNvGrpSpPr/>
            <p:nvPr/>
          </p:nvGrpSpPr>
          <p:grpSpPr>
            <a:xfrm>
              <a:off x="882757" y="3689922"/>
              <a:ext cx="248479" cy="144946"/>
              <a:chOff x="9684568" y="1484784"/>
              <a:chExt cx="432048" cy="252028"/>
            </a:xfrm>
          </p:grpSpPr>
          <p:sp>
            <p:nvSpPr>
              <p:cNvPr id="326" name="Folded Corner 325">
                <a:extLst>
                  <a:ext uri="{FF2B5EF4-FFF2-40B4-BE49-F238E27FC236}">
                    <a16:creationId xmlns:a16="http://schemas.microsoft.com/office/drawing/2014/main" id="{9F95E06B-AAA3-A043-A0EE-C6C4DE98D106}"/>
                  </a:ext>
                </a:extLst>
              </p:cNvPr>
              <p:cNvSpPr/>
              <p:nvPr/>
            </p:nvSpPr>
            <p:spPr>
              <a:xfrm>
                <a:off x="9684568" y="1484784"/>
                <a:ext cx="432048" cy="252028"/>
              </a:xfrm>
              <a:prstGeom prst="foldedCorner">
                <a:avLst/>
              </a:prstGeom>
              <a:solidFill>
                <a:srgbClr val="FFFFFF"/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27" name="Picture 326">
                <a:extLst>
                  <a:ext uri="{FF2B5EF4-FFF2-40B4-BE49-F238E27FC236}">
                    <a16:creationId xmlns:a16="http://schemas.microsoft.com/office/drawing/2014/main" id="{59205120-3369-2E4B-BB6C-8C62EC4CDC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396" t="6098" r="3544" b="6805"/>
              <a:stretch/>
            </p:blipFill>
            <p:spPr>
              <a:xfrm>
                <a:off x="9720572" y="1528234"/>
                <a:ext cx="392511" cy="136570"/>
              </a:xfrm>
              <a:prstGeom prst="rect">
                <a:avLst/>
              </a:prstGeom>
            </p:spPr>
          </p:pic>
        </p:grpSp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9864B3E0-E5FE-9A4A-A897-5AE5A30C395A}"/>
                </a:ext>
              </a:extLst>
            </p:cNvPr>
            <p:cNvSpPr txBox="1"/>
            <p:nvPr/>
          </p:nvSpPr>
          <p:spPr>
            <a:xfrm>
              <a:off x="870689" y="3740151"/>
              <a:ext cx="29848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/>
                <a:t>control</a:t>
              </a:r>
            </a:p>
          </p:txBody>
        </p:sp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868EFD13-4775-544F-BA5F-1FE11D88967D}"/>
              </a:ext>
            </a:extLst>
          </p:cNvPr>
          <p:cNvGrpSpPr/>
          <p:nvPr/>
        </p:nvGrpSpPr>
        <p:grpSpPr>
          <a:xfrm>
            <a:off x="938097" y="3084718"/>
            <a:ext cx="298480" cy="188728"/>
            <a:chOff x="870689" y="3689922"/>
            <a:chExt cx="298480" cy="188728"/>
          </a:xfrm>
        </p:grpSpPr>
        <p:grpSp>
          <p:nvGrpSpPr>
            <p:cNvPr id="310" name="Group 309">
              <a:extLst>
                <a:ext uri="{FF2B5EF4-FFF2-40B4-BE49-F238E27FC236}">
                  <a16:creationId xmlns:a16="http://schemas.microsoft.com/office/drawing/2014/main" id="{E8E6E697-6E76-754A-A050-BF509AED5DA7}"/>
                </a:ext>
              </a:extLst>
            </p:cNvPr>
            <p:cNvGrpSpPr/>
            <p:nvPr/>
          </p:nvGrpSpPr>
          <p:grpSpPr>
            <a:xfrm>
              <a:off x="882757" y="3689922"/>
              <a:ext cx="248479" cy="144946"/>
              <a:chOff x="9684568" y="1484784"/>
              <a:chExt cx="432048" cy="252028"/>
            </a:xfrm>
          </p:grpSpPr>
          <p:sp>
            <p:nvSpPr>
              <p:cNvPr id="314" name="Folded Corner 313">
                <a:extLst>
                  <a:ext uri="{FF2B5EF4-FFF2-40B4-BE49-F238E27FC236}">
                    <a16:creationId xmlns:a16="http://schemas.microsoft.com/office/drawing/2014/main" id="{813ECA13-43C2-5242-89C6-D791374A8B5B}"/>
                  </a:ext>
                </a:extLst>
              </p:cNvPr>
              <p:cNvSpPr/>
              <p:nvPr/>
            </p:nvSpPr>
            <p:spPr>
              <a:xfrm>
                <a:off x="9684568" y="1484784"/>
                <a:ext cx="432048" cy="252028"/>
              </a:xfrm>
              <a:prstGeom prst="foldedCorner">
                <a:avLst/>
              </a:prstGeom>
              <a:solidFill>
                <a:srgbClr val="FFFFFF"/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15" name="Picture 314">
                <a:extLst>
                  <a:ext uri="{FF2B5EF4-FFF2-40B4-BE49-F238E27FC236}">
                    <a16:creationId xmlns:a16="http://schemas.microsoft.com/office/drawing/2014/main" id="{B3A35D48-364F-7F40-AF8A-DB4E3FE01D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396" t="6098" r="3544" b="6805"/>
              <a:stretch/>
            </p:blipFill>
            <p:spPr>
              <a:xfrm>
                <a:off x="9720572" y="1528234"/>
                <a:ext cx="392511" cy="136570"/>
              </a:xfrm>
              <a:prstGeom prst="rect">
                <a:avLst/>
              </a:prstGeom>
            </p:spPr>
          </p:pic>
        </p:grp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772B6419-0B7D-E54C-A6AA-C19CBDDB6232}"/>
                </a:ext>
              </a:extLst>
            </p:cNvPr>
            <p:cNvSpPr txBox="1"/>
            <p:nvPr/>
          </p:nvSpPr>
          <p:spPr>
            <a:xfrm>
              <a:off x="870689" y="3740151"/>
              <a:ext cx="29848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/>
                <a:t>control</a:t>
              </a: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B88F7B9-3AC3-894E-89C6-4817119294A6}"/>
              </a:ext>
            </a:extLst>
          </p:cNvPr>
          <p:cNvGrpSpPr/>
          <p:nvPr/>
        </p:nvGrpSpPr>
        <p:grpSpPr>
          <a:xfrm>
            <a:off x="899997" y="3051014"/>
            <a:ext cx="298480" cy="188728"/>
            <a:chOff x="870689" y="3689922"/>
            <a:chExt cx="298480" cy="188728"/>
          </a:xfrm>
        </p:grpSpPr>
        <p:grpSp>
          <p:nvGrpSpPr>
            <p:cNvPr id="295" name="Group 294">
              <a:extLst>
                <a:ext uri="{FF2B5EF4-FFF2-40B4-BE49-F238E27FC236}">
                  <a16:creationId xmlns:a16="http://schemas.microsoft.com/office/drawing/2014/main" id="{83B42B38-A605-C947-9522-BB6F79F6E5D3}"/>
                </a:ext>
              </a:extLst>
            </p:cNvPr>
            <p:cNvGrpSpPr/>
            <p:nvPr/>
          </p:nvGrpSpPr>
          <p:grpSpPr>
            <a:xfrm>
              <a:off x="882757" y="3689922"/>
              <a:ext cx="248479" cy="144946"/>
              <a:chOff x="9684568" y="1484784"/>
              <a:chExt cx="432048" cy="252028"/>
            </a:xfrm>
          </p:grpSpPr>
          <p:sp>
            <p:nvSpPr>
              <p:cNvPr id="301" name="Folded Corner 300">
                <a:extLst>
                  <a:ext uri="{FF2B5EF4-FFF2-40B4-BE49-F238E27FC236}">
                    <a16:creationId xmlns:a16="http://schemas.microsoft.com/office/drawing/2014/main" id="{90E6659C-2FE2-074E-9A11-627170A22D7E}"/>
                  </a:ext>
                </a:extLst>
              </p:cNvPr>
              <p:cNvSpPr/>
              <p:nvPr/>
            </p:nvSpPr>
            <p:spPr>
              <a:xfrm>
                <a:off x="9684568" y="1484784"/>
                <a:ext cx="432048" cy="252028"/>
              </a:xfrm>
              <a:prstGeom prst="foldedCorner">
                <a:avLst/>
              </a:prstGeom>
              <a:solidFill>
                <a:srgbClr val="FFFFFF"/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8" name="Picture 307">
                <a:extLst>
                  <a:ext uri="{FF2B5EF4-FFF2-40B4-BE49-F238E27FC236}">
                    <a16:creationId xmlns:a16="http://schemas.microsoft.com/office/drawing/2014/main" id="{15B10EFF-6F30-0A4D-BAE7-5CB0B50AA3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396" t="6098" r="3544" b="6805"/>
              <a:stretch/>
            </p:blipFill>
            <p:spPr>
              <a:xfrm>
                <a:off x="9720572" y="1528234"/>
                <a:ext cx="392511" cy="136570"/>
              </a:xfrm>
              <a:prstGeom prst="rect">
                <a:avLst/>
              </a:prstGeom>
            </p:spPr>
          </p:pic>
        </p:grp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2AB6DBF1-C8A4-D041-AFB1-ED04C9918730}"/>
                </a:ext>
              </a:extLst>
            </p:cNvPr>
            <p:cNvSpPr txBox="1"/>
            <p:nvPr/>
          </p:nvSpPr>
          <p:spPr>
            <a:xfrm>
              <a:off x="870689" y="3740151"/>
              <a:ext cx="29848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/>
                <a:t>control</a:t>
              </a:r>
            </a:p>
          </p:txBody>
        </p: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39CCE3B5-8CC0-EE4D-B63E-F5D060D38DBD}"/>
              </a:ext>
            </a:extLst>
          </p:cNvPr>
          <p:cNvGrpSpPr/>
          <p:nvPr/>
        </p:nvGrpSpPr>
        <p:grpSpPr>
          <a:xfrm>
            <a:off x="943958" y="3767588"/>
            <a:ext cx="298480" cy="188728"/>
            <a:chOff x="870689" y="3689922"/>
            <a:chExt cx="298480" cy="188728"/>
          </a:xfrm>
        </p:grpSpPr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CB6EB9E9-9454-9143-AED4-0238F1AE9DB9}"/>
                </a:ext>
              </a:extLst>
            </p:cNvPr>
            <p:cNvGrpSpPr/>
            <p:nvPr/>
          </p:nvGrpSpPr>
          <p:grpSpPr>
            <a:xfrm>
              <a:off x="882757" y="3689922"/>
              <a:ext cx="248479" cy="144946"/>
              <a:chOff x="9684568" y="1484784"/>
              <a:chExt cx="432048" cy="252028"/>
            </a:xfrm>
          </p:grpSpPr>
          <p:sp>
            <p:nvSpPr>
              <p:cNvPr id="292" name="Folded Corner 291">
                <a:extLst>
                  <a:ext uri="{FF2B5EF4-FFF2-40B4-BE49-F238E27FC236}">
                    <a16:creationId xmlns:a16="http://schemas.microsoft.com/office/drawing/2014/main" id="{FE4A4F74-3F3F-E54B-A988-416AC44BA853}"/>
                  </a:ext>
                </a:extLst>
              </p:cNvPr>
              <p:cNvSpPr/>
              <p:nvPr/>
            </p:nvSpPr>
            <p:spPr>
              <a:xfrm>
                <a:off x="9684568" y="1484784"/>
                <a:ext cx="432048" cy="252028"/>
              </a:xfrm>
              <a:prstGeom prst="foldedCorner">
                <a:avLst/>
              </a:prstGeom>
              <a:solidFill>
                <a:srgbClr val="FFFFFF"/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3" name="Picture 292">
                <a:extLst>
                  <a:ext uri="{FF2B5EF4-FFF2-40B4-BE49-F238E27FC236}">
                    <a16:creationId xmlns:a16="http://schemas.microsoft.com/office/drawing/2014/main" id="{79750624-3E8C-224C-8A86-79B6DF973B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396" t="6098" r="3544" b="6805"/>
              <a:stretch/>
            </p:blipFill>
            <p:spPr>
              <a:xfrm>
                <a:off x="9720572" y="1528234"/>
                <a:ext cx="392511" cy="136570"/>
              </a:xfrm>
              <a:prstGeom prst="rect">
                <a:avLst/>
              </a:prstGeom>
            </p:spPr>
          </p:pic>
        </p:grp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23E94AA3-0E31-694C-A4D7-F3B1589712AE}"/>
                </a:ext>
              </a:extLst>
            </p:cNvPr>
            <p:cNvSpPr txBox="1"/>
            <p:nvPr/>
          </p:nvSpPr>
          <p:spPr>
            <a:xfrm>
              <a:off x="870689" y="3740151"/>
              <a:ext cx="29848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/>
                <a:t>control</a:t>
              </a:r>
            </a:p>
          </p:txBody>
        </p: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7F76854A-4F50-B541-82F5-B739DE423ECA}"/>
              </a:ext>
            </a:extLst>
          </p:cNvPr>
          <p:cNvGrpSpPr/>
          <p:nvPr/>
        </p:nvGrpSpPr>
        <p:grpSpPr>
          <a:xfrm>
            <a:off x="908789" y="3723626"/>
            <a:ext cx="298480" cy="188728"/>
            <a:chOff x="870689" y="3689922"/>
            <a:chExt cx="298480" cy="188728"/>
          </a:xfrm>
        </p:grpSpPr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B81BC58F-B71B-404B-B53B-11CF30B2DDD4}"/>
                </a:ext>
              </a:extLst>
            </p:cNvPr>
            <p:cNvGrpSpPr/>
            <p:nvPr/>
          </p:nvGrpSpPr>
          <p:grpSpPr>
            <a:xfrm>
              <a:off x="882757" y="3689922"/>
              <a:ext cx="248479" cy="144946"/>
              <a:chOff x="9684568" y="1484784"/>
              <a:chExt cx="432048" cy="252028"/>
            </a:xfrm>
          </p:grpSpPr>
          <p:sp>
            <p:nvSpPr>
              <p:cNvPr id="287" name="Folded Corner 286">
                <a:extLst>
                  <a:ext uri="{FF2B5EF4-FFF2-40B4-BE49-F238E27FC236}">
                    <a16:creationId xmlns:a16="http://schemas.microsoft.com/office/drawing/2014/main" id="{C040E322-3917-1E42-ABB2-36E50E1C1C3A}"/>
                  </a:ext>
                </a:extLst>
              </p:cNvPr>
              <p:cNvSpPr/>
              <p:nvPr/>
            </p:nvSpPr>
            <p:spPr>
              <a:xfrm>
                <a:off x="9684568" y="1484784"/>
                <a:ext cx="432048" cy="252028"/>
              </a:xfrm>
              <a:prstGeom prst="foldedCorner">
                <a:avLst/>
              </a:prstGeom>
              <a:solidFill>
                <a:srgbClr val="FFFFFF"/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88" name="Picture 287">
                <a:extLst>
                  <a:ext uri="{FF2B5EF4-FFF2-40B4-BE49-F238E27FC236}">
                    <a16:creationId xmlns:a16="http://schemas.microsoft.com/office/drawing/2014/main" id="{7B31308E-4DCF-6047-B021-A4CFEF6375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396" t="6098" r="3544" b="6805"/>
              <a:stretch/>
            </p:blipFill>
            <p:spPr>
              <a:xfrm>
                <a:off x="9720572" y="1528234"/>
                <a:ext cx="392511" cy="136570"/>
              </a:xfrm>
              <a:prstGeom prst="rect">
                <a:avLst/>
              </a:prstGeom>
            </p:spPr>
          </p:pic>
        </p:grp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2D2423A7-DC83-E249-95F3-E6B1F3ACFADF}"/>
                </a:ext>
              </a:extLst>
            </p:cNvPr>
            <p:cNvSpPr txBox="1"/>
            <p:nvPr/>
          </p:nvSpPr>
          <p:spPr>
            <a:xfrm>
              <a:off x="870689" y="3740151"/>
              <a:ext cx="29848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/>
                <a:t>control</a:t>
              </a:r>
            </a:p>
          </p:txBody>
        </p:sp>
      </p:grp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2018 | Giese | The Challenge of Model-Based Integration for Cyber-Physical Systems</a:t>
            </a: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2F8639-B46B-B341-A6F8-69AF4CE7C8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CC423D-F358-6A48-9F44-69F65E252839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3436362" y="700660"/>
            <a:ext cx="1800200" cy="6840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MT/</a:t>
            </a:r>
            <a:r>
              <a:rPr lang="en-US" dirty="0" err="1"/>
              <a:t>MiL</a:t>
            </a:r>
            <a:endParaRPr lang="en-US" dirty="0"/>
          </a:p>
        </p:txBody>
      </p:sp>
      <p:sp>
        <p:nvSpPr>
          <p:cNvPr id="7" name="Rechteck 6"/>
          <p:cNvSpPr/>
          <p:nvPr/>
        </p:nvSpPr>
        <p:spPr>
          <a:xfrm>
            <a:off x="2608270" y="2420888"/>
            <a:ext cx="1008112" cy="6840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RP</a:t>
            </a:r>
          </a:p>
        </p:txBody>
      </p:sp>
      <p:sp>
        <p:nvSpPr>
          <p:cNvPr id="8" name="Rechteck 7"/>
          <p:cNvSpPr/>
          <p:nvPr/>
        </p:nvSpPr>
        <p:spPr>
          <a:xfrm>
            <a:off x="4922358" y="2708920"/>
            <a:ext cx="1008112" cy="6840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SiL</a:t>
            </a:r>
            <a:endParaRPr lang="en-US" dirty="0"/>
          </a:p>
        </p:txBody>
      </p:sp>
      <p:sp>
        <p:nvSpPr>
          <p:cNvPr id="9" name="Rechteck 8"/>
          <p:cNvSpPr/>
          <p:nvPr/>
        </p:nvSpPr>
        <p:spPr>
          <a:xfrm>
            <a:off x="4922358" y="4156949"/>
            <a:ext cx="1008112" cy="6840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HiL</a:t>
            </a:r>
            <a:endParaRPr lang="en-US" dirty="0"/>
          </a:p>
        </p:txBody>
      </p:sp>
      <p:sp>
        <p:nvSpPr>
          <p:cNvPr id="10" name="Rechteck 9"/>
          <p:cNvSpPr/>
          <p:nvPr/>
        </p:nvSpPr>
        <p:spPr>
          <a:xfrm>
            <a:off x="4922357" y="5589240"/>
            <a:ext cx="1008112" cy="6840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</a:t>
            </a:r>
          </a:p>
        </p:txBody>
      </p:sp>
      <p:sp>
        <p:nvSpPr>
          <p:cNvPr id="11" name="Ellipse 10"/>
          <p:cNvSpPr/>
          <p:nvPr/>
        </p:nvSpPr>
        <p:spPr>
          <a:xfrm rot="2431195">
            <a:off x="2767160" y="-239701"/>
            <a:ext cx="2231443" cy="391263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/>
          <p:cNvSpPr/>
          <p:nvPr/>
        </p:nvSpPr>
        <p:spPr>
          <a:xfrm>
            <a:off x="4310692" y="2420888"/>
            <a:ext cx="2231443" cy="275046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/>
          <p:cNvSpPr/>
          <p:nvPr/>
        </p:nvSpPr>
        <p:spPr>
          <a:xfrm>
            <a:off x="4489908" y="5301209"/>
            <a:ext cx="1908212" cy="126630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Gerade Verbindung mit Pfeil 14"/>
          <p:cNvCxnSpPr>
            <a:endCxn id="7" idx="0"/>
          </p:cNvCxnSpPr>
          <p:nvPr/>
        </p:nvCxnSpPr>
        <p:spPr>
          <a:xfrm flipH="1">
            <a:off x="3112326" y="1384736"/>
            <a:ext cx="621498" cy="103615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>
            <a:endCxn id="8" idx="0"/>
          </p:cNvCxnSpPr>
          <p:nvPr/>
        </p:nvCxnSpPr>
        <p:spPr>
          <a:xfrm>
            <a:off x="4922358" y="1384736"/>
            <a:ext cx="504056" cy="132418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7" idx="3"/>
            <a:endCxn id="8" idx="1"/>
          </p:cNvCxnSpPr>
          <p:nvPr/>
        </p:nvCxnSpPr>
        <p:spPr>
          <a:xfrm>
            <a:off x="3616382" y="2762926"/>
            <a:ext cx="1305976" cy="2880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>
            <a:stCxn id="8" idx="2"/>
            <a:endCxn id="9" idx="0"/>
          </p:cNvCxnSpPr>
          <p:nvPr/>
        </p:nvCxnSpPr>
        <p:spPr>
          <a:xfrm>
            <a:off x="5426414" y="3392996"/>
            <a:ext cx="0" cy="76395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9" idx="2"/>
            <a:endCxn id="10" idx="0"/>
          </p:cNvCxnSpPr>
          <p:nvPr/>
        </p:nvCxnSpPr>
        <p:spPr>
          <a:xfrm flipH="1">
            <a:off x="5426413" y="4841025"/>
            <a:ext cx="1" cy="74821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/>
          <p:cNvSpPr txBox="1"/>
          <p:nvPr/>
        </p:nvSpPr>
        <p:spPr>
          <a:xfrm>
            <a:off x="3541003" y="1716616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Simulation</a:t>
            </a:r>
          </a:p>
          <a:p>
            <a:pPr algn="ctr"/>
            <a:r>
              <a:rPr lang="en-US" dirty="0"/>
              <a:t>stage</a:t>
            </a:r>
          </a:p>
        </p:txBody>
      </p:sp>
      <p:sp>
        <p:nvSpPr>
          <p:cNvPr id="33" name="Textfeld 32"/>
          <p:cNvSpPr txBox="1"/>
          <p:nvPr/>
        </p:nvSpPr>
        <p:spPr>
          <a:xfrm>
            <a:off x="2994239" y="3605502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Prototyping</a:t>
            </a:r>
          </a:p>
          <a:p>
            <a:pPr algn="ctr"/>
            <a:r>
              <a:rPr lang="en-US" dirty="0"/>
              <a:t>stage</a:t>
            </a:r>
          </a:p>
        </p:txBody>
      </p:sp>
      <p:sp>
        <p:nvSpPr>
          <p:cNvPr id="34" name="Textfeld 33"/>
          <p:cNvSpPr txBox="1"/>
          <p:nvPr/>
        </p:nvSpPr>
        <p:spPr>
          <a:xfrm>
            <a:off x="2869727" y="5624533"/>
            <a:ext cx="1697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Pre-production</a:t>
            </a:r>
          </a:p>
          <a:p>
            <a:pPr algn="ctr"/>
            <a:r>
              <a:rPr lang="en-US" dirty="0"/>
              <a:t>stage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266355" y="32860"/>
            <a:ext cx="4353106" cy="6566724"/>
          </a:xfrm>
          <a:prstGeom prst="rect">
            <a:avLst/>
          </a:prstGeom>
          <a:solidFill>
            <a:srgbClr val="FFFFFF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9416418" y="4293171"/>
            <a:ext cx="248479" cy="144946"/>
            <a:chOff x="9684568" y="1484784"/>
            <a:chExt cx="432048" cy="252028"/>
          </a:xfrm>
        </p:grpSpPr>
        <p:sp>
          <p:nvSpPr>
            <p:cNvPr id="32" name="Folded Corner 31"/>
            <p:cNvSpPr/>
            <p:nvPr/>
          </p:nvSpPr>
          <p:spPr>
            <a:xfrm>
              <a:off x="9684568" y="148478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9720572" y="1528234"/>
              <a:ext cx="392511" cy="136570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9421999" y="3902646"/>
            <a:ext cx="248479" cy="144946"/>
            <a:chOff x="9684568" y="944724"/>
            <a:chExt cx="432048" cy="252028"/>
          </a:xfrm>
        </p:grpSpPr>
        <p:sp>
          <p:nvSpPr>
            <p:cNvPr id="30" name="Folded Corner 29"/>
            <p:cNvSpPr/>
            <p:nvPr/>
          </p:nvSpPr>
          <p:spPr>
            <a:xfrm>
              <a:off x="9684568" y="94472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28584" y="980728"/>
              <a:ext cx="249154" cy="7766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56576" y="1051012"/>
              <a:ext cx="337337" cy="109736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9423636" y="3131121"/>
            <a:ext cx="248479" cy="144946"/>
            <a:chOff x="9684568" y="404664"/>
            <a:chExt cx="432048" cy="252028"/>
          </a:xfrm>
        </p:grpSpPr>
        <p:sp>
          <p:nvSpPr>
            <p:cNvPr id="25" name="Folded Corner 24"/>
            <p:cNvSpPr/>
            <p:nvPr/>
          </p:nvSpPr>
          <p:spPr>
            <a:xfrm>
              <a:off x="9684568" y="40466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20572" y="419584"/>
              <a:ext cx="381000" cy="1651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9433930" y="3480371"/>
            <a:ext cx="248479" cy="144946"/>
            <a:chOff x="9684568" y="2204864"/>
            <a:chExt cx="432048" cy="252028"/>
          </a:xfrm>
        </p:grpSpPr>
        <p:sp>
          <p:nvSpPr>
            <p:cNvPr id="35" name="Folded Corner 34"/>
            <p:cNvSpPr/>
            <p:nvPr/>
          </p:nvSpPr>
          <p:spPr>
            <a:xfrm>
              <a:off x="9684568" y="220486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20573" y="2240868"/>
              <a:ext cx="360040" cy="67291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9419593" y="2794819"/>
            <a:ext cx="248479" cy="144946"/>
            <a:chOff x="8172400" y="836712"/>
            <a:chExt cx="432048" cy="252028"/>
          </a:xfrm>
        </p:grpSpPr>
        <p:sp>
          <p:nvSpPr>
            <p:cNvPr id="39" name="Folded Corner 38"/>
            <p:cNvSpPr/>
            <p:nvPr/>
          </p:nvSpPr>
          <p:spPr>
            <a:xfrm>
              <a:off x="8172400" y="836712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91450" y="855762"/>
              <a:ext cx="393566" cy="21602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79267" y="867115"/>
              <a:ext cx="221303" cy="186985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9445625" y="1997646"/>
            <a:ext cx="289892" cy="144946"/>
            <a:chOff x="7596336" y="404664"/>
            <a:chExt cx="504056" cy="252028"/>
          </a:xfrm>
        </p:grpSpPr>
        <p:sp>
          <p:nvSpPr>
            <p:cNvPr id="37" name="Terminator 36"/>
            <p:cNvSpPr/>
            <p:nvPr/>
          </p:nvSpPr>
          <p:spPr>
            <a:xfrm>
              <a:off x="7596336" y="404664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50472" y="448159"/>
              <a:ext cx="381000" cy="165100"/>
            </a:xfrm>
            <a:prstGeom prst="rect">
              <a:avLst/>
            </a:prstGeom>
          </p:spPr>
        </p:pic>
      </p:grpSp>
      <p:grpSp>
        <p:nvGrpSpPr>
          <p:cNvPr id="302" name="Group 301"/>
          <p:cNvGrpSpPr/>
          <p:nvPr/>
        </p:nvGrpSpPr>
        <p:grpSpPr>
          <a:xfrm>
            <a:off x="9448800" y="1661096"/>
            <a:ext cx="289892" cy="144946"/>
            <a:chOff x="9448800" y="1661096"/>
            <a:chExt cx="289892" cy="144946"/>
          </a:xfrm>
        </p:grpSpPr>
        <p:sp>
          <p:nvSpPr>
            <p:cNvPr id="47" name="Terminator 46"/>
            <p:cNvSpPr/>
            <p:nvPr/>
          </p:nvSpPr>
          <p:spPr>
            <a:xfrm>
              <a:off x="9448800" y="1661096"/>
              <a:ext cx="289892" cy="144946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31983" y="1689107"/>
              <a:ext cx="143293" cy="44667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90570" y="1729528"/>
              <a:ext cx="194009" cy="63111"/>
            </a:xfrm>
            <a:prstGeom prst="rect">
              <a:avLst/>
            </a:prstGeom>
          </p:spPr>
        </p:pic>
      </p:grpSp>
      <p:grpSp>
        <p:nvGrpSpPr>
          <p:cNvPr id="62" name="Group 61"/>
          <p:cNvGrpSpPr/>
          <p:nvPr/>
        </p:nvGrpSpPr>
        <p:grpSpPr>
          <a:xfrm>
            <a:off x="9399774" y="4648771"/>
            <a:ext cx="248479" cy="144946"/>
            <a:chOff x="8860606" y="795189"/>
            <a:chExt cx="432048" cy="252028"/>
          </a:xfrm>
        </p:grpSpPr>
        <p:sp>
          <p:nvSpPr>
            <p:cNvPr id="49" name="Folded Corner 48"/>
            <p:cNvSpPr/>
            <p:nvPr/>
          </p:nvSpPr>
          <p:spPr>
            <a:xfrm>
              <a:off x="8860606" y="795189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885074" y="823452"/>
              <a:ext cx="379575" cy="46498"/>
            </a:xfrm>
            <a:prstGeom prst="rect">
              <a:avLst/>
            </a:prstGeom>
          </p:spPr>
        </p:pic>
      </p:grpSp>
      <p:grpSp>
        <p:nvGrpSpPr>
          <p:cNvPr id="61" name="Group 60"/>
          <p:cNvGrpSpPr/>
          <p:nvPr/>
        </p:nvGrpSpPr>
        <p:grpSpPr>
          <a:xfrm>
            <a:off x="9420225" y="1362646"/>
            <a:ext cx="289892" cy="144946"/>
            <a:chOff x="6348561" y="395139"/>
            <a:chExt cx="504056" cy="252028"/>
          </a:xfrm>
        </p:grpSpPr>
        <p:sp>
          <p:nvSpPr>
            <p:cNvPr id="55" name="Terminator 54"/>
            <p:cNvSpPr/>
            <p:nvPr/>
          </p:nvSpPr>
          <p:spPr>
            <a:xfrm>
              <a:off x="6348561" y="395139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6401829" y="454464"/>
              <a:ext cx="392511" cy="136570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9437195" y="2332321"/>
            <a:ext cx="340158" cy="174191"/>
            <a:chOff x="9194800" y="2627164"/>
            <a:chExt cx="591457" cy="302879"/>
          </a:xfrm>
        </p:grpSpPr>
        <p:sp>
          <p:nvSpPr>
            <p:cNvPr id="64" name="Terminator 63"/>
            <p:cNvSpPr/>
            <p:nvPr/>
          </p:nvSpPr>
          <p:spPr>
            <a:xfrm>
              <a:off x="9240986" y="2627164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21292" y="2659993"/>
              <a:ext cx="360040" cy="67291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9194800" y="2689224"/>
              <a:ext cx="591457" cy="240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 err="1"/>
                <a:t>RoboSim</a:t>
              </a:r>
              <a:endParaRPr lang="en-US" sz="300" dirty="0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1444551" y="258854"/>
            <a:ext cx="289892" cy="144946"/>
            <a:chOff x="6348561" y="395139"/>
            <a:chExt cx="504056" cy="252028"/>
          </a:xfrm>
        </p:grpSpPr>
        <p:sp>
          <p:nvSpPr>
            <p:cNvPr id="72" name="Terminator 71"/>
            <p:cNvSpPr/>
            <p:nvPr/>
          </p:nvSpPr>
          <p:spPr>
            <a:xfrm>
              <a:off x="6348561" y="395139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6401829" y="454464"/>
              <a:ext cx="392511" cy="136570"/>
            </a:xfrm>
            <a:prstGeom prst="rect">
              <a:avLst/>
            </a:prstGeom>
          </p:spPr>
        </p:pic>
      </p:grpSp>
      <p:grpSp>
        <p:nvGrpSpPr>
          <p:cNvPr id="88" name="Group 87"/>
          <p:cNvGrpSpPr/>
          <p:nvPr/>
        </p:nvGrpSpPr>
        <p:grpSpPr>
          <a:xfrm>
            <a:off x="9388475" y="778446"/>
            <a:ext cx="266420" cy="185553"/>
            <a:chOff x="9378950" y="4912296"/>
            <a:chExt cx="266420" cy="185553"/>
          </a:xfrm>
        </p:grpSpPr>
        <p:sp>
          <p:nvSpPr>
            <p:cNvPr id="78" name="Folded Corner 77"/>
            <p:cNvSpPr/>
            <p:nvPr/>
          </p:nvSpPr>
          <p:spPr>
            <a:xfrm>
              <a:off x="9383899" y="4912296"/>
              <a:ext cx="248479" cy="144946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9378950" y="4959350"/>
              <a:ext cx="26642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/>
                <a:t>input</a:t>
              </a:r>
            </a:p>
          </p:txBody>
        </p:sp>
        <p:pic>
          <p:nvPicPr>
            <p:cNvPr id="82" name="Picture 3" descr="D:\Paper\2012-05-15 Toolchain SIMPAR 2012\svn\fig\matlab monitor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215"/>
            <a:stretch/>
          </p:blipFill>
          <p:spPr bwMode="auto">
            <a:xfrm>
              <a:off x="9410612" y="4923666"/>
              <a:ext cx="193763" cy="89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9" name="Group 88"/>
          <p:cNvGrpSpPr/>
          <p:nvPr/>
        </p:nvGrpSpPr>
        <p:grpSpPr>
          <a:xfrm>
            <a:off x="9372600" y="1022921"/>
            <a:ext cx="300082" cy="188728"/>
            <a:chOff x="9363075" y="5156771"/>
            <a:chExt cx="300082" cy="188728"/>
          </a:xfrm>
        </p:grpSpPr>
        <p:sp>
          <p:nvSpPr>
            <p:cNvPr id="85" name="Folded Corner 84"/>
            <p:cNvSpPr/>
            <p:nvPr/>
          </p:nvSpPr>
          <p:spPr>
            <a:xfrm>
              <a:off x="9387074" y="5156771"/>
              <a:ext cx="248479" cy="144946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9363075" y="5207000"/>
              <a:ext cx="30008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/>
                <a:t>Output</a:t>
              </a:r>
            </a:p>
          </p:txBody>
        </p:sp>
        <p:pic>
          <p:nvPicPr>
            <p:cNvPr id="87" name="Picture 3" descr="D:\Paper\2012-05-15 Toolchain SIMPAR 2012\svn\fig\matlab monitor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215"/>
            <a:stretch/>
          </p:blipFill>
          <p:spPr bwMode="auto">
            <a:xfrm>
              <a:off x="9413787" y="5171316"/>
              <a:ext cx="193763" cy="89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0" name="Group 89"/>
          <p:cNvGrpSpPr/>
          <p:nvPr/>
        </p:nvGrpSpPr>
        <p:grpSpPr>
          <a:xfrm>
            <a:off x="1018469" y="385854"/>
            <a:ext cx="248479" cy="144946"/>
            <a:chOff x="9684568" y="1484784"/>
            <a:chExt cx="432048" cy="252028"/>
          </a:xfrm>
        </p:grpSpPr>
        <p:sp>
          <p:nvSpPr>
            <p:cNvPr id="91" name="Folded Corner 90"/>
            <p:cNvSpPr/>
            <p:nvPr/>
          </p:nvSpPr>
          <p:spPr>
            <a:xfrm>
              <a:off x="9684568" y="148478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" name="Picture 91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9720572" y="1528234"/>
              <a:ext cx="392511" cy="136570"/>
            </a:xfrm>
            <a:prstGeom prst="rect">
              <a:avLst/>
            </a:prstGeom>
          </p:spPr>
        </p:pic>
      </p:grpSp>
      <p:grpSp>
        <p:nvGrpSpPr>
          <p:cNvPr id="93" name="Group 92"/>
          <p:cNvGrpSpPr/>
          <p:nvPr/>
        </p:nvGrpSpPr>
        <p:grpSpPr>
          <a:xfrm>
            <a:off x="1009576" y="138204"/>
            <a:ext cx="266420" cy="185553"/>
            <a:chOff x="9378950" y="4912296"/>
            <a:chExt cx="266420" cy="185553"/>
          </a:xfrm>
        </p:grpSpPr>
        <p:sp>
          <p:nvSpPr>
            <p:cNvPr id="94" name="Folded Corner 93"/>
            <p:cNvSpPr/>
            <p:nvPr/>
          </p:nvSpPr>
          <p:spPr>
            <a:xfrm>
              <a:off x="9383899" y="4912296"/>
              <a:ext cx="248479" cy="144946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378950" y="4959350"/>
              <a:ext cx="26642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/>
                <a:t>input</a:t>
              </a:r>
            </a:p>
          </p:txBody>
        </p:sp>
        <p:pic>
          <p:nvPicPr>
            <p:cNvPr id="96" name="Picture 3" descr="D:\Paper\2012-05-15 Toolchain SIMPAR 2012\svn\fig\matlab monitor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215"/>
            <a:stretch/>
          </p:blipFill>
          <p:spPr bwMode="auto">
            <a:xfrm>
              <a:off x="9410612" y="4923666"/>
              <a:ext cx="193763" cy="89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7" name="Group 96"/>
          <p:cNvGrpSpPr/>
          <p:nvPr/>
        </p:nvGrpSpPr>
        <p:grpSpPr>
          <a:xfrm>
            <a:off x="1873176" y="262029"/>
            <a:ext cx="300082" cy="188728"/>
            <a:chOff x="9363075" y="5156771"/>
            <a:chExt cx="300082" cy="188728"/>
          </a:xfrm>
        </p:grpSpPr>
        <p:sp>
          <p:nvSpPr>
            <p:cNvPr id="98" name="Folded Corner 97"/>
            <p:cNvSpPr/>
            <p:nvPr/>
          </p:nvSpPr>
          <p:spPr>
            <a:xfrm>
              <a:off x="9387074" y="5156771"/>
              <a:ext cx="248479" cy="144946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9363075" y="5207000"/>
              <a:ext cx="30008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/>
                <a:t>Output</a:t>
              </a:r>
            </a:p>
          </p:txBody>
        </p:sp>
        <p:pic>
          <p:nvPicPr>
            <p:cNvPr id="100" name="Picture 3" descr="D:\Paper\2012-05-15 Toolchain SIMPAR 2012\svn\fig\matlab monitor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215"/>
            <a:stretch/>
          </p:blipFill>
          <p:spPr bwMode="auto">
            <a:xfrm>
              <a:off x="9413787" y="5171316"/>
              <a:ext cx="193763" cy="89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1" name="TextBox 100"/>
          <p:cNvSpPr txBox="1"/>
          <p:nvPr/>
        </p:nvSpPr>
        <p:spPr>
          <a:xfrm>
            <a:off x="1006401" y="436083"/>
            <a:ext cx="29848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control</a:t>
            </a:r>
          </a:p>
        </p:txBody>
      </p:sp>
      <p:cxnSp>
        <p:nvCxnSpPr>
          <p:cNvPr id="107" name="Straight Arrow Connector 106"/>
          <p:cNvCxnSpPr>
            <a:stCxn id="94" idx="3"/>
            <a:endCxn id="72" idx="1"/>
          </p:cNvCxnSpPr>
          <p:nvPr/>
        </p:nvCxnSpPr>
        <p:spPr>
          <a:xfrm>
            <a:off x="1263004" y="210677"/>
            <a:ext cx="181547" cy="12065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3"/>
          </p:cNvCxnSpPr>
          <p:nvPr/>
        </p:nvCxnSpPr>
        <p:spPr>
          <a:xfrm>
            <a:off x="1263004" y="210677"/>
            <a:ext cx="165672" cy="82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91" idx="3"/>
          </p:cNvCxnSpPr>
          <p:nvPr/>
        </p:nvCxnSpPr>
        <p:spPr>
          <a:xfrm flipV="1">
            <a:off x="1266948" y="366233"/>
            <a:ext cx="164903" cy="92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72" idx="3"/>
            <a:endCxn id="98" idx="1"/>
          </p:cNvCxnSpPr>
          <p:nvPr/>
        </p:nvCxnSpPr>
        <p:spPr>
          <a:xfrm>
            <a:off x="1734443" y="331327"/>
            <a:ext cx="162732" cy="3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1474529" y="1012511"/>
            <a:ext cx="289892" cy="144946"/>
            <a:chOff x="6348561" y="395139"/>
            <a:chExt cx="504056" cy="252028"/>
          </a:xfrm>
        </p:grpSpPr>
        <p:sp>
          <p:nvSpPr>
            <p:cNvPr id="117" name="Terminator 116"/>
            <p:cNvSpPr/>
            <p:nvPr/>
          </p:nvSpPr>
          <p:spPr>
            <a:xfrm>
              <a:off x="6348561" y="395139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8" name="Picture 117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6401829" y="454464"/>
              <a:ext cx="392511" cy="136570"/>
            </a:xfrm>
            <a:prstGeom prst="rect">
              <a:avLst/>
            </a:prstGeom>
          </p:spPr>
        </p:pic>
      </p:grpSp>
      <p:grpSp>
        <p:nvGrpSpPr>
          <p:cNvPr id="126" name="Group 125"/>
          <p:cNvGrpSpPr/>
          <p:nvPr/>
        </p:nvGrpSpPr>
        <p:grpSpPr>
          <a:xfrm>
            <a:off x="1903154" y="1015686"/>
            <a:ext cx="300082" cy="188728"/>
            <a:chOff x="9363075" y="5156771"/>
            <a:chExt cx="300082" cy="188728"/>
          </a:xfrm>
        </p:grpSpPr>
        <p:sp>
          <p:nvSpPr>
            <p:cNvPr id="127" name="Folded Corner 126"/>
            <p:cNvSpPr/>
            <p:nvPr/>
          </p:nvSpPr>
          <p:spPr>
            <a:xfrm>
              <a:off x="9387074" y="5156771"/>
              <a:ext cx="248479" cy="144946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9363075" y="5207000"/>
              <a:ext cx="30008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/>
                <a:t>Output</a:t>
              </a:r>
            </a:p>
          </p:txBody>
        </p:sp>
        <p:pic>
          <p:nvPicPr>
            <p:cNvPr id="129" name="Picture 3" descr="D:\Paper\2012-05-15 Toolchain SIMPAR 2012\svn\fig\matlab monitor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215"/>
            <a:stretch/>
          </p:blipFill>
          <p:spPr bwMode="auto">
            <a:xfrm>
              <a:off x="9413787" y="5171316"/>
              <a:ext cx="193763" cy="89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31" name="Straight Arrow Connector 130"/>
          <p:cNvCxnSpPr/>
          <p:nvPr/>
        </p:nvCxnSpPr>
        <p:spPr>
          <a:xfrm>
            <a:off x="1292982" y="964334"/>
            <a:ext cx="181547" cy="12065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1292982" y="964334"/>
            <a:ext cx="165672" cy="82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flipV="1">
            <a:off x="1296926" y="1119890"/>
            <a:ext cx="164903" cy="92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1764421" y="1084984"/>
            <a:ext cx="162732" cy="3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9299575" y="158750"/>
            <a:ext cx="26642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plant</a:t>
            </a:r>
          </a:p>
        </p:txBody>
      </p:sp>
      <p:grpSp>
        <p:nvGrpSpPr>
          <p:cNvPr id="141" name="Group 140"/>
          <p:cNvGrpSpPr/>
          <p:nvPr/>
        </p:nvGrpSpPr>
        <p:grpSpPr>
          <a:xfrm rot="5400000">
            <a:off x="1139565" y="1010354"/>
            <a:ext cx="69853" cy="149225"/>
            <a:chOff x="5854700" y="1079500"/>
            <a:chExt cx="225425" cy="365125"/>
          </a:xfrm>
        </p:grpSpPr>
        <p:sp>
          <p:nvSpPr>
            <p:cNvPr id="138" name="Curved Down Arrow 137"/>
            <p:cNvSpPr/>
            <p:nvPr/>
          </p:nvSpPr>
          <p:spPr>
            <a:xfrm>
              <a:off x="5861050" y="1079500"/>
              <a:ext cx="219075" cy="9207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0" name="Curved Down Arrow 139"/>
            <p:cNvSpPr/>
            <p:nvPr/>
          </p:nvSpPr>
          <p:spPr>
            <a:xfrm flipH="1" flipV="1">
              <a:off x="5854700" y="1352550"/>
              <a:ext cx="219075" cy="9207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1045272" y="1120461"/>
            <a:ext cx="248479" cy="144946"/>
            <a:chOff x="9684568" y="1484784"/>
            <a:chExt cx="432048" cy="252028"/>
          </a:xfrm>
        </p:grpSpPr>
        <p:sp>
          <p:nvSpPr>
            <p:cNvPr id="104" name="Folded Corner 103"/>
            <p:cNvSpPr/>
            <p:nvPr/>
          </p:nvSpPr>
          <p:spPr>
            <a:xfrm>
              <a:off x="9684568" y="148478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9720572" y="1528234"/>
              <a:ext cx="392511" cy="136570"/>
            </a:xfrm>
            <a:prstGeom prst="rect">
              <a:avLst/>
            </a:prstGeom>
          </p:spPr>
        </p:pic>
      </p:grpSp>
      <p:grpSp>
        <p:nvGrpSpPr>
          <p:cNvPr id="119" name="Group 118"/>
          <p:cNvGrpSpPr/>
          <p:nvPr/>
        </p:nvGrpSpPr>
        <p:grpSpPr>
          <a:xfrm>
            <a:off x="1048447" y="895036"/>
            <a:ext cx="248479" cy="144946"/>
            <a:chOff x="9684568" y="1484784"/>
            <a:chExt cx="432048" cy="252028"/>
          </a:xfrm>
        </p:grpSpPr>
        <p:sp>
          <p:nvSpPr>
            <p:cNvPr id="120" name="Folded Corner 119"/>
            <p:cNvSpPr/>
            <p:nvPr/>
          </p:nvSpPr>
          <p:spPr>
            <a:xfrm>
              <a:off x="9684568" y="148478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1" name="Picture 120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9720572" y="1528234"/>
              <a:ext cx="392511" cy="136570"/>
            </a:xfrm>
            <a:prstGeom prst="rect">
              <a:avLst/>
            </a:prstGeom>
          </p:spPr>
        </p:pic>
      </p:grpSp>
      <p:sp>
        <p:nvSpPr>
          <p:cNvPr id="130" name="TextBox 129"/>
          <p:cNvSpPr txBox="1"/>
          <p:nvPr/>
        </p:nvSpPr>
        <p:spPr>
          <a:xfrm>
            <a:off x="1036379" y="945265"/>
            <a:ext cx="29848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control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036379" y="1170690"/>
            <a:ext cx="26642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plant</a:t>
            </a:r>
          </a:p>
        </p:txBody>
      </p:sp>
      <p:grpSp>
        <p:nvGrpSpPr>
          <p:cNvPr id="145" name="Group 144"/>
          <p:cNvGrpSpPr/>
          <p:nvPr/>
        </p:nvGrpSpPr>
        <p:grpSpPr>
          <a:xfrm>
            <a:off x="1917774" y="1655633"/>
            <a:ext cx="300082" cy="188728"/>
            <a:chOff x="9363075" y="5156771"/>
            <a:chExt cx="300082" cy="188728"/>
          </a:xfrm>
        </p:grpSpPr>
        <p:sp>
          <p:nvSpPr>
            <p:cNvPr id="146" name="Folded Corner 145"/>
            <p:cNvSpPr/>
            <p:nvPr/>
          </p:nvSpPr>
          <p:spPr>
            <a:xfrm>
              <a:off x="9387074" y="5156771"/>
              <a:ext cx="248479" cy="144946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9363075" y="5207000"/>
              <a:ext cx="30008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/>
                <a:t>Output</a:t>
              </a:r>
            </a:p>
          </p:txBody>
        </p:sp>
        <p:pic>
          <p:nvPicPr>
            <p:cNvPr id="148" name="Picture 3" descr="D:\Paper\2012-05-15 Toolchain SIMPAR 2012\svn\fig\matlab monitor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215"/>
            <a:stretch/>
          </p:blipFill>
          <p:spPr bwMode="auto">
            <a:xfrm>
              <a:off x="9413787" y="5171316"/>
              <a:ext cx="193763" cy="89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49" name="Straight Arrow Connector 148"/>
          <p:cNvCxnSpPr/>
          <p:nvPr/>
        </p:nvCxnSpPr>
        <p:spPr>
          <a:xfrm>
            <a:off x="1307602" y="1604281"/>
            <a:ext cx="181547" cy="12065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stCxn id="160" idx="3"/>
            <a:endCxn id="143" idx="1"/>
          </p:cNvCxnSpPr>
          <p:nvPr/>
        </p:nvCxnSpPr>
        <p:spPr>
          <a:xfrm>
            <a:off x="1311546" y="1705881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stCxn id="174" idx="3"/>
          </p:cNvCxnSpPr>
          <p:nvPr/>
        </p:nvCxnSpPr>
        <p:spPr>
          <a:xfrm>
            <a:off x="1306833" y="1969406"/>
            <a:ext cx="171873" cy="7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>
            <a:off x="1779041" y="1724931"/>
            <a:ext cx="162732" cy="3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9" name="Group 158"/>
          <p:cNvGrpSpPr/>
          <p:nvPr/>
        </p:nvGrpSpPr>
        <p:grpSpPr>
          <a:xfrm>
            <a:off x="1063067" y="1633408"/>
            <a:ext cx="248479" cy="144946"/>
            <a:chOff x="9684568" y="1484784"/>
            <a:chExt cx="432048" cy="252028"/>
          </a:xfrm>
        </p:grpSpPr>
        <p:sp>
          <p:nvSpPr>
            <p:cNvPr id="160" name="Folded Corner 159"/>
            <p:cNvSpPr/>
            <p:nvPr/>
          </p:nvSpPr>
          <p:spPr>
            <a:xfrm>
              <a:off x="9684568" y="148478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1" name="Picture 160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9720572" y="1528234"/>
              <a:ext cx="392511" cy="136570"/>
            </a:xfrm>
            <a:prstGeom prst="rect">
              <a:avLst/>
            </a:prstGeom>
          </p:spPr>
        </p:pic>
      </p:grpSp>
      <p:sp>
        <p:nvSpPr>
          <p:cNvPr id="162" name="TextBox 161"/>
          <p:cNvSpPr txBox="1"/>
          <p:nvPr/>
        </p:nvSpPr>
        <p:spPr>
          <a:xfrm>
            <a:off x="1050999" y="1683637"/>
            <a:ext cx="29848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control</a:t>
            </a:r>
          </a:p>
        </p:txBody>
      </p:sp>
      <p:grpSp>
        <p:nvGrpSpPr>
          <p:cNvPr id="168" name="Group 167"/>
          <p:cNvGrpSpPr/>
          <p:nvPr/>
        </p:nvGrpSpPr>
        <p:grpSpPr>
          <a:xfrm rot="5400000">
            <a:off x="1589160" y="1774126"/>
            <a:ext cx="69853" cy="149225"/>
            <a:chOff x="5854700" y="1079500"/>
            <a:chExt cx="225425" cy="365125"/>
          </a:xfrm>
        </p:grpSpPr>
        <p:sp>
          <p:nvSpPr>
            <p:cNvPr id="169" name="Curved Down Arrow 168"/>
            <p:cNvSpPr/>
            <p:nvPr/>
          </p:nvSpPr>
          <p:spPr>
            <a:xfrm>
              <a:off x="5861050" y="1079500"/>
              <a:ext cx="219075" cy="9207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0" name="Curved Down Arrow 169"/>
            <p:cNvSpPr/>
            <p:nvPr/>
          </p:nvSpPr>
          <p:spPr>
            <a:xfrm flipH="1" flipV="1">
              <a:off x="5854700" y="1352550"/>
              <a:ext cx="219075" cy="9207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1489149" y="1652458"/>
            <a:ext cx="289892" cy="144946"/>
            <a:chOff x="6348561" y="395139"/>
            <a:chExt cx="504056" cy="252028"/>
          </a:xfrm>
        </p:grpSpPr>
        <p:sp>
          <p:nvSpPr>
            <p:cNvPr id="143" name="Terminator 142"/>
            <p:cNvSpPr/>
            <p:nvPr/>
          </p:nvSpPr>
          <p:spPr>
            <a:xfrm>
              <a:off x="6348561" y="395139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4" name="Picture 143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6401829" y="454464"/>
              <a:ext cx="392511" cy="136570"/>
            </a:xfrm>
            <a:prstGeom prst="rect">
              <a:avLst/>
            </a:prstGeom>
          </p:spPr>
        </p:pic>
      </p:grpSp>
      <p:grpSp>
        <p:nvGrpSpPr>
          <p:cNvPr id="164" name="Group 163"/>
          <p:cNvGrpSpPr/>
          <p:nvPr/>
        </p:nvGrpSpPr>
        <p:grpSpPr>
          <a:xfrm>
            <a:off x="1452144" y="1895058"/>
            <a:ext cx="340158" cy="174191"/>
            <a:chOff x="9194800" y="2627164"/>
            <a:chExt cx="591457" cy="302879"/>
          </a:xfrm>
        </p:grpSpPr>
        <p:sp>
          <p:nvSpPr>
            <p:cNvPr id="165" name="Terminator 164"/>
            <p:cNvSpPr/>
            <p:nvPr/>
          </p:nvSpPr>
          <p:spPr>
            <a:xfrm>
              <a:off x="9240986" y="2627164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6" name="Picture 16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21292" y="2659993"/>
              <a:ext cx="360040" cy="67291"/>
            </a:xfrm>
            <a:prstGeom prst="rect">
              <a:avLst/>
            </a:prstGeom>
          </p:spPr>
        </p:pic>
        <p:sp>
          <p:nvSpPr>
            <p:cNvPr id="167" name="TextBox 166"/>
            <p:cNvSpPr txBox="1"/>
            <p:nvPr/>
          </p:nvSpPr>
          <p:spPr>
            <a:xfrm>
              <a:off x="9194800" y="2689224"/>
              <a:ext cx="591457" cy="240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 err="1"/>
                <a:t>RoboSim</a:t>
              </a:r>
              <a:endParaRPr lang="en-US" sz="300" dirty="0"/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1058354" y="1896933"/>
            <a:ext cx="248479" cy="144946"/>
            <a:chOff x="9684568" y="2204864"/>
            <a:chExt cx="432048" cy="252028"/>
          </a:xfrm>
        </p:grpSpPr>
        <p:sp>
          <p:nvSpPr>
            <p:cNvPr id="174" name="Folded Corner 173"/>
            <p:cNvSpPr/>
            <p:nvPr/>
          </p:nvSpPr>
          <p:spPr>
            <a:xfrm>
              <a:off x="9684568" y="220486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5" name="Picture 17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20573" y="2240868"/>
              <a:ext cx="360040" cy="67291"/>
            </a:xfrm>
            <a:prstGeom prst="rect">
              <a:avLst/>
            </a:prstGeom>
          </p:spPr>
        </p:pic>
      </p:grpSp>
      <p:sp>
        <p:nvSpPr>
          <p:cNvPr id="163" name="TextBox 162"/>
          <p:cNvSpPr txBox="1"/>
          <p:nvPr/>
        </p:nvSpPr>
        <p:spPr>
          <a:xfrm>
            <a:off x="1054174" y="1924937"/>
            <a:ext cx="26642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plant</a:t>
            </a:r>
          </a:p>
        </p:txBody>
      </p:sp>
      <p:pic>
        <p:nvPicPr>
          <p:cNvPr id="179" name="Picture 2" descr="D:\Paper\2012-05-15 Toolchain SIMPAR 2012\svn\fig\MilSimulation_v2.graffle\image2.pn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7" r="33487"/>
          <a:stretch/>
        </p:blipFill>
        <p:spPr bwMode="auto">
          <a:xfrm>
            <a:off x="1890495" y="1848737"/>
            <a:ext cx="436854" cy="33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0" name="Straight Arrow Connector 179"/>
          <p:cNvCxnSpPr/>
          <p:nvPr/>
        </p:nvCxnSpPr>
        <p:spPr>
          <a:xfrm flipV="1">
            <a:off x="1779041" y="1969387"/>
            <a:ext cx="116508" cy="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2" name="Group 181"/>
          <p:cNvGrpSpPr/>
          <p:nvPr/>
        </p:nvGrpSpPr>
        <p:grpSpPr>
          <a:xfrm>
            <a:off x="1917774" y="2294398"/>
            <a:ext cx="300082" cy="188728"/>
            <a:chOff x="9363075" y="5156771"/>
            <a:chExt cx="300082" cy="188728"/>
          </a:xfrm>
        </p:grpSpPr>
        <p:sp>
          <p:nvSpPr>
            <p:cNvPr id="183" name="Folded Corner 182"/>
            <p:cNvSpPr/>
            <p:nvPr/>
          </p:nvSpPr>
          <p:spPr>
            <a:xfrm>
              <a:off x="9387074" y="5156771"/>
              <a:ext cx="248479" cy="144946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9363075" y="5207000"/>
              <a:ext cx="30008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/>
                <a:t>Output</a:t>
              </a:r>
            </a:p>
          </p:txBody>
        </p:sp>
        <p:pic>
          <p:nvPicPr>
            <p:cNvPr id="185" name="Picture 3" descr="D:\Paper\2012-05-15 Toolchain SIMPAR 2012\svn\fig\matlab monitor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215"/>
            <a:stretch/>
          </p:blipFill>
          <p:spPr bwMode="auto">
            <a:xfrm>
              <a:off x="9413787" y="5171316"/>
              <a:ext cx="193763" cy="89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86" name="Straight Arrow Connector 185"/>
          <p:cNvCxnSpPr/>
          <p:nvPr/>
        </p:nvCxnSpPr>
        <p:spPr>
          <a:xfrm>
            <a:off x="1307602" y="2243046"/>
            <a:ext cx="181547" cy="12065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>
            <a:off x="1311546" y="2344646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>
            <a:off x="1779041" y="2363696"/>
            <a:ext cx="162732" cy="3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0" name="Group 189"/>
          <p:cNvGrpSpPr/>
          <p:nvPr/>
        </p:nvGrpSpPr>
        <p:grpSpPr>
          <a:xfrm>
            <a:off x="1063067" y="2272173"/>
            <a:ext cx="248479" cy="144946"/>
            <a:chOff x="9684568" y="1484784"/>
            <a:chExt cx="432048" cy="252028"/>
          </a:xfrm>
        </p:grpSpPr>
        <p:sp>
          <p:nvSpPr>
            <p:cNvPr id="191" name="Folded Corner 190"/>
            <p:cNvSpPr/>
            <p:nvPr/>
          </p:nvSpPr>
          <p:spPr>
            <a:xfrm>
              <a:off x="9684568" y="148478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2" name="Picture 191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9720572" y="1528234"/>
              <a:ext cx="392511" cy="136570"/>
            </a:xfrm>
            <a:prstGeom prst="rect">
              <a:avLst/>
            </a:prstGeom>
          </p:spPr>
        </p:pic>
      </p:grpSp>
      <p:sp>
        <p:nvSpPr>
          <p:cNvPr id="193" name="TextBox 192"/>
          <p:cNvSpPr txBox="1"/>
          <p:nvPr/>
        </p:nvSpPr>
        <p:spPr>
          <a:xfrm>
            <a:off x="1050999" y="2322402"/>
            <a:ext cx="29848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control</a:t>
            </a:r>
          </a:p>
        </p:txBody>
      </p:sp>
      <p:grpSp>
        <p:nvGrpSpPr>
          <p:cNvPr id="194" name="Group 193"/>
          <p:cNvGrpSpPr/>
          <p:nvPr/>
        </p:nvGrpSpPr>
        <p:grpSpPr>
          <a:xfrm rot="5400000">
            <a:off x="1589160" y="2412891"/>
            <a:ext cx="69853" cy="149225"/>
            <a:chOff x="5854700" y="1079500"/>
            <a:chExt cx="225425" cy="365125"/>
          </a:xfrm>
        </p:grpSpPr>
        <p:sp>
          <p:nvSpPr>
            <p:cNvPr id="195" name="Curved Down Arrow 194"/>
            <p:cNvSpPr/>
            <p:nvPr/>
          </p:nvSpPr>
          <p:spPr>
            <a:xfrm>
              <a:off x="5861050" y="1079500"/>
              <a:ext cx="219075" cy="9207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6" name="Curved Down Arrow 195"/>
            <p:cNvSpPr/>
            <p:nvPr/>
          </p:nvSpPr>
          <p:spPr>
            <a:xfrm flipH="1" flipV="1">
              <a:off x="5854700" y="1352550"/>
              <a:ext cx="219075" cy="9207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7" name="Group 196"/>
          <p:cNvGrpSpPr/>
          <p:nvPr/>
        </p:nvGrpSpPr>
        <p:grpSpPr>
          <a:xfrm>
            <a:off x="1489149" y="2291223"/>
            <a:ext cx="289892" cy="144946"/>
            <a:chOff x="6348561" y="395139"/>
            <a:chExt cx="504056" cy="252028"/>
          </a:xfrm>
        </p:grpSpPr>
        <p:sp>
          <p:nvSpPr>
            <p:cNvPr id="198" name="Terminator 197"/>
            <p:cNvSpPr/>
            <p:nvPr/>
          </p:nvSpPr>
          <p:spPr>
            <a:xfrm>
              <a:off x="6348561" y="395139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9" name="Picture 198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6401829" y="454464"/>
              <a:ext cx="392511" cy="136570"/>
            </a:xfrm>
            <a:prstGeom prst="rect">
              <a:avLst/>
            </a:prstGeom>
          </p:spPr>
        </p:pic>
      </p:grpSp>
      <p:sp>
        <p:nvSpPr>
          <p:cNvPr id="210" name="Freeform 209"/>
          <p:cNvSpPr/>
          <p:nvPr/>
        </p:nvSpPr>
        <p:spPr>
          <a:xfrm>
            <a:off x="799953" y="1031359"/>
            <a:ext cx="225776" cy="668154"/>
          </a:xfrm>
          <a:custGeom>
            <a:avLst/>
            <a:gdLst>
              <a:gd name="connsiteX0" fmla="*/ 0 w 2834586"/>
              <a:gd name="connsiteY0" fmla="*/ 351606 h 448386"/>
              <a:gd name="connsiteX1" fmla="*/ 469900 w 2834586"/>
              <a:gd name="connsiteY1" fmla="*/ 427806 h 448386"/>
              <a:gd name="connsiteX2" fmla="*/ 2260600 w 2834586"/>
              <a:gd name="connsiteY2" fmla="*/ 21406 h 448386"/>
              <a:gd name="connsiteX3" fmla="*/ 2794000 w 2834586"/>
              <a:gd name="connsiteY3" fmla="*/ 56331 h 448386"/>
              <a:gd name="connsiteX4" fmla="*/ 2797175 w 2834586"/>
              <a:gd name="connsiteY4" fmla="*/ 53156 h 448386"/>
              <a:gd name="connsiteX0" fmla="*/ 2116011 w 2366147"/>
              <a:gd name="connsiteY0" fmla="*/ 0 h 486132"/>
              <a:gd name="connsiteX1" fmla="*/ 1461 w 2366147"/>
              <a:gd name="connsiteY1" fmla="*/ 485775 h 486132"/>
              <a:gd name="connsiteX2" fmla="*/ 1792161 w 2366147"/>
              <a:gd name="connsiteY2" fmla="*/ 79375 h 486132"/>
              <a:gd name="connsiteX3" fmla="*/ 2325561 w 2366147"/>
              <a:gd name="connsiteY3" fmla="*/ 114300 h 486132"/>
              <a:gd name="connsiteX4" fmla="*/ 2328736 w 2366147"/>
              <a:gd name="connsiteY4" fmla="*/ 111125 h 486132"/>
              <a:gd name="connsiteX0" fmla="*/ 4524375 w 5002396"/>
              <a:gd name="connsiteY0" fmla="*/ 42931 h 1887606"/>
              <a:gd name="connsiteX1" fmla="*/ 2409825 w 5002396"/>
              <a:gd name="connsiteY1" fmla="*/ 528706 h 1887606"/>
              <a:gd name="connsiteX2" fmla="*/ 4200525 w 5002396"/>
              <a:gd name="connsiteY2" fmla="*/ 122306 h 1887606"/>
              <a:gd name="connsiteX3" fmla="*/ 4733925 w 5002396"/>
              <a:gd name="connsiteY3" fmla="*/ 157231 h 1887606"/>
              <a:gd name="connsiteX4" fmla="*/ 0 w 5002396"/>
              <a:gd name="connsiteY4" fmla="*/ 1887606 h 1887606"/>
              <a:gd name="connsiteX0" fmla="*/ 4529723 w 4530483"/>
              <a:gd name="connsiteY0" fmla="*/ 0 h 1844675"/>
              <a:gd name="connsiteX1" fmla="*/ 2415173 w 4530483"/>
              <a:gd name="connsiteY1" fmla="*/ 485775 h 1844675"/>
              <a:gd name="connsiteX2" fmla="*/ 4205873 w 4530483"/>
              <a:gd name="connsiteY2" fmla="*/ 79375 h 1844675"/>
              <a:gd name="connsiteX3" fmla="*/ 602248 w 4530483"/>
              <a:gd name="connsiteY3" fmla="*/ 895350 h 1844675"/>
              <a:gd name="connsiteX4" fmla="*/ 5348 w 4530483"/>
              <a:gd name="connsiteY4" fmla="*/ 1844675 h 1844675"/>
              <a:gd name="connsiteX0" fmla="*/ 4529723 w 4588803"/>
              <a:gd name="connsiteY0" fmla="*/ 10104 h 1854779"/>
              <a:gd name="connsiteX1" fmla="*/ 4205873 w 4588803"/>
              <a:gd name="connsiteY1" fmla="*/ 89479 h 1854779"/>
              <a:gd name="connsiteX2" fmla="*/ 602248 w 4588803"/>
              <a:gd name="connsiteY2" fmla="*/ 905454 h 1854779"/>
              <a:gd name="connsiteX3" fmla="*/ 5348 w 4588803"/>
              <a:gd name="connsiteY3" fmla="*/ 1854779 h 1854779"/>
              <a:gd name="connsiteX0" fmla="*/ 4541039 w 4600119"/>
              <a:gd name="connsiteY0" fmla="*/ 10104 h 1854779"/>
              <a:gd name="connsiteX1" fmla="*/ 4217189 w 4600119"/>
              <a:gd name="connsiteY1" fmla="*/ 89479 h 1854779"/>
              <a:gd name="connsiteX2" fmla="*/ 613564 w 4600119"/>
              <a:gd name="connsiteY2" fmla="*/ 905454 h 1854779"/>
              <a:gd name="connsiteX3" fmla="*/ 54764 w 4600119"/>
              <a:gd name="connsiteY3" fmla="*/ 1467430 h 1854779"/>
              <a:gd name="connsiteX4" fmla="*/ 16664 w 4600119"/>
              <a:gd name="connsiteY4" fmla="*/ 1854779 h 1854779"/>
              <a:gd name="connsiteX0" fmla="*/ 4702560 w 4761640"/>
              <a:gd name="connsiteY0" fmla="*/ 10104 h 1854779"/>
              <a:gd name="connsiteX1" fmla="*/ 4378710 w 4761640"/>
              <a:gd name="connsiteY1" fmla="*/ 89479 h 1854779"/>
              <a:gd name="connsiteX2" fmla="*/ 775085 w 4761640"/>
              <a:gd name="connsiteY2" fmla="*/ 905454 h 1854779"/>
              <a:gd name="connsiteX3" fmla="*/ 22610 w 4761640"/>
              <a:gd name="connsiteY3" fmla="*/ 1556330 h 1854779"/>
              <a:gd name="connsiteX4" fmla="*/ 178185 w 4761640"/>
              <a:gd name="connsiteY4" fmla="*/ 1854779 h 1854779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82293 w 4741373"/>
              <a:gd name="connsiteY0" fmla="*/ 10104 h 1921454"/>
              <a:gd name="connsiteX1" fmla="*/ 4358443 w 4741373"/>
              <a:gd name="connsiteY1" fmla="*/ 89479 h 1921454"/>
              <a:gd name="connsiteX2" fmla="*/ 754818 w 4741373"/>
              <a:gd name="connsiteY2" fmla="*/ 905454 h 1921454"/>
              <a:gd name="connsiteX3" fmla="*/ 2343 w 4741373"/>
              <a:gd name="connsiteY3" fmla="*/ 1556330 h 1921454"/>
              <a:gd name="connsiteX4" fmla="*/ 227768 w 4741373"/>
              <a:gd name="connsiteY4" fmla="*/ 1921454 h 1921454"/>
              <a:gd name="connsiteX0" fmla="*/ 4682293 w 4682304"/>
              <a:gd name="connsiteY0" fmla="*/ 7 h 1911357"/>
              <a:gd name="connsiteX1" fmla="*/ 1339313 w 4682304"/>
              <a:gd name="connsiteY1" fmla="*/ 435130 h 1911357"/>
              <a:gd name="connsiteX2" fmla="*/ 4358443 w 4682304"/>
              <a:gd name="connsiteY2" fmla="*/ 79382 h 1911357"/>
              <a:gd name="connsiteX3" fmla="*/ 754818 w 4682304"/>
              <a:gd name="connsiteY3" fmla="*/ 895357 h 1911357"/>
              <a:gd name="connsiteX4" fmla="*/ 2343 w 4682304"/>
              <a:gd name="connsiteY4" fmla="*/ 1546233 h 1911357"/>
              <a:gd name="connsiteX5" fmla="*/ 227768 w 4682304"/>
              <a:gd name="connsiteY5" fmla="*/ 1911357 h 1911357"/>
              <a:gd name="connsiteX0" fmla="*/ 4682293 w 4682307"/>
              <a:gd name="connsiteY0" fmla="*/ 9 h 1911359"/>
              <a:gd name="connsiteX1" fmla="*/ 1339313 w 4682307"/>
              <a:gd name="connsiteY1" fmla="*/ 435132 h 1911359"/>
              <a:gd name="connsiteX2" fmla="*/ 754818 w 4682307"/>
              <a:gd name="connsiteY2" fmla="*/ 895359 h 1911359"/>
              <a:gd name="connsiteX3" fmla="*/ 2343 w 4682307"/>
              <a:gd name="connsiteY3" fmla="*/ 1546235 h 1911359"/>
              <a:gd name="connsiteX4" fmla="*/ 227768 w 4682307"/>
              <a:gd name="connsiteY4" fmla="*/ 1911359 h 1911359"/>
              <a:gd name="connsiteX0" fmla="*/ 1339313 w 1339313"/>
              <a:gd name="connsiteY0" fmla="*/ 0 h 1476227"/>
              <a:gd name="connsiteX1" fmla="*/ 754818 w 1339313"/>
              <a:gd name="connsiteY1" fmla="*/ 460227 h 1476227"/>
              <a:gd name="connsiteX2" fmla="*/ 2343 w 1339313"/>
              <a:gd name="connsiteY2" fmla="*/ 1111103 h 1476227"/>
              <a:gd name="connsiteX3" fmla="*/ 227768 w 1339313"/>
              <a:gd name="connsiteY3" fmla="*/ 1476227 h 1476227"/>
              <a:gd name="connsiteX0" fmla="*/ 1339313 w 1339313"/>
              <a:gd name="connsiteY0" fmla="*/ 0 h 1476227"/>
              <a:gd name="connsiteX1" fmla="*/ 2343 w 1339313"/>
              <a:gd name="connsiteY1" fmla="*/ 1111103 h 1476227"/>
              <a:gd name="connsiteX2" fmla="*/ 227768 w 1339313"/>
              <a:gd name="connsiteY2" fmla="*/ 1476227 h 1476227"/>
              <a:gd name="connsiteX0" fmla="*/ 349323 w 349323"/>
              <a:gd name="connsiteY0" fmla="*/ 0 h 763845"/>
              <a:gd name="connsiteX1" fmla="*/ 1181 w 349323"/>
              <a:gd name="connsiteY1" fmla="*/ 398721 h 763845"/>
              <a:gd name="connsiteX2" fmla="*/ 226606 w 349323"/>
              <a:gd name="connsiteY2" fmla="*/ 763845 h 763845"/>
              <a:gd name="connsiteX0" fmla="*/ 215033 w 235985"/>
              <a:gd name="connsiteY0" fmla="*/ 0 h 753212"/>
              <a:gd name="connsiteX1" fmla="*/ 10430 w 235985"/>
              <a:gd name="connsiteY1" fmla="*/ 388088 h 753212"/>
              <a:gd name="connsiteX2" fmla="*/ 235855 w 235985"/>
              <a:gd name="connsiteY2" fmla="*/ 753212 h 753212"/>
              <a:gd name="connsiteX0" fmla="*/ 204856 w 225808"/>
              <a:gd name="connsiteY0" fmla="*/ 0 h 753212"/>
              <a:gd name="connsiteX1" fmla="*/ 253 w 225808"/>
              <a:gd name="connsiteY1" fmla="*/ 388088 h 753212"/>
              <a:gd name="connsiteX2" fmla="*/ 225678 w 225808"/>
              <a:gd name="connsiteY2" fmla="*/ 753212 h 753212"/>
              <a:gd name="connsiteX0" fmla="*/ 204702 w 225654"/>
              <a:gd name="connsiteY0" fmla="*/ 0 h 753212"/>
              <a:gd name="connsiteX1" fmla="*/ 99 w 225654"/>
              <a:gd name="connsiteY1" fmla="*/ 388088 h 753212"/>
              <a:gd name="connsiteX2" fmla="*/ 225524 w 225654"/>
              <a:gd name="connsiteY2" fmla="*/ 753212 h 753212"/>
              <a:gd name="connsiteX0" fmla="*/ 204824 w 225776"/>
              <a:gd name="connsiteY0" fmla="*/ 0 h 753212"/>
              <a:gd name="connsiteX1" fmla="*/ 221 w 225776"/>
              <a:gd name="connsiteY1" fmla="*/ 388088 h 753212"/>
              <a:gd name="connsiteX2" fmla="*/ 225646 w 225776"/>
              <a:gd name="connsiteY2" fmla="*/ 753212 h 75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776" h="753212">
                <a:moveTo>
                  <a:pt x="204824" y="0"/>
                </a:moveTo>
                <a:cubicBezTo>
                  <a:pt x="32615" y="114523"/>
                  <a:pt x="-3249" y="262553"/>
                  <a:pt x="221" y="388088"/>
                </a:cubicBezTo>
                <a:cubicBezTo>
                  <a:pt x="3691" y="513623"/>
                  <a:pt x="231996" y="688654"/>
                  <a:pt x="225646" y="753212"/>
                </a:cubicBezTo>
              </a:path>
            </a:pathLst>
          </a:custGeom>
          <a:noFill/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Freeform 210"/>
          <p:cNvSpPr/>
          <p:nvPr/>
        </p:nvSpPr>
        <p:spPr>
          <a:xfrm>
            <a:off x="760061" y="1366138"/>
            <a:ext cx="243461" cy="909230"/>
          </a:xfrm>
          <a:custGeom>
            <a:avLst/>
            <a:gdLst>
              <a:gd name="connsiteX0" fmla="*/ 0 w 2834586"/>
              <a:gd name="connsiteY0" fmla="*/ 351606 h 448386"/>
              <a:gd name="connsiteX1" fmla="*/ 469900 w 2834586"/>
              <a:gd name="connsiteY1" fmla="*/ 427806 h 448386"/>
              <a:gd name="connsiteX2" fmla="*/ 2260600 w 2834586"/>
              <a:gd name="connsiteY2" fmla="*/ 21406 h 448386"/>
              <a:gd name="connsiteX3" fmla="*/ 2794000 w 2834586"/>
              <a:gd name="connsiteY3" fmla="*/ 56331 h 448386"/>
              <a:gd name="connsiteX4" fmla="*/ 2797175 w 2834586"/>
              <a:gd name="connsiteY4" fmla="*/ 53156 h 448386"/>
              <a:gd name="connsiteX0" fmla="*/ 2116011 w 2366147"/>
              <a:gd name="connsiteY0" fmla="*/ 0 h 486132"/>
              <a:gd name="connsiteX1" fmla="*/ 1461 w 2366147"/>
              <a:gd name="connsiteY1" fmla="*/ 485775 h 486132"/>
              <a:gd name="connsiteX2" fmla="*/ 1792161 w 2366147"/>
              <a:gd name="connsiteY2" fmla="*/ 79375 h 486132"/>
              <a:gd name="connsiteX3" fmla="*/ 2325561 w 2366147"/>
              <a:gd name="connsiteY3" fmla="*/ 114300 h 486132"/>
              <a:gd name="connsiteX4" fmla="*/ 2328736 w 2366147"/>
              <a:gd name="connsiteY4" fmla="*/ 111125 h 486132"/>
              <a:gd name="connsiteX0" fmla="*/ 4524375 w 5002396"/>
              <a:gd name="connsiteY0" fmla="*/ 42931 h 1887606"/>
              <a:gd name="connsiteX1" fmla="*/ 2409825 w 5002396"/>
              <a:gd name="connsiteY1" fmla="*/ 528706 h 1887606"/>
              <a:gd name="connsiteX2" fmla="*/ 4200525 w 5002396"/>
              <a:gd name="connsiteY2" fmla="*/ 122306 h 1887606"/>
              <a:gd name="connsiteX3" fmla="*/ 4733925 w 5002396"/>
              <a:gd name="connsiteY3" fmla="*/ 157231 h 1887606"/>
              <a:gd name="connsiteX4" fmla="*/ 0 w 5002396"/>
              <a:gd name="connsiteY4" fmla="*/ 1887606 h 1887606"/>
              <a:gd name="connsiteX0" fmla="*/ 4529723 w 4530483"/>
              <a:gd name="connsiteY0" fmla="*/ 0 h 1844675"/>
              <a:gd name="connsiteX1" fmla="*/ 2415173 w 4530483"/>
              <a:gd name="connsiteY1" fmla="*/ 485775 h 1844675"/>
              <a:gd name="connsiteX2" fmla="*/ 4205873 w 4530483"/>
              <a:gd name="connsiteY2" fmla="*/ 79375 h 1844675"/>
              <a:gd name="connsiteX3" fmla="*/ 602248 w 4530483"/>
              <a:gd name="connsiteY3" fmla="*/ 895350 h 1844675"/>
              <a:gd name="connsiteX4" fmla="*/ 5348 w 4530483"/>
              <a:gd name="connsiteY4" fmla="*/ 1844675 h 1844675"/>
              <a:gd name="connsiteX0" fmla="*/ 4529723 w 4588803"/>
              <a:gd name="connsiteY0" fmla="*/ 10104 h 1854779"/>
              <a:gd name="connsiteX1" fmla="*/ 4205873 w 4588803"/>
              <a:gd name="connsiteY1" fmla="*/ 89479 h 1854779"/>
              <a:gd name="connsiteX2" fmla="*/ 602248 w 4588803"/>
              <a:gd name="connsiteY2" fmla="*/ 905454 h 1854779"/>
              <a:gd name="connsiteX3" fmla="*/ 5348 w 4588803"/>
              <a:gd name="connsiteY3" fmla="*/ 1854779 h 1854779"/>
              <a:gd name="connsiteX0" fmla="*/ 4541039 w 4600119"/>
              <a:gd name="connsiteY0" fmla="*/ 10104 h 1854779"/>
              <a:gd name="connsiteX1" fmla="*/ 4217189 w 4600119"/>
              <a:gd name="connsiteY1" fmla="*/ 89479 h 1854779"/>
              <a:gd name="connsiteX2" fmla="*/ 613564 w 4600119"/>
              <a:gd name="connsiteY2" fmla="*/ 905454 h 1854779"/>
              <a:gd name="connsiteX3" fmla="*/ 54764 w 4600119"/>
              <a:gd name="connsiteY3" fmla="*/ 1467430 h 1854779"/>
              <a:gd name="connsiteX4" fmla="*/ 16664 w 4600119"/>
              <a:gd name="connsiteY4" fmla="*/ 1854779 h 1854779"/>
              <a:gd name="connsiteX0" fmla="*/ 4702560 w 4761640"/>
              <a:gd name="connsiteY0" fmla="*/ 10104 h 1854779"/>
              <a:gd name="connsiteX1" fmla="*/ 4378710 w 4761640"/>
              <a:gd name="connsiteY1" fmla="*/ 89479 h 1854779"/>
              <a:gd name="connsiteX2" fmla="*/ 775085 w 4761640"/>
              <a:gd name="connsiteY2" fmla="*/ 905454 h 1854779"/>
              <a:gd name="connsiteX3" fmla="*/ 22610 w 4761640"/>
              <a:gd name="connsiteY3" fmla="*/ 1556330 h 1854779"/>
              <a:gd name="connsiteX4" fmla="*/ 178185 w 4761640"/>
              <a:gd name="connsiteY4" fmla="*/ 1854779 h 1854779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82293 w 4741373"/>
              <a:gd name="connsiteY0" fmla="*/ 10104 h 1921454"/>
              <a:gd name="connsiteX1" fmla="*/ 4358443 w 4741373"/>
              <a:gd name="connsiteY1" fmla="*/ 89479 h 1921454"/>
              <a:gd name="connsiteX2" fmla="*/ 754818 w 4741373"/>
              <a:gd name="connsiteY2" fmla="*/ 905454 h 1921454"/>
              <a:gd name="connsiteX3" fmla="*/ 2343 w 4741373"/>
              <a:gd name="connsiteY3" fmla="*/ 1556330 h 1921454"/>
              <a:gd name="connsiteX4" fmla="*/ 227768 w 4741373"/>
              <a:gd name="connsiteY4" fmla="*/ 1921454 h 1921454"/>
              <a:gd name="connsiteX0" fmla="*/ 4690808 w 4749888"/>
              <a:gd name="connsiteY0" fmla="*/ 10104 h 1921454"/>
              <a:gd name="connsiteX1" fmla="*/ 4366958 w 4749888"/>
              <a:gd name="connsiteY1" fmla="*/ 89479 h 1921454"/>
              <a:gd name="connsiteX2" fmla="*/ 763333 w 4749888"/>
              <a:gd name="connsiteY2" fmla="*/ 905454 h 1921454"/>
              <a:gd name="connsiteX3" fmla="*/ 112458 w 4749888"/>
              <a:gd name="connsiteY3" fmla="*/ 1254704 h 1921454"/>
              <a:gd name="connsiteX4" fmla="*/ 10858 w 4749888"/>
              <a:gd name="connsiteY4" fmla="*/ 1556330 h 1921454"/>
              <a:gd name="connsiteX5" fmla="*/ 236283 w 4749888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697837 w 4756917"/>
              <a:gd name="connsiteY0" fmla="*/ 10104 h 1921454"/>
              <a:gd name="connsiteX1" fmla="*/ 4373987 w 4756917"/>
              <a:gd name="connsiteY1" fmla="*/ 89479 h 1921454"/>
              <a:gd name="connsiteX2" fmla="*/ 770362 w 4756917"/>
              <a:gd name="connsiteY2" fmla="*/ 905454 h 1921454"/>
              <a:gd name="connsiteX3" fmla="*/ 36937 w 4756917"/>
              <a:gd name="connsiteY3" fmla="*/ 924504 h 1921454"/>
              <a:gd name="connsiteX4" fmla="*/ 17887 w 4756917"/>
              <a:gd name="connsiteY4" fmla="*/ 1556330 h 1921454"/>
              <a:gd name="connsiteX5" fmla="*/ 243312 w 4756917"/>
              <a:gd name="connsiteY5" fmla="*/ 1921454 h 1921454"/>
              <a:gd name="connsiteX0" fmla="*/ 4373987 w 4373987"/>
              <a:gd name="connsiteY0" fmla="*/ 0 h 1831975"/>
              <a:gd name="connsiteX1" fmla="*/ 770362 w 4373987"/>
              <a:gd name="connsiteY1" fmla="*/ 815975 h 1831975"/>
              <a:gd name="connsiteX2" fmla="*/ 36937 w 4373987"/>
              <a:gd name="connsiteY2" fmla="*/ 835025 h 1831975"/>
              <a:gd name="connsiteX3" fmla="*/ 17887 w 4373987"/>
              <a:gd name="connsiteY3" fmla="*/ 1466851 h 1831975"/>
              <a:gd name="connsiteX4" fmla="*/ 243312 w 4373987"/>
              <a:gd name="connsiteY4" fmla="*/ 1831975 h 1831975"/>
              <a:gd name="connsiteX0" fmla="*/ 770362 w 770362"/>
              <a:gd name="connsiteY0" fmla="*/ 35639 h 1051639"/>
              <a:gd name="connsiteX1" fmla="*/ 36937 w 770362"/>
              <a:gd name="connsiteY1" fmla="*/ 54689 h 1051639"/>
              <a:gd name="connsiteX2" fmla="*/ 17887 w 770362"/>
              <a:gd name="connsiteY2" fmla="*/ 686515 h 1051639"/>
              <a:gd name="connsiteX3" fmla="*/ 243312 w 770362"/>
              <a:gd name="connsiteY3" fmla="*/ 1051639 h 1051639"/>
              <a:gd name="connsiteX0" fmla="*/ 36937 w 243461"/>
              <a:gd name="connsiteY0" fmla="*/ 0 h 996950"/>
              <a:gd name="connsiteX1" fmla="*/ 17887 w 243461"/>
              <a:gd name="connsiteY1" fmla="*/ 631826 h 996950"/>
              <a:gd name="connsiteX2" fmla="*/ 243312 w 243461"/>
              <a:gd name="connsiteY2" fmla="*/ 996950 h 99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461" h="996950">
                <a:moveTo>
                  <a:pt x="36937" y="0"/>
                </a:moveTo>
                <a:cubicBezTo>
                  <a:pt x="3600" y="175154"/>
                  <a:pt x="-16509" y="465668"/>
                  <a:pt x="17887" y="631826"/>
                </a:cubicBezTo>
                <a:cubicBezTo>
                  <a:pt x="52283" y="797984"/>
                  <a:pt x="249662" y="932392"/>
                  <a:pt x="243312" y="996950"/>
                </a:cubicBezTo>
              </a:path>
            </a:pathLst>
          </a:custGeom>
          <a:noFill/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6" name="Straight Arrow Connector 215"/>
          <p:cNvCxnSpPr/>
          <p:nvPr/>
        </p:nvCxnSpPr>
        <p:spPr>
          <a:xfrm>
            <a:off x="1387642" y="3097409"/>
            <a:ext cx="181547" cy="12065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/>
          <p:nvPr/>
        </p:nvCxnSpPr>
        <p:spPr>
          <a:xfrm>
            <a:off x="1124886" y="3094234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>
            <a:off x="2031398" y="3497459"/>
            <a:ext cx="171873" cy="7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0" name="Group 219"/>
          <p:cNvGrpSpPr/>
          <p:nvPr/>
        </p:nvGrpSpPr>
        <p:grpSpPr>
          <a:xfrm>
            <a:off x="876407" y="3021761"/>
            <a:ext cx="248479" cy="144946"/>
            <a:chOff x="9684568" y="1484784"/>
            <a:chExt cx="432048" cy="252028"/>
          </a:xfrm>
        </p:grpSpPr>
        <p:sp>
          <p:nvSpPr>
            <p:cNvPr id="221" name="Folded Corner 220"/>
            <p:cNvSpPr/>
            <p:nvPr/>
          </p:nvSpPr>
          <p:spPr>
            <a:xfrm>
              <a:off x="9684568" y="148478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2" name="Picture 221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9720572" y="1528234"/>
              <a:ext cx="392511" cy="136570"/>
            </a:xfrm>
            <a:prstGeom prst="rect">
              <a:avLst/>
            </a:prstGeom>
          </p:spPr>
        </p:pic>
      </p:grpSp>
      <p:sp>
        <p:nvSpPr>
          <p:cNvPr id="223" name="TextBox 222"/>
          <p:cNvSpPr txBox="1"/>
          <p:nvPr/>
        </p:nvSpPr>
        <p:spPr>
          <a:xfrm>
            <a:off x="864339" y="3071990"/>
            <a:ext cx="29848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control</a:t>
            </a:r>
          </a:p>
        </p:txBody>
      </p:sp>
      <p:grpSp>
        <p:nvGrpSpPr>
          <p:cNvPr id="224" name="Group 223"/>
          <p:cNvGrpSpPr/>
          <p:nvPr/>
        </p:nvGrpSpPr>
        <p:grpSpPr>
          <a:xfrm rot="5400000">
            <a:off x="2313725" y="3302179"/>
            <a:ext cx="69853" cy="149225"/>
            <a:chOff x="5854700" y="1079500"/>
            <a:chExt cx="225425" cy="365125"/>
          </a:xfrm>
        </p:grpSpPr>
        <p:sp>
          <p:nvSpPr>
            <p:cNvPr id="225" name="Curved Down Arrow 224"/>
            <p:cNvSpPr/>
            <p:nvPr/>
          </p:nvSpPr>
          <p:spPr>
            <a:xfrm>
              <a:off x="5861050" y="1079500"/>
              <a:ext cx="219075" cy="9207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6" name="Curved Down Arrow 225"/>
            <p:cNvSpPr/>
            <p:nvPr/>
          </p:nvSpPr>
          <p:spPr>
            <a:xfrm flipH="1" flipV="1">
              <a:off x="5854700" y="1352550"/>
              <a:ext cx="219075" cy="9207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0" name="Group 229"/>
          <p:cNvGrpSpPr/>
          <p:nvPr/>
        </p:nvGrpSpPr>
        <p:grpSpPr>
          <a:xfrm>
            <a:off x="2176709" y="3423111"/>
            <a:ext cx="340158" cy="174191"/>
            <a:chOff x="9194800" y="2627164"/>
            <a:chExt cx="591457" cy="302879"/>
          </a:xfrm>
        </p:grpSpPr>
        <p:sp>
          <p:nvSpPr>
            <p:cNvPr id="231" name="Terminator 230"/>
            <p:cNvSpPr/>
            <p:nvPr/>
          </p:nvSpPr>
          <p:spPr>
            <a:xfrm>
              <a:off x="9240986" y="2627164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32" name="Picture 23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21292" y="2659993"/>
              <a:ext cx="360040" cy="67291"/>
            </a:xfrm>
            <a:prstGeom prst="rect">
              <a:avLst/>
            </a:prstGeom>
          </p:spPr>
        </p:pic>
        <p:sp>
          <p:nvSpPr>
            <p:cNvPr id="233" name="TextBox 232"/>
            <p:cNvSpPr txBox="1"/>
            <p:nvPr/>
          </p:nvSpPr>
          <p:spPr>
            <a:xfrm>
              <a:off x="9194800" y="2689224"/>
              <a:ext cx="591457" cy="240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 err="1"/>
                <a:t>RoboSim</a:t>
              </a:r>
              <a:endParaRPr lang="en-US" sz="300" dirty="0"/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1782919" y="3424986"/>
            <a:ext cx="248479" cy="144946"/>
            <a:chOff x="9684568" y="2204864"/>
            <a:chExt cx="432048" cy="252028"/>
          </a:xfrm>
        </p:grpSpPr>
        <p:sp>
          <p:nvSpPr>
            <p:cNvPr id="235" name="Folded Corner 234"/>
            <p:cNvSpPr/>
            <p:nvPr/>
          </p:nvSpPr>
          <p:spPr>
            <a:xfrm>
              <a:off x="9684568" y="220486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6" name="Picture 23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20573" y="2240868"/>
              <a:ext cx="360040" cy="67291"/>
            </a:xfrm>
            <a:prstGeom prst="rect">
              <a:avLst/>
            </a:prstGeom>
          </p:spPr>
        </p:pic>
      </p:grpSp>
      <p:sp>
        <p:nvSpPr>
          <p:cNvPr id="237" name="TextBox 236"/>
          <p:cNvSpPr txBox="1"/>
          <p:nvPr/>
        </p:nvSpPr>
        <p:spPr>
          <a:xfrm>
            <a:off x="1778739" y="3452990"/>
            <a:ext cx="26642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plant</a:t>
            </a:r>
          </a:p>
        </p:txBody>
      </p:sp>
      <p:pic>
        <p:nvPicPr>
          <p:cNvPr id="238" name="Picture 2" descr="D:\Paper\2012-05-15 Toolchain SIMPAR 2012\svn\fig\MilSimulation_v2.graffle\image2.pn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7" r="33487"/>
          <a:stretch/>
        </p:blipFill>
        <p:spPr bwMode="auto">
          <a:xfrm>
            <a:off x="2653086" y="3334259"/>
            <a:ext cx="436854" cy="33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9" name="Straight Arrow Connector 238"/>
          <p:cNvCxnSpPr/>
          <p:nvPr/>
        </p:nvCxnSpPr>
        <p:spPr>
          <a:xfrm>
            <a:off x="2503606" y="3497459"/>
            <a:ext cx="162732" cy="3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Terminator 241"/>
          <p:cNvSpPr/>
          <p:nvPr/>
        </p:nvSpPr>
        <p:spPr>
          <a:xfrm>
            <a:off x="9309100" y="378396"/>
            <a:ext cx="289892" cy="144946"/>
          </a:xfrm>
          <a:prstGeom prst="flowChartTerminator">
            <a:avLst/>
          </a:prstGeom>
          <a:solidFill>
            <a:srgbClr val="FFFFFF"/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0" name="Picture 239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78951" y="378142"/>
            <a:ext cx="155574" cy="145324"/>
          </a:xfrm>
          <a:prstGeom prst="rect">
            <a:avLst/>
          </a:prstGeom>
        </p:spPr>
      </p:pic>
      <p:sp>
        <p:nvSpPr>
          <p:cNvPr id="245" name="Terminator 244"/>
          <p:cNvSpPr/>
          <p:nvPr/>
        </p:nvSpPr>
        <p:spPr>
          <a:xfrm>
            <a:off x="2207364" y="3177336"/>
            <a:ext cx="289892" cy="144946"/>
          </a:xfrm>
          <a:prstGeom prst="flowChartTerminator">
            <a:avLst/>
          </a:prstGeom>
          <a:solidFill>
            <a:srgbClr val="FFFFFF"/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8" name="Group 247"/>
          <p:cNvGrpSpPr/>
          <p:nvPr/>
        </p:nvGrpSpPr>
        <p:grpSpPr>
          <a:xfrm>
            <a:off x="2283564" y="3186289"/>
            <a:ext cx="130175" cy="130175"/>
            <a:chOff x="8023225" y="3790950"/>
            <a:chExt cx="571500" cy="571500"/>
          </a:xfrm>
        </p:grpSpPr>
        <p:pic>
          <p:nvPicPr>
            <p:cNvPr id="246" name="Picture 24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023225" y="3790950"/>
              <a:ext cx="571500" cy="571500"/>
            </a:xfrm>
            <a:prstGeom prst="rect">
              <a:avLst/>
            </a:prstGeom>
          </p:spPr>
        </p:pic>
        <p:pic>
          <p:nvPicPr>
            <p:cNvPr id="247" name="Picture 2" descr="D:\Paper\2012-05-15 Toolchain SIMPAR 2012\svn\fig\MilSimulation_v2.graffle\image2.png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707" r="33487" b="18225"/>
            <a:stretch/>
          </p:blipFill>
          <p:spPr bwMode="auto">
            <a:xfrm>
              <a:off x="8091196" y="3851275"/>
              <a:ext cx="436854" cy="25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9" name="Group 248"/>
          <p:cNvGrpSpPr/>
          <p:nvPr/>
        </p:nvGrpSpPr>
        <p:grpSpPr>
          <a:xfrm>
            <a:off x="1308839" y="3063036"/>
            <a:ext cx="289892" cy="144946"/>
            <a:chOff x="7596336" y="404664"/>
            <a:chExt cx="504056" cy="252028"/>
          </a:xfrm>
        </p:grpSpPr>
        <p:sp>
          <p:nvSpPr>
            <p:cNvPr id="250" name="Terminator 249"/>
            <p:cNvSpPr/>
            <p:nvPr/>
          </p:nvSpPr>
          <p:spPr>
            <a:xfrm>
              <a:off x="7596336" y="404664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1" name="Picture 25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50472" y="448159"/>
              <a:ext cx="381000" cy="165100"/>
            </a:xfrm>
            <a:prstGeom prst="rect">
              <a:avLst/>
            </a:prstGeom>
          </p:spPr>
        </p:pic>
      </p:grpSp>
      <p:cxnSp>
        <p:nvCxnSpPr>
          <p:cNvPr id="252" name="Straight Arrow Connector 251"/>
          <p:cNvCxnSpPr/>
          <p:nvPr/>
        </p:nvCxnSpPr>
        <p:spPr>
          <a:xfrm>
            <a:off x="1597961" y="3138684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/>
          <p:cNvCxnSpPr/>
          <p:nvPr/>
        </p:nvCxnSpPr>
        <p:spPr>
          <a:xfrm>
            <a:off x="2029761" y="3214884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4" name="Group 253"/>
          <p:cNvGrpSpPr/>
          <p:nvPr/>
        </p:nvGrpSpPr>
        <p:grpSpPr>
          <a:xfrm>
            <a:off x="1778107" y="3136309"/>
            <a:ext cx="248479" cy="144946"/>
            <a:chOff x="8172400" y="836712"/>
            <a:chExt cx="432048" cy="252028"/>
          </a:xfrm>
        </p:grpSpPr>
        <p:sp>
          <p:nvSpPr>
            <p:cNvPr id="255" name="Folded Corner 254"/>
            <p:cNvSpPr/>
            <p:nvPr/>
          </p:nvSpPr>
          <p:spPr>
            <a:xfrm>
              <a:off x="8172400" y="836712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6" name="Picture 25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91450" y="855762"/>
              <a:ext cx="393566" cy="216024"/>
            </a:xfrm>
            <a:prstGeom prst="rect">
              <a:avLst/>
            </a:prstGeom>
          </p:spPr>
        </p:pic>
        <p:pic>
          <p:nvPicPr>
            <p:cNvPr id="257" name="Picture 256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79267" y="867115"/>
              <a:ext cx="221303" cy="186985"/>
            </a:xfrm>
            <a:prstGeom prst="rect">
              <a:avLst/>
            </a:prstGeom>
          </p:spPr>
        </p:pic>
      </p:grpSp>
      <p:grpSp>
        <p:nvGrpSpPr>
          <p:cNvPr id="296" name="Group 295"/>
          <p:cNvGrpSpPr/>
          <p:nvPr/>
        </p:nvGrpSpPr>
        <p:grpSpPr>
          <a:xfrm>
            <a:off x="875638" y="3269411"/>
            <a:ext cx="248479" cy="144946"/>
            <a:chOff x="8860606" y="795189"/>
            <a:chExt cx="432048" cy="252028"/>
          </a:xfrm>
        </p:grpSpPr>
        <p:sp>
          <p:nvSpPr>
            <p:cNvPr id="297" name="Folded Corner 296"/>
            <p:cNvSpPr/>
            <p:nvPr/>
          </p:nvSpPr>
          <p:spPr>
            <a:xfrm>
              <a:off x="8860606" y="795189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8" name="Picture 29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885074" y="823452"/>
              <a:ext cx="379575" cy="46498"/>
            </a:xfrm>
            <a:prstGeom prst="rect">
              <a:avLst/>
            </a:prstGeom>
          </p:spPr>
        </p:pic>
      </p:grpSp>
      <p:cxnSp>
        <p:nvCxnSpPr>
          <p:cNvPr id="299" name="Straight Arrow Connector 298"/>
          <p:cNvCxnSpPr/>
          <p:nvPr/>
        </p:nvCxnSpPr>
        <p:spPr>
          <a:xfrm flipV="1">
            <a:off x="1128061" y="3319659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3" name="Group 302"/>
          <p:cNvGrpSpPr/>
          <p:nvPr/>
        </p:nvGrpSpPr>
        <p:grpSpPr>
          <a:xfrm>
            <a:off x="1302489" y="3231311"/>
            <a:ext cx="289892" cy="144946"/>
            <a:chOff x="9448800" y="1661096"/>
            <a:chExt cx="289892" cy="144946"/>
          </a:xfrm>
        </p:grpSpPr>
        <p:sp>
          <p:nvSpPr>
            <p:cNvPr id="304" name="Terminator 303"/>
            <p:cNvSpPr/>
            <p:nvPr/>
          </p:nvSpPr>
          <p:spPr>
            <a:xfrm>
              <a:off x="9448800" y="1661096"/>
              <a:ext cx="289892" cy="144946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5" name="Picture 30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31983" y="1689107"/>
              <a:ext cx="143293" cy="44667"/>
            </a:xfrm>
            <a:prstGeom prst="rect">
              <a:avLst/>
            </a:prstGeom>
          </p:spPr>
        </p:pic>
        <p:pic>
          <p:nvPicPr>
            <p:cNvPr id="306" name="Picture 30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90570" y="1729528"/>
              <a:ext cx="194009" cy="63111"/>
            </a:xfrm>
            <a:prstGeom prst="rect">
              <a:avLst/>
            </a:prstGeom>
          </p:spPr>
        </p:pic>
      </p:grpSp>
      <p:cxnSp>
        <p:nvCxnSpPr>
          <p:cNvPr id="307" name="Straight Arrow Connector 306"/>
          <p:cNvCxnSpPr/>
          <p:nvPr/>
        </p:nvCxnSpPr>
        <p:spPr>
          <a:xfrm flipV="1">
            <a:off x="1594786" y="3259334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Arrow Connector 311"/>
          <p:cNvCxnSpPr/>
          <p:nvPr/>
        </p:nvCxnSpPr>
        <p:spPr>
          <a:xfrm>
            <a:off x="1393992" y="3765570"/>
            <a:ext cx="181547" cy="12065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/>
          <p:nvPr/>
        </p:nvCxnSpPr>
        <p:spPr>
          <a:xfrm>
            <a:off x="1131236" y="3762395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3280FFC-3B24-F949-B7D9-30414A1E638A}"/>
              </a:ext>
            </a:extLst>
          </p:cNvPr>
          <p:cNvGrpSpPr/>
          <p:nvPr/>
        </p:nvGrpSpPr>
        <p:grpSpPr>
          <a:xfrm>
            <a:off x="870689" y="3689922"/>
            <a:ext cx="298480" cy="188728"/>
            <a:chOff x="870689" y="3689922"/>
            <a:chExt cx="298480" cy="188728"/>
          </a:xfrm>
        </p:grpSpPr>
        <p:grpSp>
          <p:nvGrpSpPr>
            <p:cNvPr id="316" name="Group 315"/>
            <p:cNvGrpSpPr/>
            <p:nvPr/>
          </p:nvGrpSpPr>
          <p:grpSpPr>
            <a:xfrm>
              <a:off x="882757" y="3689922"/>
              <a:ext cx="248479" cy="144946"/>
              <a:chOff x="9684568" y="1484784"/>
              <a:chExt cx="432048" cy="252028"/>
            </a:xfrm>
          </p:grpSpPr>
          <p:sp>
            <p:nvSpPr>
              <p:cNvPr id="317" name="Folded Corner 316"/>
              <p:cNvSpPr/>
              <p:nvPr/>
            </p:nvSpPr>
            <p:spPr>
              <a:xfrm>
                <a:off x="9684568" y="1484784"/>
                <a:ext cx="432048" cy="252028"/>
              </a:xfrm>
              <a:prstGeom prst="foldedCorner">
                <a:avLst/>
              </a:prstGeom>
              <a:solidFill>
                <a:srgbClr val="FFFFFF"/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18" name="Picture 317"/>
              <p:cNvPicPr>
                <a:picLocks noChangeAspect="1"/>
              </p:cNvPicPr>
              <p:nvPr/>
            </p:nvPicPr>
            <p:blipFill rotWithShape="1">
              <a:blip r:embed="rId3"/>
              <a:srcRect l="1396" t="6098" r="3544" b="6805"/>
              <a:stretch/>
            </p:blipFill>
            <p:spPr>
              <a:xfrm>
                <a:off x="9720572" y="1528234"/>
                <a:ext cx="392511" cy="136570"/>
              </a:xfrm>
              <a:prstGeom prst="rect">
                <a:avLst/>
              </a:prstGeom>
            </p:spPr>
          </p:pic>
        </p:grpSp>
        <p:sp>
          <p:nvSpPr>
            <p:cNvPr id="319" name="TextBox 318"/>
            <p:cNvSpPr txBox="1"/>
            <p:nvPr/>
          </p:nvSpPr>
          <p:spPr>
            <a:xfrm>
              <a:off x="870689" y="3740151"/>
              <a:ext cx="29848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/>
                <a:t>control</a:t>
              </a:r>
            </a:p>
          </p:txBody>
        </p:sp>
      </p:grpSp>
      <p:sp>
        <p:nvSpPr>
          <p:cNvPr id="333" name="Terminator 332"/>
          <p:cNvSpPr/>
          <p:nvPr/>
        </p:nvSpPr>
        <p:spPr>
          <a:xfrm>
            <a:off x="2213714" y="3845497"/>
            <a:ext cx="289892" cy="144946"/>
          </a:xfrm>
          <a:prstGeom prst="flowChartTerminator">
            <a:avLst/>
          </a:prstGeom>
          <a:solidFill>
            <a:srgbClr val="FFFFFF"/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4" name="Group 333"/>
          <p:cNvGrpSpPr/>
          <p:nvPr/>
        </p:nvGrpSpPr>
        <p:grpSpPr>
          <a:xfrm>
            <a:off x="2289914" y="3854450"/>
            <a:ext cx="130175" cy="130175"/>
            <a:chOff x="8023225" y="3790950"/>
            <a:chExt cx="571500" cy="571500"/>
          </a:xfrm>
        </p:grpSpPr>
        <p:pic>
          <p:nvPicPr>
            <p:cNvPr id="335" name="Picture 334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023225" y="3790950"/>
              <a:ext cx="571500" cy="571500"/>
            </a:xfrm>
            <a:prstGeom prst="rect">
              <a:avLst/>
            </a:prstGeom>
          </p:spPr>
        </p:pic>
        <p:pic>
          <p:nvPicPr>
            <p:cNvPr id="336" name="Picture 2" descr="D:\Paper\2012-05-15 Toolchain SIMPAR 2012\svn\fig\MilSimulation_v2.graffle\image2.png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707" r="33487" b="18225"/>
            <a:stretch/>
          </p:blipFill>
          <p:spPr bwMode="auto">
            <a:xfrm>
              <a:off x="8091196" y="3851275"/>
              <a:ext cx="436854" cy="25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7" name="Group 336"/>
          <p:cNvGrpSpPr/>
          <p:nvPr/>
        </p:nvGrpSpPr>
        <p:grpSpPr>
          <a:xfrm>
            <a:off x="1315189" y="3731197"/>
            <a:ext cx="289892" cy="144946"/>
            <a:chOff x="7596336" y="404664"/>
            <a:chExt cx="504056" cy="252028"/>
          </a:xfrm>
        </p:grpSpPr>
        <p:sp>
          <p:nvSpPr>
            <p:cNvPr id="338" name="Terminator 337"/>
            <p:cNvSpPr/>
            <p:nvPr/>
          </p:nvSpPr>
          <p:spPr>
            <a:xfrm>
              <a:off x="7596336" y="404664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9" name="Picture 33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50472" y="448159"/>
              <a:ext cx="381000" cy="165100"/>
            </a:xfrm>
            <a:prstGeom prst="rect">
              <a:avLst/>
            </a:prstGeom>
          </p:spPr>
        </p:pic>
      </p:grpSp>
      <p:cxnSp>
        <p:nvCxnSpPr>
          <p:cNvPr id="340" name="Straight Arrow Connector 339"/>
          <p:cNvCxnSpPr/>
          <p:nvPr/>
        </p:nvCxnSpPr>
        <p:spPr>
          <a:xfrm>
            <a:off x="1604311" y="3806845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Arrow Connector 340"/>
          <p:cNvCxnSpPr/>
          <p:nvPr/>
        </p:nvCxnSpPr>
        <p:spPr>
          <a:xfrm>
            <a:off x="2036111" y="3883045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2" name="Group 341"/>
          <p:cNvGrpSpPr/>
          <p:nvPr/>
        </p:nvGrpSpPr>
        <p:grpSpPr>
          <a:xfrm>
            <a:off x="1784457" y="3804470"/>
            <a:ext cx="248479" cy="144946"/>
            <a:chOff x="8172400" y="836712"/>
            <a:chExt cx="432048" cy="252028"/>
          </a:xfrm>
        </p:grpSpPr>
        <p:sp>
          <p:nvSpPr>
            <p:cNvPr id="343" name="Folded Corner 342"/>
            <p:cNvSpPr/>
            <p:nvPr/>
          </p:nvSpPr>
          <p:spPr>
            <a:xfrm>
              <a:off x="8172400" y="836712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4" name="Picture 34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91450" y="855762"/>
              <a:ext cx="393566" cy="216024"/>
            </a:xfrm>
            <a:prstGeom prst="rect">
              <a:avLst/>
            </a:prstGeom>
          </p:spPr>
        </p:pic>
        <p:pic>
          <p:nvPicPr>
            <p:cNvPr id="345" name="Picture 344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79267" y="867115"/>
              <a:ext cx="221303" cy="186985"/>
            </a:xfrm>
            <a:prstGeom prst="rect">
              <a:avLst/>
            </a:prstGeom>
          </p:spPr>
        </p:pic>
      </p:grpSp>
      <p:grpSp>
        <p:nvGrpSpPr>
          <p:cNvPr id="346" name="Group 345"/>
          <p:cNvGrpSpPr/>
          <p:nvPr/>
        </p:nvGrpSpPr>
        <p:grpSpPr>
          <a:xfrm>
            <a:off x="881988" y="3937572"/>
            <a:ext cx="248479" cy="144946"/>
            <a:chOff x="8860606" y="795189"/>
            <a:chExt cx="432048" cy="252028"/>
          </a:xfrm>
        </p:grpSpPr>
        <p:sp>
          <p:nvSpPr>
            <p:cNvPr id="347" name="Folded Corner 346"/>
            <p:cNvSpPr/>
            <p:nvPr/>
          </p:nvSpPr>
          <p:spPr>
            <a:xfrm>
              <a:off x="8860606" y="795189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8" name="Picture 34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885074" y="823452"/>
              <a:ext cx="379575" cy="46498"/>
            </a:xfrm>
            <a:prstGeom prst="rect">
              <a:avLst/>
            </a:prstGeom>
          </p:spPr>
        </p:pic>
      </p:grpSp>
      <p:cxnSp>
        <p:nvCxnSpPr>
          <p:cNvPr id="349" name="Straight Arrow Connector 348"/>
          <p:cNvCxnSpPr/>
          <p:nvPr/>
        </p:nvCxnSpPr>
        <p:spPr>
          <a:xfrm flipV="1">
            <a:off x="1134411" y="3987820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0" name="Group 349"/>
          <p:cNvGrpSpPr/>
          <p:nvPr/>
        </p:nvGrpSpPr>
        <p:grpSpPr>
          <a:xfrm>
            <a:off x="1308839" y="3899472"/>
            <a:ext cx="289892" cy="144946"/>
            <a:chOff x="9448800" y="1661096"/>
            <a:chExt cx="289892" cy="144946"/>
          </a:xfrm>
        </p:grpSpPr>
        <p:sp>
          <p:nvSpPr>
            <p:cNvPr id="351" name="Terminator 350"/>
            <p:cNvSpPr/>
            <p:nvPr/>
          </p:nvSpPr>
          <p:spPr>
            <a:xfrm>
              <a:off x="9448800" y="1661096"/>
              <a:ext cx="289892" cy="144946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2" name="Picture 35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31983" y="1689107"/>
              <a:ext cx="143293" cy="44667"/>
            </a:xfrm>
            <a:prstGeom prst="rect">
              <a:avLst/>
            </a:prstGeom>
          </p:spPr>
        </p:pic>
        <p:pic>
          <p:nvPicPr>
            <p:cNvPr id="353" name="Picture 35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90570" y="1729528"/>
              <a:ext cx="194009" cy="63111"/>
            </a:xfrm>
            <a:prstGeom prst="rect">
              <a:avLst/>
            </a:prstGeom>
          </p:spPr>
        </p:pic>
      </p:grpSp>
      <p:cxnSp>
        <p:nvCxnSpPr>
          <p:cNvPr id="354" name="Straight Arrow Connector 353"/>
          <p:cNvCxnSpPr/>
          <p:nvPr/>
        </p:nvCxnSpPr>
        <p:spPr>
          <a:xfrm flipV="1">
            <a:off x="1601136" y="3927495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6" name="Picture 2" descr="D:\Forschung\Multimedia\Bilder\Labor\P1000451.JP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21" r="20402"/>
          <a:stretch/>
        </p:blipFill>
        <p:spPr bwMode="auto">
          <a:xfrm>
            <a:off x="898999" y="4140201"/>
            <a:ext cx="1622690" cy="95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5" name="Picture 5" descr="robotino2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223" y="4546391"/>
            <a:ext cx="209441" cy="187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7" name="Picture 5" descr="robotino2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358" y="2541267"/>
            <a:ext cx="209441" cy="187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20" name="Group 319"/>
          <p:cNvGrpSpPr/>
          <p:nvPr/>
        </p:nvGrpSpPr>
        <p:grpSpPr>
          <a:xfrm rot="5400000">
            <a:off x="2091476" y="4189413"/>
            <a:ext cx="508000" cy="149225"/>
            <a:chOff x="5854700" y="1079500"/>
            <a:chExt cx="225425" cy="365125"/>
          </a:xfrm>
        </p:grpSpPr>
        <p:sp>
          <p:nvSpPr>
            <p:cNvPr id="321" name="Curved Down Arrow 320"/>
            <p:cNvSpPr/>
            <p:nvPr/>
          </p:nvSpPr>
          <p:spPr>
            <a:xfrm>
              <a:off x="5861050" y="1079500"/>
              <a:ext cx="219075" cy="9207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2" name="Curved Down Arrow 321"/>
            <p:cNvSpPr/>
            <p:nvPr/>
          </p:nvSpPr>
          <p:spPr>
            <a:xfrm flipH="1" flipV="1">
              <a:off x="5854700" y="1352550"/>
              <a:ext cx="219075" cy="9207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62" name="Straight Arrow Connector 361"/>
          <p:cNvCxnSpPr/>
          <p:nvPr/>
        </p:nvCxnSpPr>
        <p:spPr>
          <a:xfrm>
            <a:off x="1409867" y="5254645"/>
            <a:ext cx="181547" cy="12065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Arrow Connector 362"/>
          <p:cNvCxnSpPr/>
          <p:nvPr/>
        </p:nvCxnSpPr>
        <p:spPr>
          <a:xfrm>
            <a:off x="1147111" y="5251470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5" name="Group 364"/>
          <p:cNvGrpSpPr/>
          <p:nvPr/>
        </p:nvGrpSpPr>
        <p:grpSpPr>
          <a:xfrm>
            <a:off x="898632" y="5178997"/>
            <a:ext cx="248479" cy="144946"/>
            <a:chOff x="9684568" y="1484784"/>
            <a:chExt cx="432048" cy="252028"/>
          </a:xfrm>
        </p:grpSpPr>
        <p:sp>
          <p:nvSpPr>
            <p:cNvPr id="366" name="Folded Corner 365"/>
            <p:cNvSpPr/>
            <p:nvPr/>
          </p:nvSpPr>
          <p:spPr>
            <a:xfrm>
              <a:off x="9684568" y="148478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7" name="Picture 366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9720572" y="1528234"/>
              <a:ext cx="392511" cy="136570"/>
            </a:xfrm>
            <a:prstGeom prst="rect">
              <a:avLst/>
            </a:prstGeom>
          </p:spPr>
        </p:pic>
      </p:grpSp>
      <p:sp>
        <p:nvSpPr>
          <p:cNvPr id="368" name="TextBox 367"/>
          <p:cNvSpPr txBox="1"/>
          <p:nvPr/>
        </p:nvSpPr>
        <p:spPr>
          <a:xfrm>
            <a:off x="886564" y="5229226"/>
            <a:ext cx="29848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control</a:t>
            </a:r>
          </a:p>
        </p:txBody>
      </p:sp>
      <p:sp>
        <p:nvSpPr>
          <p:cNvPr id="369" name="Terminator 368"/>
          <p:cNvSpPr/>
          <p:nvPr/>
        </p:nvSpPr>
        <p:spPr>
          <a:xfrm>
            <a:off x="2229589" y="5334572"/>
            <a:ext cx="289892" cy="144946"/>
          </a:xfrm>
          <a:prstGeom prst="flowChartTerminator">
            <a:avLst/>
          </a:prstGeom>
          <a:solidFill>
            <a:srgbClr val="FFFFFF"/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3" name="Group 372"/>
          <p:cNvGrpSpPr/>
          <p:nvPr/>
        </p:nvGrpSpPr>
        <p:grpSpPr>
          <a:xfrm>
            <a:off x="1331064" y="5220272"/>
            <a:ext cx="289892" cy="144946"/>
            <a:chOff x="7596336" y="404664"/>
            <a:chExt cx="504056" cy="252028"/>
          </a:xfrm>
        </p:grpSpPr>
        <p:sp>
          <p:nvSpPr>
            <p:cNvPr id="374" name="Terminator 373"/>
            <p:cNvSpPr/>
            <p:nvPr/>
          </p:nvSpPr>
          <p:spPr>
            <a:xfrm>
              <a:off x="7596336" y="404664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5" name="Picture 37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50472" y="448159"/>
              <a:ext cx="381000" cy="165100"/>
            </a:xfrm>
            <a:prstGeom prst="rect">
              <a:avLst/>
            </a:prstGeom>
          </p:spPr>
        </p:pic>
      </p:grpSp>
      <p:cxnSp>
        <p:nvCxnSpPr>
          <p:cNvPr id="376" name="Straight Arrow Connector 375"/>
          <p:cNvCxnSpPr/>
          <p:nvPr/>
        </p:nvCxnSpPr>
        <p:spPr>
          <a:xfrm>
            <a:off x="1620186" y="5295920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Arrow Connector 376"/>
          <p:cNvCxnSpPr/>
          <p:nvPr/>
        </p:nvCxnSpPr>
        <p:spPr>
          <a:xfrm>
            <a:off x="2051986" y="5372120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8" name="Group 377"/>
          <p:cNvGrpSpPr/>
          <p:nvPr/>
        </p:nvGrpSpPr>
        <p:grpSpPr>
          <a:xfrm>
            <a:off x="1800332" y="5293545"/>
            <a:ext cx="248479" cy="144946"/>
            <a:chOff x="8172400" y="836712"/>
            <a:chExt cx="432048" cy="252028"/>
          </a:xfrm>
        </p:grpSpPr>
        <p:sp>
          <p:nvSpPr>
            <p:cNvPr id="379" name="Folded Corner 378"/>
            <p:cNvSpPr/>
            <p:nvPr/>
          </p:nvSpPr>
          <p:spPr>
            <a:xfrm>
              <a:off x="8172400" y="836712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0" name="Picture 37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91450" y="855762"/>
              <a:ext cx="393566" cy="216024"/>
            </a:xfrm>
            <a:prstGeom prst="rect">
              <a:avLst/>
            </a:prstGeom>
          </p:spPr>
        </p:pic>
        <p:pic>
          <p:nvPicPr>
            <p:cNvPr id="381" name="Picture 380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79267" y="867115"/>
              <a:ext cx="221303" cy="186985"/>
            </a:xfrm>
            <a:prstGeom prst="rect">
              <a:avLst/>
            </a:prstGeom>
          </p:spPr>
        </p:pic>
      </p:grpSp>
      <p:grpSp>
        <p:nvGrpSpPr>
          <p:cNvPr id="382" name="Group 381"/>
          <p:cNvGrpSpPr/>
          <p:nvPr/>
        </p:nvGrpSpPr>
        <p:grpSpPr>
          <a:xfrm>
            <a:off x="897863" y="5426647"/>
            <a:ext cx="248479" cy="144946"/>
            <a:chOff x="8860606" y="795189"/>
            <a:chExt cx="432048" cy="252028"/>
          </a:xfrm>
        </p:grpSpPr>
        <p:sp>
          <p:nvSpPr>
            <p:cNvPr id="383" name="Folded Corner 382"/>
            <p:cNvSpPr/>
            <p:nvPr/>
          </p:nvSpPr>
          <p:spPr>
            <a:xfrm>
              <a:off x="8860606" y="795189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4" name="Picture 38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885074" y="823452"/>
              <a:ext cx="379575" cy="46498"/>
            </a:xfrm>
            <a:prstGeom prst="rect">
              <a:avLst/>
            </a:prstGeom>
          </p:spPr>
        </p:pic>
      </p:grpSp>
      <p:cxnSp>
        <p:nvCxnSpPr>
          <p:cNvPr id="385" name="Straight Arrow Connector 384"/>
          <p:cNvCxnSpPr/>
          <p:nvPr/>
        </p:nvCxnSpPr>
        <p:spPr>
          <a:xfrm flipV="1">
            <a:off x="1150286" y="5476895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6" name="Group 385"/>
          <p:cNvGrpSpPr/>
          <p:nvPr/>
        </p:nvGrpSpPr>
        <p:grpSpPr>
          <a:xfrm>
            <a:off x="1324714" y="5388547"/>
            <a:ext cx="289892" cy="144946"/>
            <a:chOff x="9448800" y="1661096"/>
            <a:chExt cx="289892" cy="144946"/>
          </a:xfrm>
        </p:grpSpPr>
        <p:sp>
          <p:nvSpPr>
            <p:cNvPr id="387" name="Terminator 386"/>
            <p:cNvSpPr/>
            <p:nvPr/>
          </p:nvSpPr>
          <p:spPr>
            <a:xfrm>
              <a:off x="9448800" y="1661096"/>
              <a:ext cx="289892" cy="144946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8" name="Picture 38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31983" y="1689107"/>
              <a:ext cx="143293" cy="44667"/>
            </a:xfrm>
            <a:prstGeom prst="rect">
              <a:avLst/>
            </a:prstGeom>
          </p:spPr>
        </p:pic>
        <p:pic>
          <p:nvPicPr>
            <p:cNvPr id="389" name="Picture 38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90570" y="1729528"/>
              <a:ext cx="194009" cy="63111"/>
            </a:xfrm>
            <a:prstGeom prst="rect">
              <a:avLst/>
            </a:prstGeom>
          </p:spPr>
        </p:pic>
      </p:grpSp>
      <p:cxnSp>
        <p:nvCxnSpPr>
          <p:cNvPr id="390" name="Straight Arrow Connector 389"/>
          <p:cNvCxnSpPr/>
          <p:nvPr/>
        </p:nvCxnSpPr>
        <p:spPr>
          <a:xfrm flipV="1">
            <a:off x="1617011" y="5416570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6" name="Picture 2" descr="D:\Forschung\Multimedia\Bilder\Labor\P1000451.JP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21" r="20402"/>
          <a:stretch/>
        </p:blipFill>
        <p:spPr bwMode="auto">
          <a:xfrm>
            <a:off x="898999" y="5648326"/>
            <a:ext cx="1622690" cy="95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7" name="Picture 5" descr="robotino2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223" y="6054516"/>
            <a:ext cx="209441" cy="187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8" name="Straight Arrow Connector 397"/>
          <p:cNvCxnSpPr/>
          <p:nvPr/>
        </p:nvCxnSpPr>
        <p:spPr>
          <a:xfrm flipH="1">
            <a:off x="2343889" y="5524520"/>
            <a:ext cx="28772" cy="517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TextBox 399"/>
          <p:cNvSpPr txBox="1"/>
          <p:nvPr/>
        </p:nvSpPr>
        <p:spPr>
          <a:xfrm>
            <a:off x="2226414" y="5337176"/>
            <a:ext cx="301686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 err="1"/>
              <a:t>limking</a:t>
            </a:r>
            <a:endParaRPr lang="en-US" sz="300" dirty="0"/>
          </a:p>
        </p:txBody>
      </p:sp>
      <p:sp>
        <p:nvSpPr>
          <p:cNvPr id="403" name="Freeform 402"/>
          <p:cNvSpPr/>
          <p:nvPr/>
        </p:nvSpPr>
        <p:spPr>
          <a:xfrm>
            <a:off x="717935" y="3131289"/>
            <a:ext cx="155927" cy="627912"/>
          </a:xfrm>
          <a:custGeom>
            <a:avLst/>
            <a:gdLst>
              <a:gd name="connsiteX0" fmla="*/ 0 w 2834586"/>
              <a:gd name="connsiteY0" fmla="*/ 351606 h 448386"/>
              <a:gd name="connsiteX1" fmla="*/ 469900 w 2834586"/>
              <a:gd name="connsiteY1" fmla="*/ 427806 h 448386"/>
              <a:gd name="connsiteX2" fmla="*/ 2260600 w 2834586"/>
              <a:gd name="connsiteY2" fmla="*/ 21406 h 448386"/>
              <a:gd name="connsiteX3" fmla="*/ 2794000 w 2834586"/>
              <a:gd name="connsiteY3" fmla="*/ 56331 h 448386"/>
              <a:gd name="connsiteX4" fmla="*/ 2797175 w 2834586"/>
              <a:gd name="connsiteY4" fmla="*/ 53156 h 448386"/>
              <a:gd name="connsiteX0" fmla="*/ 2116011 w 2366147"/>
              <a:gd name="connsiteY0" fmla="*/ 0 h 486132"/>
              <a:gd name="connsiteX1" fmla="*/ 1461 w 2366147"/>
              <a:gd name="connsiteY1" fmla="*/ 485775 h 486132"/>
              <a:gd name="connsiteX2" fmla="*/ 1792161 w 2366147"/>
              <a:gd name="connsiteY2" fmla="*/ 79375 h 486132"/>
              <a:gd name="connsiteX3" fmla="*/ 2325561 w 2366147"/>
              <a:gd name="connsiteY3" fmla="*/ 114300 h 486132"/>
              <a:gd name="connsiteX4" fmla="*/ 2328736 w 2366147"/>
              <a:gd name="connsiteY4" fmla="*/ 111125 h 486132"/>
              <a:gd name="connsiteX0" fmla="*/ 4524375 w 5002396"/>
              <a:gd name="connsiteY0" fmla="*/ 42931 h 1887606"/>
              <a:gd name="connsiteX1" fmla="*/ 2409825 w 5002396"/>
              <a:gd name="connsiteY1" fmla="*/ 528706 h 1887606"/>
              <a:gd name="connsiteX2" fmla="*/ 4200525 w 5002396"/>
              <a:gd name="connsiteY2" fmla="*/ 122306 h 1887606"/>
              <a:gd name="connsiteX3" fmla="*/ 4733925 w 5002396"/>
              <a:gd name="connsiteY3" fmla="*/ 157231 h 1887606"/>
              <a:gd name="connsiteX4" fmla="*/ 0 w 5002396"/>
              <a:gd name="connsiteY4" fmla="*/ 1887606 h 1887606"/>
              <a:gd name="connsiteX0" fmla="*/ 4529723 w 4530483"/>
              <a:gd name="connsiteY0" fmla="*/ 0 h 1844675"/>
              <a:gd name="connsiteX1" fmla="*/ 2415173 w 4530483"/>
              <a:gd name="connsiteY1" fmla="*/ 485775 h 1844675"/>
              <a:gd name="connsiteX2" fmla="*/ 4205873 w 4530483"/>
              <a:gd name="connsiteY2" fmla="*/ 79375 h 1844675"/>
              <a:gd name="connsiteX3" fmla="*/ 602248 w 4530483"/>
              <a:gd name="connsiteY3" fmla="*/ 895350 h 1844675"/>
              <a:gd name="connsiteX4" fmla="*/ 5348 w 4530483"/>
              <a:gd name="connsiteY4" fmla="*/ 1844675 h 1844675"/>
              <a:gd name="connsiteX0" fmla="*/ 4529723 w 4588803"/>
              <a:gd name="connsiteY0" fmla="*/ 10104 h 1854779"/>
              <a:gd name="connsiteX1" fmla="*/ 4205873 w 4588803"/>
              <a:gd name="connsiteY1" fmla="*/ 89479 h 1854779"/>
              <a:gd name="connsiteX2" fmla="*/ 602248 w 4588803"/>
              <a:gd name="connsiteY2" fmla="*/ 905454 h 1854779"/>
              <a:gd name="connsiteX3" fmla="*/ 5348 w 4588803"/>
              <a:gd name="connsiteY3" fmla="*/ 1854779 h 1854779"/>
              <a:gd name="connsiteX0" fmla="*/ 4541039 w 4600119"/>
              <a:gd name="connsiteY0" fmla="*/ 10104 h 1854779"/>
              <a:gd name="connsiteX1" fmla="*/ 4217189 w 4600119"/>
              <a:gd name="connsiteY1" fmla="*/ 89479 h 1854779"/>
              <a:gd name="connsiteX2" fmla="*/ 613564 w 4600119"/>
              <a:gd name="connsiteY2" fmla="*/ 905454 h 1854779"/>
              <a:gd name="connsiteX3" fmla="*/ 54764 w 4600119"/>
              <a:gd name="connsiteY3" fmla="*/ 1467430 h 1854779"/>
              <a:gd name="connsiteX4" fmla="*/ 16664 w 4600119"/>
              <a:gd name="connsiteY4" fmla="*/ 1854779 h 1854779"/>
              <a:gd name="connsiteX0" fmla="*/ 4702560 w 4761640"/>
              <a:gd name="connsiteY0" fmla="*/ 10104 h 1854779"/>
              <a:gd name="connsiteX1" fmla="*/ 4378710 w 4761640"/>
              <a:gd name="connsiteY1" fmla="*/ 89479 h 1854779"/>
              <a:gd name="connsiteX2" fmla="*/ 775085 w 4761640"/>
              <a:gd name="connsiteY2" fmla="*/ 905454 h 1854779"/>
              <a:gd name="connsiteX3" fmla="*/ 22610 w 4761640"/>
              <a:gd name="connsiteY3" fmla="*/ 1556330 h 1854779"/>
              <a:gd name="connsiteX4" fmla="*/ 178185 w 4761640"/>
              <a:gd name="connsiteY4" fmla="*/ 1854779 h 1854779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82293 w 4741373"/>
              <a:gd name="connsiteY0" fmla="*/ 10104 h 1921454"/>
              <a:gd name="connsiteX1" fmla="*/ 4358443 w 4741373"/>
              <a:gd name="connsiteY1" fmla="*/ 89479 h 1921454"/>
              <a:gd name="connsiteX2" fmla="*/ 754818 w 4741373"/>
              <a:gd name="connsiteY2" fmla="*/ 905454 h 1921454"/>
              <a:gd name="connsiteX3" fmla="*/ 2343 w 4741373"/>
              <a:gd name="connsiteY3" fmla="*/ 1556330 h 1921454"/>
              <a:gd name="connsiteX4" fmla="*/ 227768 w 4741373"/>
              <a:gd name="connsiteY4" fmla="*/ 1921454 h 1921454"/>
              <a:gd name="connsiteX0" fmla="*/ 4690808 w 4749888"/>
              <a:gd name="connsiteY0" fmla="*/ 10104 h 1921454"/>
              <a:gd name="connsiteX1" fmla="*/ 4366958 w 4749888"/>
              <a:gd name="connsiteY1" fmla="*/ 89479 h 1921454"/>
              <a:gd name="connsiteX2" fmla="*/ 763333 w 4749888"/>
              <a:gd name="connsiteY2" fmla="*/ 905454 h 1921454"/>
              <a:gd name="connsiteX3" fmla="*/ 112458 w 4749888"/>
              <a:gd name="connsiteY3" fmla="*/ 1254704 h 1921454"/>
              <a:gd name="connsiteX4" fmla="*/ 10858 w 4749888"/>
              <a:gd name="connsiteY4" fmla="*/ 1556330 h 1921454"/>
              <a:gd name="connsiteX5" fmla="*/ 236283 w 4749888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697837 w 4756917"/>
              <a:gd name="connsiteY0" fmla="*/ 10104 h 1921454"/>
              <a:gd name="connsiteX1" fmla="*/ 4373987 w 4756917"/>
              <a:gd name="connsiteY1" fmla="*/ 89479 h 1921454"/>
              <a:gd name="connsiteX2" fmla="*/ 770362 w 4756917"/>
              <a:gd name="connsiteY2" fmla="*/ 905454 h 1921454"/>
              <a:gd name="connsiteX3" fmla="*/ 36937 w 4756917"/>
              <a:gd name="connsiteY3" fmla="*/ 924504 h 1921454"/>
              <a:gd name="connsiteX4" fmla="*/ 17887 w 4756917"/>
              <a:gd name="connsiteY4" fmla="*/ 1556330 h 1921454"/>
              <a:gd name="connsiteX5" fmla="*/ 243312 w 4756917"/>
              <a:gd name="connsiteY5" fmla="*/ 1921454 h 1921454"/>
              <a:gd name="connsiteX0" fmla="*/ 4373987 w 4373987"/>
              <a:gd name="connsiteY0" fmla="*/ 0 h 1831975"/>
              <a:gd name="connsiteX1" fmla="*/ 770362 w 4373987"/>
              <a:gd name="connsiteY1" fmla="*/ 815975 h 1831975"/>
              <a:gd name="connsiteX2" fmla="*/ 36937 w 4373987"/>
              <a:gd name="connsiteY2" fmla="*/ 835025 h 1831975"/>
              <a:gd name="connsiteX3" fmla="*/ 17887 w 4373987"/>
              <a:gd name="connsiteY3" fmla="*/ 1466851 h 1831975"/>
              <a:gd name="connsiteX4" fmla="*/ 243312 w 4373987"/>
              <a:gd name="connsiteY4" fmla="*/ 1831975 h 1831975"/>
              <a:gd name="connsiteX0" fmla="*/ 770362 w 770362"/>
              <a:gd name="connsiteY0" fmla="*/ 35639 h 1051639"/>
              <a:gd name="connsiteX1" fmla="*/ 36937 w 770362"/>
              <a:gd name="connsiteY1" fmla="*/ 54689 h 1051639"/>
              <a:gd name="connsiteX2" fmla="*/ 17887 w 770362"/>
              <a:gd name="connsiteY2" fmla="*/ 686515 h 1051639"/>
              <a:gd name="connsiteX3" fmla="*/ 243312 w 770362"/>
              <a:gd name="connsiteY3" fmla="*/ 1051639 h 1051639"/>
              <a:gd name="connsiteX0" fmla="*/ 36937 w 243461"/>
              <a:gd name="connsiteY0" fmla="*/ 0 h 996950"/>
              <a:gd name="connsiteX1" fmla="*/ 17887 w 243461"/>
              <a:gd name="connsiteY1" fmla="*/ 631826 h 996950"/>
              <a:gd name="connsiteX2" fmla="*/ 243312 w 243461"/>
              <a:gd name="connsiteY2" fmla="*/ 996950 h 996950"/>
              <a:gd name="connsiteX0" fmla="*/ 29962 w 141334"/>
              <a:gd name="connsiteY0" fmla="*/ 0 h 727075"/>
              <a:gd name="connsiteX1" fmla="*/ 10912 w 141334"/>
              <a:gd name="connsiteY1" fmla="*/ 631826 h 727075"/>
              <a:gd name="connsiteX2" fmla="*/ 141087 w 141334"/>
              <a:gd name="connsiteY2" fmla="*/ 727075 h 727075"/>
              <a:gd name="connsiteX0" fmla="*/ 50160 w 161489"/>
              <a:gd name="connsiteY0" fmla="*/ 0 h 727075"/>
              <a:gd name="connsiteX1" fmla="*/ 5710 w 161489"/>
              <a:gd name="connsiteY1" fmla="*/ 365126 h 727075"/>
              <a:gd name="connsiteX2" fmla="*/ 161285 w 161489"/>
              <a:gd name="connsiteY2" fmla="*/ 727075 h 727075"/>
              <a:gd name="connsiteX0" fmla="*/ 50160 w 161489"/>
              <a:gd name="connsiteY0" fmla="*/ 0 h 727075"/>
              <a:gd name="connsiteX1" fmla="*/ 5710 w 161489"/>
              <a:gd name="connsiteY1" fmla="*/ 365126 h 727075"/>
              <a:gd name="connsiteX2" fmla="*/ 161285 w 161489"/>
              <a:gd name="connsiteY2" fmla="*/ 727075 h 727075"/>
              <a:gd name="connsiteX0" fmla="*/ 117793 w 156082"/>
              <a:gd name="connsiteY0" fmla="*/ 0 h 685800"/>
              <a:gd name="connsiteX1" fmla="*/ 318 w 156082"/>
              <a:gd name="connsiteY1" fmla="*/ 323851 h 685800"/>
              <a:gd name="connsiteX2" fmla="*/ 155893 w 156082"/>
              <a:gd name="connsiteY2" fmla="*/ 685800 h 685800"/>
              <a:gd name="connsiteX0" fmla="*/ 118885 w 157174"/>
              <a:gd name="connsiteY0" fmla="*/ 0 h 685800"/>
              <a:gd name="connsiteX1" fmla="*/ 1410 w 157174"/>
              <a:gd name="connsiteY1" fmla="*/ 323851 h 685800"/>
              <a:gd name="connsiteX2" fmla="*/ 156985 w 157174"/>
              <a:gd name="connsiteY2" fmla="*/ 685800 h 685800"/>
              <a:gd name="connsiteX0" fmla="*/ 133702 w 156113"/>
              <a:gd name="connsiteY0" fmla="*/ 0 h 635000"/>
              <a:gd name="connsiteX1" fmla="*/ 352 w 156113"/>
              <a:gd name="connsiteY1" fmla="*/ 273051 h 635000"/>
              <a:gd name="connsiteX2" fmla="*/ 155927 w 156113"/>
              <a:gd name="connsiteY2" fmla="*/ 635000 h 635000"/>
              <a:gd name="connsiteX0" fmla="*/ 133702 w 155927"/>
              <a:gd name="connsiteY0" fmla="*/ 0 h 635000"/>
              <a:gd name="connsiteX1" fmla="*/ 352 w 155927"/>
              <a:gd name="connsiteY1" fmla="*/ 273051 h 635000"/>
              <a:gd name="connsiteX2" fmla="*/ 155927 w 155927"/>
              <a:gd name="connsiteY2" fmla="*/ 63500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927" h="635000">
                <a:moveTo>
                  <a:pt x="133702" y="0"/>
                </a:moveTo>
                <a:cubicBezTo>
                  <a:pt x="20990" y="143404"/>
                  <a:pt x="-3352" y="167218"/>
                  <a:pt x="352" y="273051"/>
                </a:cubicBezTo>
                <a:cubicBezTo>
                  <a:pt x="4056" y="378884"/>
                  <a:pt x="63852" y="567912"/>
                  <a:pt x="155927" y="635000"/>
                </a:cubicBezTo>
              </a:path>
            </a:pathLst>
          </a:custGeom>
          <a:noFill/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Freeform 403"/>
          <p:cNvSpPr/>
          <p:nvPr/>
        </p:nvSpPr>
        <p:spPr>
          <a:xfrm>
            <a:off x="697993" y="3775076"/>
            <a:ext cx="182111" cy="1485900"/>
          </a:xfrm>
          <a:custGeom>
            <a:avLst/>
            <a:gdLst>
              <a:gd name="connsiteX0" fmla="*/ 0 w 2834586"/>
              <a:gd name="connsiteY0" fmla="*/ 351606 h 448386"/>
              <a:gd name="connsiteX1" fmla="*/ 469900 w 2834586"/>
              <a:gd name="connsiteY1" fmla="*/ 427806 h 448386"/>
              <a:gd name="connsiteX2" fmla="*/ 2260600 w 2834586"/>
              <a:gd name="connsiteY2" fmla="*/ 21406 h 448386"/>
              <a:gd name="connsiteX3" fmla="*/ 2794000 w 2834586"/>
              <a:gd name="connsiteY3" fmla="*/ 56331 h 448386"/>
              <a:gd name="connsiteX4" fmla="*/ 2797175 w 2834586"/>
              <a:gd name="connsiteY4" fmla="*/ 53156 h 448386"/>
              <a:gd name="connsiteX0" fmla="*/ 2116011 w 2366147"/>
              <a:gd name="connsiteY0" fmla="*/ 0 h 486132"/>
              <a:gd name="connsiteX1" fmla="*/ 1461 w 2366147"/>
              <a:gd name="connsiteY1" fmla="*/ 485775 h 486132"/>
              <a:gd name="connsiteX2" fmla="*/ 1792161 w 2366147"/>
              <a:gd name="connsiteY2" fmla="*/ 79375 h 486132"/>
              <a:gd name="connsiteX3" fmla="*/ 2325561 w 2366147"/>
              <a:gd name="connsiteY3" fmla="*/ 114300 h 486132"/>
              <a:gd name="connsiteX4" fmla="*/ 2328736 w 2366147"/>
              <a:gd name="connsiteY4" fmla="*/ 111125 h 486132"/>
              <a:gd name="connsiteX0" fmla="*/ 4524375 w 5002396"/>
              <a:gd name="connsiteY0" fmla="*/ 42931 h 1887606"/>
              <a:gd name="connsiteX1" fmla="*/ 2409825 w 5002396"/>
              <a:gd name="connsiteY1" fmla="*/ 528706 h 1887606"/>
              <a:gd name="connsiteX2" fmla="*/ 4200525 w 5002396"/>
              <a:gd name="connsiteY2" fmla="*/ 122306 h 1887606"/>
              <a:gd name="connsiteX3" fmla="*/ 4733925 w 5002396"/>
              <a:gd name="connsiteY3" fmla="*/ 157231 h 1887606"/>
              <a:gd name="connsiteX4" fmla="*/ 0 w 5002396"/>
              <a:gd name="connsiteY4" fmla="*/ 1887606 h 1887606"/>
              <a:gd name="connsiteX0" fmla="*/ 4529723 w 4530483"/>
              <a:gd name="connsiteY0" fmla="*/ 0 h 1844675"/>
              <a:gd name="connsiteX1" fmla="*/ 2415173 w 4530483"/>
              <a:gd name="connsiteY1" fmla="*/ 485775 h 1844675"/>
              <a:gd name="connsiteX2" fmla="*/ 4205873 w 4530483"/>
              <a:gd name="connsiteY2" fmla="*/ 79375 h 1844675"/>
              <a:gd name="connsiteX3" fmla="*/ 602248 w 4530483"/>
              <a:gd name="connsiteY3" fmla="*/ 895350 h 1844675"/>
              <a:gd name="connsiteX4" fmla="*/ 5348 w 4530483"/>
              <a:gd name="connsiteY4" fmla="*/ 1844675 h 1844675"/>
              <a:gd name="connsiteX0" fmla="*/ 4529723 w 4588803"/>
              <a:gd name="connsiteY0" fmla="*/ 10104 h 1854779"/>
              <a:gd name="connsiteX1" fmla="*/ 4205873 w 4588803"/>
              <a:gd name="connsiteY1" fmla="*/ 89479 h 1854779"/>
              <a:gd name="connsiteX2" fmla="*/ 602248 w 4588803"/>
              <a:gd name="connsiteY2" fmla="*/ 905454 h 1854779"/>
              <a:gd name="connsiteX3" fmla="*/ 5348 w 4588803"/>
              <a:gd name="connsiteY3" fmla="*/ 1854779 h 1854779"/>
              <a:gd name="connsiteX0" fmla="*/ 4541039 w 4600119"/>
              <a:gd name="connsiteY0" fmla="*/ 10104 h 1854779"/>
              <a:gd name="connsiteX1" fmla="*/ 4217189 w 4600119"/>
              <a:gd name="connsiteY1" fmla="*/ 89479 h 1854779"/>
              <a:gd name="connsiteX2" fmla="*/ 613564 w 4600119"/>
              <a:gd name="connsiteY2" fmla="*/ 905454 h 1854779"/>
              <a:gd name="connsiteX3" fmla="*/ 54764 w 4600119"/>
              <a:gd name="connsiteY3" fmla="*/ 1467430 h 1854779"/>
              <a:gd name="connsiteX4" fmla="*/ 16664 w 4600119"/>
              <a:gd name="connsiteY4" fmla="*/ 1854779 h 1854779"/>
              <a:gd name="connsiteX0" fmla="*/ 4702560 w 4761640"/>
              <a:gd name="connsiteY0" fmla="*/ 10104 h 1854779"/>
              <a:gd name="connsiteX1" fmla="*/ 4378710 w 4761640"/>
              <a:gd name="connsiteY1" fmla="*/ 89479 h 1854779"/>
              <a:gd name="connsiteX2" fmla="*/ 775085 w 4761640"/>
              <a:gd name="connsiteY2" fmla="*/ 905454 h 1854779"/>
              <a:gd name="connsiteX3" fmla="*/ 22610 w 4761640"/>
              <a:gd name="connsiteY3" fmla="*/ 1556330 h 1854779"/>
              <a:gd name="connsiteX4" fmla="*/ 178185 w 4761640"/>
              <a:gd name="connsiteY4" fmla="*/ 1854779 h 1854779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82293 w 4741373"/>
              <a:gd name="connsiteY0" fmla="*/ 10104 h 1921454"/>
              <a:gd name="connsiteX1" fmla="*/ 4358443 w 4741373"/>
              <a:gd name="connsiteY1" fmla="*/ 89479 h 1921454"/>
              <a:gd name="connsiteX2" fmla="*/ 754818 w 4741373"/>
              <a:gd name="connsiteY2" fmla="*/ 905454 h 1921454"/>
              <a:gd name="connsiteX3" fmla="*/ 2343 w 4741373"/>
              <a:gd name="connsiteY3" fmla="*/ 1556330 h 1921454"/>
              <a:gd name="connsiteX4" fmla="*/ 227768 w 4741373"/>
              <a:gd name="connsiteY4" fmla="*/ 1921454 h 1921454"/>
              <a:gd name="connsiteX0" fmla="*/ 4690808 w 4749888"/>
              <a:gd name="connsiteY0" fmla="*/ 10104 h 1921454"/>
              <a:gd name="connsiteX1" fmla="*/ 4366958 w 4749888"/>
              <a:gd name="connsiteY1" fmla="*/ 89479 h 1921454"/>
              <a:gd name="connsiteX2" fmla="*/ 763333 w 4749888"/>
              <a:gd name="connsiteY2" fmla="*/ 905454 h 1921454"/>
              <a:gd name="connsiteX3" fmla="*/ 112458 w 4749888"/>
              <a:gd name="connsiteY3" fmla="*/ 1254704 h 1921454"/>
              <a:gd name="connsiteX4" fmla="*/ 10858 w 4749888"/>
              <a:gd name="connsiteY4" fmla="*/ 1556330 h 1921454"/>
              <a:gd name="connsiteX5" fmla="*/ 236283 w 4749888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697837 w 4756917"/>
              <a:gd name="connsiteY0" fmla="*/ 10104 h 1921454"/>
              <a:gd name="connsiteX1" fmla="*/ 4373987 w 4756917"/>
              <a:gd name="connsiteY1" fmla="*/ 89479 h 1921454"/>
              <a:gd name="connsiteX2" fmla="*/ 770362 w 4756917"/>
              <a:gd name="connsiteY2" fmla="*/ 905454 h 1921454"/>
              <a:gd name="connsiteX3" fmla="*/ 36937 w 4756917"/>
              <a:gd name="connsiteY3" fmla="*/ 924504 h 1921454"/>
              <a:gd name="connsiteX4" fmla="*/ 17887 w 4756917"/>
              <a:gd name="connsiteY4" fmla="*/ 1556330 h 1921454"/>
              <a:gd name="connsiteX5" fmla="*/ 243312 w 4756917"/>
              <a:gd name="connsiteY5" fmla="*/ 1921454 h 1921454"/>
              <a:gd name="connsiteX0" fmla="*/ 4373987 w 4373987"/>
              <a:gd name="connsiteY0" fmla="*/ 0 h 1831975"/>
              <a:gd name="connsiteX1" fmla="*/ 770362 w 4373987"/>
              <a:gd name="connsiteY1" fmla="*/ 815975 h 1831975"/>
              <a:gd name="connsiteX2" fmla="*/ 36937 w 4373987"/>
              <a:gd name="connsiteY2" fmla="*/ 835025 h 1831975"/>
              <a:gd name="connsiteX3" fmla="*/ 17887 w 4373987"/>
              <a:gd name="connsiteY3" fmla="*/ 1466851 h 1831975"/>
              <a:gd name="connsiteX4" fmla="*/ 243312 w 4373987"/>
              <a:gd name="connsiteY4" fmla="*/ 1831975 h 1831975"/>
              <a:gd name="connsiteX0" fmla="*/ 770362 w 770362"/>
              <a:gd name="connsiteY0" fmla="*/ 35639 h 1051639"/>
              <a:gd name="connsiteX1" fmla="*/ 36937 w 770362"/>
              <a:gd name="connsiteY1" fmla="*/ 54689 h 1051639"/>
              <a:gd name="connsiteX2" fmla="*/ 17887 w 770362"/>
              <a:gd name="connsiteY2" fmla="*/ 686515 h 1051639"/>
              <a:gd name="connsiteX3" fmla="*/ 243312 w 770362"/>
              <a:gd name="connsiteY3" fmla="*/ 1051639 h 1051639"/>
              <a:gd name="connsiteX0" fmla="*/ 36937 w 243461"/>
              <a:gd name="connsiteY0" fmla="*/ 0 h 996950"/>
              <a:gd name="connsiteX1" fmla="*/ 17887 w 243461"/>
              <a:gd name="connsiteY1" fmla="*/ 631826 h 996950"/>
              <a:gd name="connsiteX2" fmla="*/ 243312 w 243461"/>
              <a:gd name="connsiteY2" fmla="*/ 996950 h 996950"/>
              <a:gd name="connsiteX0" fmla="*/ 29962 w 141334"/>
              <a:gd name="connsiteY0" fmla="*/ 0 h 727075"/>
              <a:gd name="connsiteX1" fmla="*/ 10912 w 141334"/>
              <a:gd name="connsiteY1" fmla="*/ 631826 h 727075"/>
              <a:gd name="connsiteX2" fmla="*/ 141087 w 141334"/>
              <a:gd name="connsiteY2" fmla="*/ 727075 h 727075"/>
              <a:gd name="connsiteX0" fmla="*/ 50160 w 161489"/>
              <a:gd name="connsiteY0" fmla="*/ 0 h 727075"/>
              <a:gd name="connsiteX1" fmla="*/ 5710 w 161489"/>
              <a:gd name="connsiteY1" fmla="*/ 365126 h 727075"/>
              <a:gd name="connsiteX2" fmla="*/ 161285 w 161489"/>
              <a:gd name="connsiteY2" fmla="*/ 727075 h 727075"/>
              <a:gd name="connsiteX0" fmla="*/ 50160 w 161489"/>
              <a:gd name="connsiteY0" fmla="*/ 0 h 727075"/>
              <a:gd name="connsiteX1" fmla="*/ 5710 w 161489"/>
              <a:gd name="connsiteY1" fmla="*/ 365126 h 727075"/>
              <a:gd name="connsiteX2" fmla="*/ 161285 w 161489"/>
              <a:gd name="connsiteY2" fmla="*/ 727075 h 727075"/>
              <a:gd name="connsiteX0" fmla="*/ 99076 w 156609"/>
              <a:gd name="connsiteY0" fmla="*/ 0 h 716835"/>
              <a:gd name="connsiteX1" fmla="*/ 841 w 156609"/>
              <a:gd name="connsiteY1" fmla="*/ 354886 h 716835"/>
              <a:gd name="connsiteX2" fmla="*/ 156416 w 156609"/>
              <a:gd name="connsiteY2" fmla="*/ 716835 h 716835"/>
              <a:gd name="connsiteX0" fmla="*/ 99993 w 157526"/>
              <a:gd name="connsiteY0" fmla="*/ 0 h 716835"/>
              <a:gd name="connsiteX1" fmla="*/ 1758 w 157526"/>
              <a:gd name="connsiteY1" fmla="*/ 354886 h 716835"/>
              <a:gd name="connsiteX2" fmla="*/ 157333 w 157526"/>
              <a:gd name="connsiteY2" fmla="*/ 716835 h 716835"/>
              <a:gd name="connsiteX0" fmla="*/ 99993 w 157333"/>
              <a:gd name="connsiteY0" fmla="*/ 0 h 716835"/>
              <a:gd name="connsiteX1" fmla="*/ 1758 w 157333"/>
              <a:gd name="connsiteY1" fmla="*/ 354886 h 716835"/>
              <a:gd name="connsiteX2" fmla="*/ 157333 w 157333"/>
              <a:gd name="connsiteY2" fmla="*/ 716835 h 716835"/>
              <a:gd name="connsiteX0" fmla="*/ 98551 w 118655"/>
              <a:gd name="connsiteY0" fmla="*/ 0 h 720248"/>
              <a:gd name="connsiteX1" fmla="*/ 316 w 118655"/>
              <a:gd name="connsiteY1" fmla="*/ 354886 h 720248"/>
              <a:gd name="connsiteX2" fmla="*/ 118655 w 118655"/>
              <a:gd name="connsiteY2" fmla="*/ 720248 h 720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655" h="720248">
                <a:moveTo>
                  <a:pt x="98551" y="0"/>
                </a:moveTo>
                <a:cubicBezTo>
                  <a:pt x="19703" y="156380"/>
                  <a:pt x="-3035" y="234845"/>
                  <a:pt x="316" y="354886"/>
                </a:cubicBezTo>
                <a:cubicBezTo>
                  <a:pt x="3667" y="474927"/>
                  <a:pt x="65013" y="650570"/>
                  <a:pt x="118655" y="720248"/>
                </a:cubicBezTo>
              </a:path>
            </a:pathLst>
          </a:custGeom>
          <a:noFill/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Freeform 404"/>
          <p:cNvSpPr/>
          <p:nvPr/>
        </p:nvSpPr>
        <p:spPr>
          <a:xfrm>
            <a:off x="685293" y="4025901"/>
            <a:ext cx="182111" cy="1485900"/>
          </a:xfrm>
          <a:custGeom>
            <a:avLst/>
            <a:gdLst>
              <a:gd name="connsiteX0" fmla="*/ 0 w 2834586"/>
              <a:gd name="connsiteY0" fmla="*/ 351606 h 448386"/>
              <a:gd name="connsiteX1" fmla="*/ 469900 w 2834586"/>
              <a:gd name="connsiteY1" fmla="*/ 427806 h 448386"/>
              <a:gd name="connsiteX2" fmla="*/ 2260600 w 2834586"/>
              <a:gd name="connsiteY2" fmla="*/ 21406 h 448386"/>
              <a:gd name="connsiteX3" fmla="*/ 2794000 w 2834586"/>
              <a:gd name="connsiteY3" fmla="*/ 56331 h 448386"/>
              <a:gd name="connsiteX4" fmla="*/ 2797175 w 2834586"/>
              <a:gd name="connsiteY4" fmla="*/ 53156 h 448386"/>
              <a:gd name="connsiteX0" fmla="*/ 2116011 w 2366147"/>
              <a:gd name="connsiteY0" fmla="*/ 0 h 486132"/>
              <a:gd name="connsiteX1" fmla="*/ 1461 w 2366147"/>
              <a:gd name="connsiteY1" fmla="*/ 485775 h 486132"/>
              <a:gd name="connsiteX2" fmla="*/ 1792161 w 2366147"/>
              <a:gd name="connsiteY2" fmla="*/ 79375 h 486132"/>
              <a:gd name="connsiteX3" fmla="*/ 2325561 w 2366147"/>
              <a:gd name="connsiteY3" fmla="*/ 114300 h 486132"/>
              <a:gd name="connsiteX4" fmla="*/ 2328736 w 2366147"/>
              <a:gd name="connsiteY4" fmla="*/ 111125 h 486132"/>
              <a:gd name="connsiteX0" fmla="*/ 4524375 w 5002396"/>
              <a:gd name="connsiteY0" fmla="*/ 42931 h 1887606"/>
              <a:gd name="connsiteX1" fmla="*/ 2409825 w 5002396"/>
              <a:gd name="connsiteY1" fmla="*/ 528706 h 1887606"/>
              <a:gd name="connsiteX2" fmla="*/ 4200525 w 5002396"/>
              <a:gd name="connsiteY2" fmla="*/ 122306 h 1887606"/>
              <a:gd name="connsiteX3" fmla="*/ 4733925 w 5002396"/>
              <a:gd name="connsiteY3" fmla="*/ 157231 h 1887606"/>
              <a:gd name="connsiteX4" fmla="*/ 0 w 5002396"/>
              <a:gd name="connsiteY4" fmla="*/ 1887606 h 1887606"/>
              <a:gd name="connsiteX0" fmla="*/ 4529723 w 4530483"/>
              <a:gd name="connsiteY0" fmla="*/ 0 h 1844675"/>
              <a:gd name="connsiteX1" fmla="*/ 2415173 w 4530483"/>
              <a:gd name="connsiteY1" fmla="*/ 485775 h 1844675"/>
              <a:gd name="connsiteX2" fmla="*/ 4205873 w 4530483"/>
              <a:gd name="connsiteY2" fmla="*/ 79375 h 1844675"/>
              <a:gd name="connsiteX3" fmla="*/ 602248 w 4530483"/>
              <a:gd name="connsiteY3" fmla="*/ 895350 h 1844675"/>
              <a:gd name="connsiteX4" fmla="*/ 5348 w 4530483"/>
              <a:gd name="connsiteY4" fmla="*/ 1844675 h 1844675"/>
              <a:gd name="connsiteX0" fmla="*/ 4529723 w 4588803"/>
              <a:gd name="connsiteY0" fmla="*/ 10104 h 1854779"/>
              <a:gd name="connsiteX1" fmla="*/ 4205873 w 4588803"/>
              <a:gd name="connsiteY1" fmla="*/ 89479 h 1854779"/>
              <a:gd name="connsiteX2" fmla="*/ 602248 w 4588803"/>
              <a:gd name="connsiteY2" fmla="*/ 905454 h 1854779"/>
              <a:gd name="connsiteX3" fmla="*/ 5348 w 4588803"/>
              <a:gd name="connsiteY3" fmla="*/ 1854779 h 1854779"/>
              <a:gd name="connsiteX0" fmla="*/ 4541039 w 4600119"/>
              <a:gd name="connsiteY0" fmla="*/ 10104 h 1854779"/>
              <a:gd name="connsiteX1" fmla="*/ 4217189 w 4600119"/>
              <a:gd name="connsiteY1" fmla="*/ 89479 h 1854779"/>
              <a:gd name="connsiteX2" fmla="*/ 613564 w 4600119"/>
              <a:gd name="connsiteY2" fmla="*/ 905454 h 1854779"/>
              <a:gd name="connsiteX3" fmla="*/ 54764 w 4600119"/>
              <a:gd name="connsiteY3" fmla="*/ 1467430 h 1854779"/>
              <a:gd name="connsiteX4" fmla="*/ 16664 w 4600119"/>
              <a:gd name="connsiteY4" fmla="*/ 1854779 h 1854779"/>
              <a:gd name="connsiteX0" fmla="*/ 4702560 w 4761640"/>
              <a:gd name="connsiteY0" fmla="*/ 10104 h 1854779"/>
              <a:gd name="connsiteX1" fmla="*/ 4378710 w 4761640"/>
              <a:gd name="connsiteY1" fmla="*/ 89479 h 1854779"/>
              <a:gd name="connsiteX2" fmla="*/ 775085 w 4761640"/>
              <a:gd name="connsiteY2" fmla="*/ 905454 h 1854779"/>
              <a:gd name="connsiteX3" fmla="*/ 22610 w 4761640"/>
              <a:gd name="connsiteY3" fmla="*/ 1556330 h 1854779"/>
              <a:gd name="connsiteX4" fmla="*/ 178185 w 4761640"/>
              <a:gd name="connsiteY4" fmla="*/ 1854779 h 1854779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82293 w 4741373"/>
              <a:gd name="connsiteY0" fmla="*/ 10104 h 1921454"/>
              <a:gd name="connsiteX1" fmla="*/ 4358443 w 4741373"/>
              <a:gd name="connsiteY1" fmla="*/ 89479 h 1921454"/>
              <a:gd name="connsiteX2" fmla="*/ 754818 w 4741373"/>
              <a:gd name="connsiteY2" fmla="*/ 905454 h 1921454"/>
              <a:gd name="connsiteX3" fmla="*/ 2343 w 4741373"/>
              <a:gd name="connsiteY3" fmla="*/ 1556330 h 1921454"/>
              <a:gd name="connsiteX4" fmla="*/ 227768 w 4741373"/>
              <a:gd name="connsiteY4" fmla="*/ 1921454 h 1921454"/>
              <a:gd name="connsiteX0" fmla="*/ 4690808 w 4749888"/>
              <a:gd name="connsiteY0" fmla="*/ 10104 h 1921454"/>
              <a:gd name="connsiteX1" fmla="*/ 4366958 w 4749888"/>
              <a:gd name="connsiteY1" fmla="*/ 89479 h 1921454"/>
              <a:gd name="connsiteX2" fmla="*/ 763333 w 4749888"/>
              <a:gd name="connsiteY2" fmla="*/ 905454 h 1921454"/>
              <a:gd name="connsiteX3" fmla="*/ 112458 w 4749888"/>
              <a:gd name="connsiteY3" fmla="*/ 1254704 h 1921454"/>
              <a:gd name="connsiteX4" fmla="*/ 10858 w 4749888"/>
              <a:gd name="connsiteY4" fmla="*/ 1556330 h 1921454"/>
              <a:gd name="connsiteX5" fmla="*/ 236283 w 4749888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697837 w 4756917"/>
              <a:gd name="connsiteY0" fmla="*/ 10104 h 1921454"/>
              <a:gd name="connsiteX1" fmla="*/ 4373987 w 4756917"/>
              <a:gd name="connsiteY1" fmla="*/ 89479 h 1921454"/>
              <a:gd name="connsiteX2" fmla="*/ 770362 w 4756917"/>
              <a:gd name="connsiteY2" fmla="*/ 905454 h 1921454"/>
              <a:gd name="connsiteX3" fmla="*/ 36937 w 4756917"/>
              <a:gd name="connsiteY3" fmla="*/ 924504 h 1921454"/>
              <a:gd name="connsiteX4" fmla="*/ 17887 w 4756917"/>
              <a:gd name="connsiteY4" fmla="*/ 1556330 h 1921454"/>
              <a:gd name="connsiteX5" fmla="*/ 243312 w 4756917"/>
              <a:gd name="connsiteY5" fmla="*/ 1921454 h 1921454"/>
              <a:gd name="connsiteX0" fmla="*/ 4373987 w 4373987"/>
              <a:gd name="connsiteY0" fmla="*/ 0 h 1831975"/>
              <a:gd name="connsiteX1" fmla="*/ 770362 w 4373987"/>
              <a:gd name="connsiteY1" fmla="*/ 815975 h 1831975"/>
              <a:gd name="connsiteX2" fmla="*/ 36937 w 4373987"/>
              <a:gd name="connsiteY2" fmla="*/ 835025 h 1831975"/>
              <a:gd name="connsiteX3" fmla="*/ 17887 w 4373987"/>
              <a:gd name="connsiteY3" fmla="*/ 1466851 h 1831975"/>
              <a:gd name="connsiteX4" fmla="*/ 243312 w 4373987"/>
              <a:gd name="connsiteY4" fmla="*/ 1831975 h 1831975"/>
              <a:gd name="connsiteX0" fmla="*/ 770362 w 770362"/>
              <a:gd name="connsiteY0" fmla="*/ 35639 h 1051639"/>
              <a:gd name="connsiteX1" fmla="*/ 36937 w 770362"/>
              <a:gd name="connsiteY1" fmla="*/ 54689 h 1051639"/>
              <a:gd name="connsiteX2" fmla="*/ 17887 w 770362"/>
              <a:gd name="connsiteY2" fmla="*/ 686515 h 1051639"/>
              <a:gd name="connsiteX3" fmla="*/ 243312 w 770362"/>
              <a:gd name="connsiteY3" fmla="*/ 1051639 h 1051639"/>
              <a:gd name="connsiteX0" fmla="*/ 36937 w 243461"/>
              <a:gd name="connsiteY0" fmla="*/ 0 h 996950"/>
              <a:gd name="connsiteX1" fmla="*/ 17887 w 243461"/>
              <a:gd name="connsiteY1" fmla="*/ 631826 h 996950"/>
              <a:gd name="connsiteX2" fmla="*/ 243312 w 243461"/>
              <a:gd name="connsiteY2" fmla="*/ 996950 h 996950"/>
              <a:gd name="connsiteX0" fmla="*/ 29962 w 141334"/>
              <a:gd name="connsiteY0" fmla="*/ 0 h 727075"/>
              <a:gd name="connsiteX1" fmla="*/ 10912 w 141334"/>
              <a:gd name="connsiteY1" fmla="*/ 631826 h 727075"/>
              <a:gd name="connsiteX2" fmla="*/ 141087 w 141334"/>
              <a:gd name="connsiteY2" fmla="*/ 727075 h 727075"/>
              <a:gd name="connsiteX0" fmla="*/ 50160 w 161489"/>
              <a:gd name="connsiteY0" fmla="*/ 0 h 727075"/>
              <a:gd name="connsiteX1" fmla="*/ 5710 w 161489"/>
              <a:gd name="connsiteY1" fmla="*/ 365126 h 727075"/>
              <a:gd name="connsiteX2" fmla="*/ 161285 w 161489"/>
              <a:gd name="connsiteY2" fmla="*/ 727075 h 727075"/>
              <a:gd name="connsiteX0" fmla="*/ 50160 w 161489"/>
              <a:gd name="connsiteY0" fmla="*/ 0 h 727075"/>
              <a:gd name="connsiteX1" fmla="*/ 5710 w 161489"/>
              <a:gd name="connsiteY1" fmla="*/ 365126 h 727075"/>
              <a:gd name="connsiteX2" fmla="*/ 161285 w 161489"/>
              <a:gd name="connsiteY2" fmla="*/ 727075 h 727075"/>
              <a:gd name="connsiteX0" fmla="*/ 99076 w 156609"/>
              <a:gd name="connsiteY0" fmla="*/ 0 h 716835"/>
              <a:gd name="connsiteX1" fmla="*/ 841 w 156609"/>
              <a:gd name="connsiteY1" fmla="*/ 354886 h 716835"/>
              <a:gd name="connsiteX2" fmla="*/ 156416 w 156609"/>
              <a:gd name="connsiteY2" fmla="*/ 716835 h 716835"/>
              <a:gd name="connsiteX0" fmla="*/ 99993 w 157526"/>
              <a:gd name="connsiteY0" fmla="*/ 0 h 716835"/>
              <a:gd name="connsiteX1" fmla="*/ 1758 w 157526"/>
              <a:gd name="connsiteY1" fmla="*/ 354886 h 716835"/>
              <a:gd name="connsiteX2" fmla="*/ 157333 w 157526"/>
              <a:gd name="connsiteY2" fmla="*/ 716835 h 716835"/>
              <a:gd name="connsiteX0" fmla="*/ 99993 w 157333"/>
              <a:gd name="connsiteY0" fmla="*/ 0 h 716835"/>
              <a:gd name="connsiteX1" fmla="*/ 1758 w 157333"/>
              <a:gd name="connsiteY1" fmla="*/ 354886 h 716835"/>
              <a:gd name="connsiteX2" fmla="*/ 157333 w 157333"/>
              <a:gd name="connsiteY2" fmla="*/ 716835 h 716835"/>
              <a:gd name="connsiteX0" fmla="*/ 98551 w 118655"/>
              <a:gd name="connsiteY0" fmla="*/ 0 h 720248"/>
              <a:gd name="connsiteX1" fmla="*/ 316 w 118655"/>
              <a:gd name="connsiteY1" fmla="*/ 354886 h 720248"/>
              <a:gd name="connsiteX2" fmla="*/ 118655 w 118655"/>
              <a:gd name="connsiteY2" fmla="*/ 720248 h 720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655" h="720248">
                <a:moveTo>
                  <a:pt x="98551" y="0"/>
                </a:moveTo>
                <a:cubicBezTo>
                  <a:pt x="19703" y="156380"/>
                  <a:pt x="-3035" y="234845"/>
                  <a:pt x="316" y="354886"/>
                </a:cubicBezTo>
                <a:cubicBezTo>
                  <a:pt x="3667" y="474927"/>
                  <a:pt x="65013" y="650570"/>
                  <a:pt x="118655" y="720248"/>
                </a:cubicBezTo>
              </a:path>
            </a:pathLst>
          </a:custGeom>
          <a:noFill/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Freeform 405"/>
          <p:cNvSpPr/>
          <p:nvPr/>
        </p:nvSpPr>
        <p:spPr>
          <a:xfrm>
            <a:off x="705235" y="3343940"/>
            <a:ext cx="155927" cy="666086"/>
          </a:xfrm>
          <a:custGeom>
            <a:avLst/>
            <a:gdLst>
              <a:gd name="connsiteX0" fmla="*/ 0 w 2834586"/>
              <a:gd name="connsiteY0" fmla="*/ 351606 h 448386"/>
              <a:gd name="connsiteX1" fmla="*/ 469900 w 2834586"/>
              <a:gd name="connsiteY1" fmla="*/ 427806 h 448386"/>
              <a:gd name="connsiteX2" fmla="*/ 2260600 w 2834586"/>
              <a:gd name="connsiteY2" fmla="*/ 21406 h 448386"/>
              <a:gd name="connsiteX3" fmla="*/ 2794000 w 2834586"/>
              <a:gd name="connsiteY3" fmla="*/ 56331 h 448386"/>
              <a:gd name="connsiteX4" fmla="*/ 2797175 w 2834586"/>
              <a:gd name="connsiteY4" fmla="*/ 53156 h 448386"/>
              <a:gd name="connsiteX0" fmla="*/ 2116011 w 2366147"/>
              <a:gd name="connsiteY0" fmla="*/ 0 h 486132"/>
              <a:gd name="connsiteX1" fmla="*/ 1461 w 2366147"/>
              <a:gd name="connsiteY1" fmla="*/ 485775 h 486132"/>
              <a:gd name="connsiteX2" fmla="*/ 1792161 w 2366147"/>
              <a:gd name="connsiteY2" fmla="*/ 79375 h 486132"/>
              <a:gd name="connsiteX3" fmla="*/ 2325561 w 2366147"/>
              <a:gd name="connsiteY3" fmla="*/ 114300 h 486132"/>
              <a:gd name="connsiteX4" fmla="*/ 2328736 w 2366147"/>
              <a:gd name="connsiteY4" fmla="*/ 111125 h 486132"/>
              <a:gd name="connsiteX0" fmla="*/ 4524375 w 5002396"/>
              <a:gd name="connsiteY0" fmla="*/ 42931 h 1887606"/>
              <a:gd name="connsiteX1" fmla="*/ 2409825 w 5002396"/>
              <a:gd name="connsiteY1" fmla="*/ 528706 h 1887606"/>
              <a:gd name="connsiteX2" fmla="*/ 4200525 w 5002396"/>
              <a:gd name="connsiteY2" fmla="*/ 122306 h 1887606"/>
              <a:gd name="connsiteX3" fmla="*/ 4733925 w 5002396"/>
              <a:gd name="connsiteY3" fmla="*/ 157231 h 1887606"/>
              <a:gd name="connsiteX4" fmla="*/ 0 w 5002396"/>
              <a:gd name="connsiteY4" fmla="*/ 1887606 h 1887606"/>
              <a:gd name="connsiteX0" fmla="*/ 4529723 w 4530483"/>
              <a:gd name="connsiteY0" fmla="*/ 0 h 1844675"/>
              <a:gd name="connsiteX1" fmla="*/ 2415173 w 4530483"/>
              <a:gd name="connsiteY1" fmla="*/ 485775 h 1844675"/>
              <a:gd name="connsiteX2" fmla="*/ 4205873 w 4530483"/>
              <a:gd name="connsiteY2" fmla="*/ 79375 h 1844675"/>
              <a:gd name="connsiteX3" fmla="*/ 602248 w 4530483"/>
              <a:gd name="connsiteY3" fmla="*/ 895350 h 1844675"/>
              <a:gd name="connsiteX4" fmla="*/ 5348 w 4530483"/>
              <a:gd name="connsiteY4" fmla="*/ 1844675 h 1844675"/>
              <a:gd name="connsiteX0" fmla="*/ 4529723 w 4588803"/>
              <a:gd name="connsiteY0" fmla="*/ 10104 h 1854779"/>
              <a:gd name="connsiteX1" fmla="*/ 4205873 w 4588803"/>
              <a:gd name="connsiteY1" fmla="*/ 89479 h 1854779"/>
              <a:gd name="connsiteX2" fmla="*/ 602248 w 4588803"/>
              <a:gd name="connsiteY2" fmla="*/ 905454 h 1854779"/>
              <a:gd name="connsiteX3" fmla="*/ 5348 w 4588803"/>
              <a:gd name="connsiteY3" fmla="*/ 1854779 h 1854779"/>
              <a:gd name="connsiteX0" fmla="*/ 4541039 w 4600119"/>
              <a:gd name="connsiteY0" fmla="*/ 10104 h 1854779"/>
              <a:gd name="connsiteX1" fmla="*/ 4217189 w 4600119"/>
              <a:gd name="connsiteY1" fmla="*/ 89479 h 1854779"/>
              <a:gd name="connsiteX2" fmla="*/ 613564 w 4600119"/>
              <a:gd name="connsiteY2" fmla="*/ 905454 h 1854779"/>
              <a:gd name="connsiteX3" fmla="*/ 54764 w 4600119"/>
              <a:gd name="connsiteY3" fmla="*/ 1467430 h 1854779"/>
              <a:gd name="connsiteX4" fmla="*/ 16664 w 4600119"/>
              <a:gd name="connsiteY4" fmla="*/ 1854779 h 1854779"/>
              <a:gd name="connsiteX0" fmla="*/ 4702560 w 4761640"/>
              <a:gd name="connsiteY0" fmla="*/ 10104 h 1854779"/>
              <a:gd name="connsiteX1" fmla="*/ 4378710 w 4761640"/>
              <a:gd name="connsiteY1" fmla="*/ 89479 h 1854779"/>
              <a:gd name="connsiteX2" fmla="*/ 775085 w 4761640"/>
              <a:gd name="connsiteY2" fmla="*/ 905454 h 1854779"/>
              <a:gd name="connsiteX3" fmla="*/ 22610 w 4761640"/>
              <a:gd name="connsiteY3" fmla="*/ 1556330 h 1854779"/>
              <a:gd name="connsiteX4" fmla="*/ 178185 w 4761640"/>
              <a:gd name="connsiteY4" fmla="*/ 1854779 h 1854779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82293 w 4741373"/>
              <a:gd name="connsiteY0" fmla="*/ 10104 h 1921454"/>
              <a:gd name="connsiteX1" fmla="*/ 4358443 w 4741373"/>
              <a:gd name="connsiteY1" fmla="*/ 89479 h 1921454"/>
              <a:gd name="connsiteX2" fmla="*/ 754818 w 4741373"/>
              <a:gd name="connsiteY2" fmla="*/ 905454 h 1921454"/>
              <a:gd name="connsiteX3" fmla="*/ 2343 w 4741373"/>
              <a:gd name="connsiteY3" fmla="*/ 1556330 h 1921454"/>
              <a:gd name="connsiteX4" fmla="*/ 227768 w 4741373"/>
              <a:gd name="connsiteY4" fmla="*/ 1921454 h 1921454"/>
              <a:gd name="connsiteX0" fmla="*/ 4690808 w 4749888"/>
              <a:gd name="connsiteY0" fmla="*/ 10104 h 1921454"/>
              <a:gd name="connsiteX1" fmla="*/ 4366958 w 4749888"/>
              <a:gd name="connsiteY1" fmla="*/ 89479 h 1921454"/>
              <a:gd name="connsiteX2" fmla="*/ 763333 w 4749888"/>
              <a:gd name="connsiteY2" fmla="*/ 905454 h 1921454"/>
              <a:gd name="connsiteX3" fmla="*/ 112458 w 4749888"/>
              <a:gd name="connsiteY3" fmla="*/ 1254704 h 1921454"/>
              <a:gd name="connsiteX4" fmla="*/ 10858 w 4749888"/>
              <a:gd name="connsiteY4" fmla="*/ 1556330 h 1921454"/>
              <a:gd name="connsiteX5" fmla="*/ 236283 w 4749888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697837 w 4756917"/>
              <a:gd name="connsiteY0" fmla="*/ 10104 h 1921454"/>
              <a:gd name="connsiteX1" fmla="*/ 4373987 w 4756917"/>
              <a:gd name="connsiteY1" fmla="*/ 89479 h 1921454"/>
              <a:gd name="connsiteX2" fmla="*/ 770362 w 4756917"/>
              <a:gd name="connsiteY2" fmla="*/ 905454 h 1921454"/>
              <a:gd name="connsiteX3" fmla="*/ 36937 w 4756917"/>
              <a:gd name="connsiteY3" fmla="*/ 924504 h 1921454"/>
              <a:gd name="connsiteX4" fmla="*/ 17887 w 4756917"/>
              <a:gd name="connsiteY4" fmla="*/ 1556330 h 1921454"/>
              <a:gd name="connsiteX5" fmla="*/ 243312 w 4756917"/>
              <a:gd name="connsiteY5" fmla="*/ 1921454 h 1921454"/>
              <a:gd name="connsiteX0" fmla="*/ 4373987 w 4373987"/>
              <a:gd name="connsiteY0" fmla="*/ 0 h 1831975"/>
              <a:gd name="connsiteX1" fmla="*/ 770362 w 4373987"/>
              <a:gd name="connsiteY1" fmla="*/ 815975 h 1831975"/>
              <a:gd name="connsiteX2" fmla="*/ 36937 w 4373987"/>
              <a:gd name="connsiteY2" fmla="*/ 835025 h 1831975"/>
              <a:gd name="connsiteX3" fmla="*/ 17887 w 4373987"/>
              <a:gd name="connsiteY3" fmla="*/ 1466851 h 1831975"/>
              <a:gd name="connsiteX4" fmla="*/ 243312 w 4373987"/>
              <a:gd name="connsiteY4" fmla="*/ 1831975 h 1831975"/>
              <a:gd name="connsiteX0" fmla="*/ 770362 w 770362"/>
              <a:gd name="connsiteY0" fmla="*/ 35639 h 1051639"/>
              <a:gd name="connsiteX1" fmla="*/ 36937 w 770362"/>
              <a:gd name="connsiteY1" fmla="*/ 54689 h 1051639"/>
              <a:gd name="connsiteX2" fmla="*/ 17887 w 770362"/>
              <a:gd name="connsiteY2" fmla="*/ 686515 h 1051639"/>
              <a:gd name="connsiteX3" fmla="*/ 243312 w 770362"/>
              <a:gd name="connsiteY3" fmla="*/ 1051639 h 1051639"/>
              <a:gd name="connsiteX0" fmla="*/ 36937 w 243461"/>
              <a:gd name="connsiteY0" fmla="*/ 0 h 996950"/>
              <a:gd name="connsiteX1" fmla="*/ 17887 w 243461"/>
              <a:gd name="connsiteY1" fmla="*/ 631826 h 996950"/>
              <a:gd name="connsiteX2" fmla="*/ 243312 w 243461"/>
              <a:gd name="connsiteY2" fmla="*/ 996950 h 996950"/>
              <a:gd name="connsiteX0" fmla="*/ 29962 w 141334"/>
              <a:gd name="connsiteY0" fmla="*/ 0 h 727075"/>
              <a:gd name="connsiteX1" fmla="*/ 10912 w 141334"/>
              <a:gd name="connsiteY1" fmla="*/ 631826 h 727075"/>
              <a:gd name="connsiteX2" fmla="*/ 141087 w 141334"/>
              <a:gd name="connsiteY2" fmla="*/ 727075 h 727075"/>
              <a:gd name="connsiteX0" fmla="*/ 50160 w 161489"/>
              <a:gd name="connsiteY0" fmla="*/ 0 h 727075"/>
              <a:gd name="connsiteX1" fmla="*/ 5710 w 161489"/>
              <a:gd name="connsiteY1" fmla="*/ 365126 h 727075"/>
              <a:gd name="connsiteX2" fmla="*/ 161285 w 161489"/>
              <a:gd name="connsiteY2" fmla="*/ 727075 h 727075"/>
              <a:gd name="connsiteX0" fmla="*/ 50160 w 161489"/>
              <a:gd name="connsiteY0" fmla="*/ 0 h 727075"/>
              <a:gd name="connsiteX1" fmla="*/ 5710 w 161489"/>
              <a:gd name="connsiteY1" fmla="*/ 365126 h 727075"/>
              <a:gd name="connsiteX2" fmla="*/ 161285 w 161489"/>
              <a:gd name="connsiteY2" fmla="*/ 727075 h 727075"/>
              <a:gd name="connsiteX0" fmla="*/ 117793 w 156082"/>
              <a:gd name="connsiteY0" fmla="*/ 0 h 685800"/>
              <a:gd name="connsiteX1" fmla="*/ 318 w 156082"/>
              <a:gd name="connsiteY1" fmla="*/ 323851 h 685800"/>
              <a:gd name="connsiteX2" fmla="*/ 155893 w 156082"/>
              <a:gd name="connsiteY2" fmla="*/ 685800 h 685800"/>
              <a:gd name="connsiteX0" fmla="*/ 118885 w 157174"/>
              <a:gd name="connsiteY0" fmla="*/ 0 h 685800"/>
              <a:gd name="connsiteX1" fmla="*/ 1410 w 157174"/>
              <a:gd name="connsiteY1" fmla="*/ 323851 h 685800"/>
              <a:gd name="connsiteX2" fmla="*/ 156985 w 157174"/>
              <a:gd name="connsiteY2" fmla="*/ 685800 h 685800"/>
              <a:gd name="connsiteX0" fmla="*/ 133702 w 156113"/>
              <a:gd name="connsiteY0" fmla="*/ 0 h 635000"/>
              <a:gd name="connsiteX1" fmla="*/ 352 w 156113"/>
              <a:gd name="connsiteY1" fmla="*/ 273051 h 635000"/>
              <a:gd name="connsiteX2" fmla="*/ 155927 w 156113"/>
              <a:gd name="connsiteY2" fmla="*/ 635000 h 635000"/>
              <a:gd name="connsiteX0" fmla="*/ 133702 w 155927"/>
              <a:gd name="connsiteY0" fmla="*/ 0 h 635000"/>
              <a:gd name="connsiteX1" fmla="*/ 352 w 155927"/>
              <a:gd name="connsiteY1" fmla="*/ 273051 h 635000"/>
              <a:gd name="connsiteX2" fmla="*/ 155927 w 155927"/>
              <a:gd name="connsiteY2" fmla="*/ 63500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927" h="635000">
                <a:moveTo>
                  <a:pt x="133702" y="0"/>
                </a:moveTo>
                <a:cubicBezTo>
                  <a:pt x="20990" y="143404"/>
                  <a:pt x="-3352" y="167218"/>
                  <a:pt x="352" y="273051"/>
                </a:cubicBezTo>
                <a:cubicBezTo>
                  <a:pt x="4056" y="378884"/>
                  <a:pt x="63852" y="567912"/>
                  <a:pt x="155927" y="635000"/>
                </a:cubicBezTo>
              </a:path>
            </a:pathLst>
          </a:custGeom>
          <a:noFill/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Freeform 406"/>
          <p:cNvSpPr/>
          <p:nvPr/>
        </p:nvSpPr>
        <p:spPr>
          <a:xfrm>
            <a:off x="782232" y="462517"/>
            <a:ext cx="225776" cy="515679"/>
          </a:xfrm>
          <a:custGeom>
            <a:avLst/>
            <a:gdLst>
              <a:gd name="connsiteX0" fmla="*/ 0 w 2834586"/>
              <a:gd name="connsiteY0" fmla="*/ 351606 h 448386"/>
              <a:gd name="connsiteX1" fmla="*/ 469900 w 2834586"/>
              <a:gd name="connsiteY1" fmla="*/ 427806 h 448386"/>
              <a:gd name="connsiteX2" fmla="*/ 2260600 w 2834586"/>
              <a:gd name="connsiteY2" fmla="*/ 21406 h 448386"/>
              <a:gd name="connsiteX3" fmla="*/ 2794000 w 2834586"/>
              <a:gd name="connsiteY3" fmla="*/ 56331 h 448386"/>
              <a:gd name="connsiteX4" fmla="*/ 2797175 w 2834586"/>
              <a:gd name="connsiteY4" fmla="*/ 53156 h 448386"/>
              <a:gd name="connsiteX0" fmla="*/ 2116011 w 2366147"/>
              <a:gd name="connsiteY0" fmla="*/ 0 h 486132"/>
              <a:gd name="connsiteX1" fmla="*/ 1461 w 2366147"/>
              <a:gd name="connsiteY1" fmla="*/ 485775 h 486132"/>
              <a:gd name="connsiteX2" fmla="*/ 1792161 w 2366147"/>
              <a:gd name="connsiteY2" fmla="*/ 79375 h 486132"/>
              <a:gd name="connsiteX3" fmla="*/ 2325561 w 2366147"/>
              <a:gd name="connsiteY3" fmla="*/ 114300 h 486132"/>
              <a:gd name="connsiteX4" fmla="*/ 2328736 w 2366147"/>
              <a:gd name="connsiteY4" fmla="*/ 111125 h 486132"/>
              <a:gd name="connsiteX0" fmla="*/ 4524375 w 5002396"/>
              <a:gd name="connsiteY0" fmla="*/ 42931 h 1887606"/>
              <a:gd name="connsiteX1" fmla="*/ 2409825 w 5002396"/>
              <a:gd name="connsiteY1" fmla="*/ 528706 h 1887606"/>
              <a:gd name="connsiteX2" fmla="*/ 4200525 w 5002396"/>
              <a:gd name="connsiteY2" fmla="*/ 122306 h 1887606"/>
              <a:gd name="connsiteX3" fmla="*/ 4733925 w 5002396"/>
              <a:gd name="connsiteY3" fmla="*/ 157231 h 1887606"/>
              <a:gd name="connsiteX4" fmla="*/ 0 w 5002396"/>
              <a:gd name="connsiteY4" fmla="*/ 1887606 h 1887606"/>
              <a:gd name="connsiteX0" fmla="*/ 4529723 w 4530483"/>
              <a:gd name="connsiteY0" fmla="*/ 0 h 1844675"/>
              <a:gd name="connsiteX1" fmla="*/ 2415173 w 4530483"/>
              <a:gd name="connsiteY1" fmla="*/ 485775 h 1844675"/>
              <a:gd name="connsiteX2" fmla="*/ 4205873 w 4530483"/>
              <a:gd name="connsiteY2" fmla="*/ 79375 h 1844675"/>
              <a:gd name="connsiteX3" fmla="*/ 602248 w 4530483"/>
              <a:gd name="connsiteY3" fmla="*/ 895350 h 1844675"/>
              <a:gd name="connsiteX4" fmla="*/ 5348 w 4530483"/>
              <a:gd name="connsiteY4" fmla="*/ 1844675 h 1844675"/>
              <a:gd name="connsiteX0" fmla="*/ 4529723 w 4588803"/>
              <a:gd name="connsiteY0" fmla="*/ 10104 h 1854779"/>
              <a:gd name="connsiteX1" fmla="*/ 4205873 w 4588803"/>
              <a:gd name="connsiteY1" fmla="*/ 89479 h 1854779"/>
              <a:gd name="connsiteX2" fmla="*/ 602248 w 4588803"/>
              <a:gd name="connsiteY2" fmla="*/ 905454 h 1854779"/>
              <a:gd name="connsiteX3" fmla="*/ 5348 w 4588803"/>
              <a:gd name="connsiteY3" fmla="*/ 1854779 h 1854779"/>
              <a:gd name="connsiteX0" fmla="*/ 4541039 w 4600119"/>
              <a:gd name="connsiteY0" fmla="*/ 10104 h 1854779"/>
              <a:gd name="connsiteX1" fmla="*/ 4217189 w 4600119"/>
              <a:gd name="connsiteY1" fmla="*/ 89479 h 1854779"/>
              <a:gd name="connsiteX2" fmla="*/ 613564 w 4600119"/>
              <a:gd name="connsiteY2" fmla="*/ 905454 h 1854779"/>
              <a:gd name="connsiteX3" fmla="*/ 54764 w 4600119"/>
              <a:gd name="connsiteY3" fmla="*/ 1467430 h 1854779"/>
              <a:gd name="connsiteX4" fmla="*/ 16664 w 4600119"/>
              <a:gd name="connsiteY4" fmla="*/ 1854779 h 1854779"/>
              <a:gd name="connsiteX0" fmla="*/ 4702560 w 4761640"/>
              <a:gd name="connsiteY0" fmla="*/ 10104 h 1854779"/>
              <a:gd name="connsiteX1" fmla="*/ 4378710 w 4761640"/>
              <a:gd name="connsiteY1" fmla="*/ 89479 h 1854779"/>
              <a:gd name="connsiteX2" fmla="*/ 775085 w 4761640"/>
              <a:gd name="connsiteY2" fmla="*/ 905454 h 1854779"/>
              <a:gd name="connsiteX3" fmla="*/ 22610 w 4761640"/>
              <a:gd name="connsiteY3" fmla="*/ 1556330 h 1854779"/>
              <a:gd name="connsiteX4" fmla="*/ 178185 w 4761640"/>
              <a:gd name="connsiteY4" fmla="*/ 1854779 h 1854779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82293 w 4741373"/>
              <a:gd name="connsiteY0" fmla="*/ 10104 h 1921454"/>
              <a:gd name="connsiteX1" fmla="*/ 4358443 w 4741373"/>
              <a:gd name="connsiteY1" fmla="*/ 89479 h 1921454"/>
              <a:gd name="connsiteX2" fmla="*/ 754818 w 4741373"/>
              <a:gd name="connsiteY2" fmla="*/ 905454 h 1921454"/>
              <a:gd name="connsiteX3" fmla="*/ 2343 w 4741373"/>
              <a:gd name="connsiteY3" fmla="*/ 1556330 h 1921454"/>
              <a:gd name="connsiteX4" fmla="*/ 227768 w 4741373"/>
              <a:gd name="connsiteY4" fmla="*/ 1921454 h 1921454"/>
              <a:gd name="connsiteX0" fmla="*/ 4682293 w 4682304"/>
              <a:gd name="connsiteY0" fmla="*/ 7 h 1911357"/>
              <a:gd name="connsiteX1" fmla="*/ 1339313 w 4682304"/>
              <a:gd name="connsiteY1" fmla="*/ 435130 h 1911357"/>
              <a:gd name="connsiteX2" fmla="*/ 4358443 w 4682304"/>
              <a:gd name="connsiteY2" fmla="*/ 79382 h 1911357"/>
              <a:gd name="connsiteX3" fmla="*/ 754818 w 4682304"/>
              <a:gd name="connsiteY3" fmla="*/ 895357 h 1911357"/>
              <a:gd name="connsiteX4" fmla="*/ 2343 w 4682304"/>
              <a:gd name="connsiteY4" fmla="*/ 1546233 h 1911357"/>
              <a:gd name="connsiteX5" fmla="*/ 227768 w 4682304"/>
              <a:gd name="connsiteY5" fmla="*/ 1911357 h 1911357"/>
              <a:gd name="connsiteX0" fmla="*/ 4682293 w 4682307"/>
              <a:gd name="connsiteY0" fmla="*/ 9 h 1911359"/>
              <a:gd name="connsiteX1" fmla="*/ 1339313 w 4682307"/>
              <a:gd name="connsiteY1" fmla="*/ 435132 h 1911359"/>
              <a:gd name="connsiteX2" fmla="*/ 754818 w 4682307"/>
              <a:gd name="connsiteY2" fmla="*/ 895359 h 1911359"/>
              <a:gd name="connsiteX3" fmla="*/ 2343 w 4682307"/>
              <a:gd name="connsiteY3" fmla="*/ 1546235 h 1911359"/>
              <a:gd name="connsiteX4" fmla="*/ 227768 w 4682307"/>
              <a:gd name="connsiteY4" fmla="*/ 1911359 h 1911359"/>
              <a:gd name="connsiteX0" fmla="*/ 1339313 w 1339313"/>
              <a:gd name="connsiteY0" fmla="*/ 0 h 1476227"/>
              <a:gd name="connsiteX1" fmla="*/ 754818 w 1339313"/>
              <a:gd name="connsiteY1" fmla="*/ 460227 h 1476227"/>
              <a:gd name="connsiteX2" fmla="*/ 2343 w 1339313"/>
              <a:gd name="connsiteY2" fmla="*/ 1111103 h 1476227"/>
              <a:gd name="connsiteX3" fmla="*/ 227768 w 1339313"/>
              <a:gd name="connsiteY3" fmla="*/ 1476227 h 1476227"/>
              <a:gd name="connsiteX0" fmla="*/ 1339313 w 1339313"/>
              <a:gd name="connsiteY0" fmla="*/ 0 h 1476227"/>
              <a:gd name="connsiteX1" fmla="*/ 2343 w 1339313"/>
              <a:gd name="connsiteY1" fmla="*/ 1111103 h 1476227"/>
              <a:gd name="connsiteX2" fmla="*/ 227768 w 1339313"/>
              <a:gd name="connsiteY2" fmla="*/ 1476227 h 1476227"/>
              <a:gd name="connsiteX0" fmla="*/ 349323 w 349323"/>
              <a:gd name="connsiteY0" fmla="*/ 0 h 763845"/>
              <a:gd name="connsiteX1" fmla="*/ 1181 w 349323"/>
              <a:gd name="connsiteY1" fmla="*/ 398721 h 763845"/>
              <a:gd name="connsiteX2" fmla="*/ 226606 w 349323"/>
              <a:gd name="connsiteY2" fmla="*/ 763845 h 763845"/>
              <a:gd name="connsiteX0" fmla="*/ 215033 w 235985"/>
              <a:gd name="connsiteY0" fmla="*/ 0 h 753212"/>
              <a:gd name="connsiteX1" fmla="*/ 10430 w 235985"/>
              <a:gd name="connsiteY1" fmla="*/ 388088 h 753212"/>
              <a:gd name="connsiteX2" fmla="*/ 235855 w 235985"/>
              <a:gd name="connsiteY2" fmla="*/ 753212 h 753212"/>
              <a:gd name="connsiteX0" fmla="*/ 204856 w 225808"/>
              <a:gd name="connsiteY0" fmla="*/ 0 h 753212"/>
              <a:gd name="connsiteX1" fmla="*/ 253 w 225808"/>
              <a:gd name="connsiteY1" fmla="*/ 388088 h 753212"/>
              <a:gd name="connsiteX2" fmla="*/ 225678 w 225808"/>
              <a:gd name="connsiteY2" fmla="*/ 753212 h 753212"/>
              <a:gd name="connsiteX0" fmla="*/ 204702 w 225654"/>
              <a:gd name="connsiteY0" fmla="*/ 0 h 753212"/>
              <a:gd name="connsiteX1" fmla="*/ 99 w 225654"/>
              <a:gd name="connsiteY1" fmla="*/ 388088 h 753212"/>
              <a:gd name="connsiteX2" fmla="*/ 225524 w 225654"/>
              <a:gd name="connsiteY2" fmla="*/ 753212 h 753212"/>
              <a:gd name="connsiteX0" fmla="*/ 204824 w 225776"/>
              <a:gd name="connsiteY0" fmla="*/ 0 h 753212"/>
              <a:gd name="connsiteX1" fmla="*/ 221 w 225776"/>
              <a:gd name="connsiteY1" fmla="*/ 388088 h 753212"/>
              <a:gd name="connsiteX2" fmla="*/ 225646 w 225776"/>
              <a:gd name="connsiteY2" fmla="*/ 753212 h 75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776" h="753212">
                <a:moveTo>
                  <a:pt x="204824" y="0"/>
                </a:moveTo>
                <a:cubicBezTo>
                  <a:pt x="32615" y="114523"/>
                  <a:pt x="-3249" y="262553"/>
                  <a:pt x="221" y="388088"/>
                </a:cubicBezTo>
                <a:cubicBezTo>
                  <a:pt x="3691" y="513623"/>
                  <a:pt x="231996" y="688654"/>
                  <a:pt x="225646" y="753212"/>
                </a:cubicBezTo>
              </a:path>
            </a:pathLst>
          </a:custGeom>
          <a:noFill/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Freeform 407"/>
          <p:cNvSpPr/>
          <p:nvPr/>
        </p:nvSpPr>
        <p:spPr>
          <a:xfrm>
            <a:off x="724530" y="2370403"/>
            <a:ext cx="268873" cy="728990"/>
          </a:xfrm>
          <a:custGeom>
            <a:avLst/>
            <a:gdLst>
              <a:gd name="connsiteX0" fmla="*/ 0 w 2834586"/>
              <a:gd name="connsiteY0" fmla="*/ 351606 h 448386"/>
              <a:gd name="connsiteX1" fmla="*/ 469900 w 2834586"/>
              <a:gd name="connsiteY1" fmla="*/ 427806 h 448386"/>
              <a:gd name="connsiteX2" fmla="*/ 2260600 w 2834586"/>
              <a:gd name="connsiteY2" fmla="*/ 21406 h 448386"/>
              <a:gd name="connsiteX3" fmla="*/ 2794000 w 2834586"/>
              <a:gd name="connsiteY3" fmla="*/ 56331 h 448386"/>
              <a:gd name="connsiteX4" fmla="*/ 2797175 w 2834586"/>
              <a:gd name="connsiteY4" fmla="*/ 53156 h 448386"/>
              <a:gd name="connsiteX0" fmla="*/ 2116011 w 2366147"/>
              <a:gd name="connsiteY0" fmla="*/ 0 h 486132"/>
              <a:gd name="connsiteX1" fmla="*/ 1461 w 2366147"/>
              <a:gd name="connsiteY1" fmla="*/ 485775 h 486132"/>
              <a:gd name="connsiteX2" fmla="*/ 1792161 w 2366147"/>
              <a:gd name="connsiteY2" fmla="*/ 79375 h 486132"/>
              <a:gd name="connsiteX3" fmla="*/ 2325561 w 2366147"/>
              <a:gd name="connsiteY3" fmla="*/ 114300 h 486132"/>
              <a:gd name="connsiteX4" fmla="*/ 2328736 w 2366147"/>
              <a:gd name="connsiteY4" fmla="*/ 111125 h 486132"/>
              <a:gd name="connsiteX0" fmla="*/ 4524375 w 5002396"/>
              <a:gd name="connsiteY0" fmla="*/ 42931 h 1887606"/>
              <a:gd name="connsiteX1" fmla="*/ 2409825 w 5002396"/>
              <a:gd name="connsiteY1" fmla="*/ 528706 h 1887606"/>
              <a:gd name="connsiteX2" fmla="*/ 4200525 w 5002396"/>
              <a:gd name="connsiteY2" fmla="*/ 122306 h 1887606"/>
              <a:gd name="connsiteX3" fmla="*/ 4733925 w 5002396"/>
              <a:gd name="connsiteY3" fmla="*/ 157231 h 1887606"/>
              <a:gd name="connsiteX4" fmla="*/ 0 w 5002396"/>
              <a:gd name="connsiteY4" fmla="*/ 1887606 h 1887606"/>
              <a:gd name="connsiteX0" fmla="*/ 4529723 w 4530483"/>
              <a:gd name="connsiteY0" fmla="*/ 0 h 1844675"/>
              <a:gd name="connsiteX1" fmla="*/ 2415173 w 4530483"/>
              <a:gd name="connsiteY1" fmla="*/ 485775 h 1844675"/>
              <a:gd name="connsiteX2" fmla="*/ 4205873 w 4530483"/>
              <a:gd name="connsiteY2" fmla="*/ 79375 h 1844675"/>
              <a:gd name="connsiteX3" fmla="*/ 602248 w 4530483"/>
              <a:gd name="connsiteY3" fmla="*/ 895350 h 1844675"/>
              <a:gd name="connsiteX4" fmla="*/ 5348 w 4530483"/>
              <a:gd name="connsiteY4" fmla="*/ 1844675 h 1844675"/>
              <a:gd name="connsiteX0" fmla="*/ 4529723 w 4588803"/>
              <a:gd name="connsiteY0" fmla="*/ 10104 h 1854779"/>
              <a:gd name="connsiteX1" fmla="*/ 4205873 w 4588803"/>
              <a:gd name="connsiteY1" fmla="*/ 89479 h 1854779"/>
              <a:gd name="connsiteX2" fmla="*/ 602248 w 4588803"/>
              <a:gd name="connsiteY2" fmla="*/ 905454 h 1854779"/>
              <a:gd name="connsiteX3" fmla="*/ 5348 w 4588803"/>
              <a:gd name="connsiteY3" fmla="*/ 1854779 h 1854779"/>
              <a:gd name="connsiteX0" fmla="*/ 4541039 w 4600119"/>
              <a:gd name="connsiteY0" fmla="*/ 10104 h 1854779"/>
              <a:gd name="connsiteX1" fmla="*/ 4217189 w 4600119"/>
              <a:gd name="connsiteY1" fmla="*/ 89479 h 1854779"/>
              <a:gd name="connsiteX2" fmla="*/ 613564 w 4600119"/>
              <a:gd name="connsiteY2" fmla="*/ 905454 h 1854779"/>
              <a:gd name="connsiteX3" fmla="*/ 54764 w 4600119"/>
              <a:gd name="connsiteY3" fmla="*/ 1467430 h 1854779"/>
              <a:gd name="connsiteX4" fmla="*/ 16664 w 4600119"/>
              <a:gd name="connsiteY4" fmla="*/ 1854779 h 1854779"/>
              <a:gd name="connsiteX0" fmla="*/ 4702560 w 4761640"/>
              <a:gd name="connsiteY0" fmla="*/ 10104 h 1854779"/>
              <a:gd name="connsiteX1" fmla="*/ 4378710 w 4761640"/>
              <a:gd name="connsiteY1" fmla="*/ 89479 h 1854779"/>
              <a:gd name="connsiteX2" fmla="*/ 775085 w 4761640"/>
              <a:gd name="connsiteY2" fmla="*/ 905454 h 1854779"/>
              <a:gd name="connsiteX3" fmla="*/ 22610 w 4761640"/>
              <a:gd name="connsiteY3" fmla="*/ 1556330 h 1854779"/>
              <a:gd name="connsiteX4" fmla="*/ 178185 w 4761640"/>
              <a:gd name="connsiteY4" fmla="*/ 1854779 h 1854779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82293 w 4741373"/>
              <a:gd name="connsiteY0" fmla="*/ 10104 h 1921454"/>
              <a:gd name="connsiteX1" fmla="*/ 4358443 w 4741373"/>
              <a:gd name="connsiteY1" fmla="*/ 89479 h 1921454"/>
              <a:gd name="connsiteX2" fmla="*/ 754818 w 4741373"/>
              <a:gd name="connsiteY2" fmla="*/ 905454 h 1921454"/>
              <a:gd name="connsiteX3" fmla="*/ 2343 w 4741373"/>
              <a:gd name="connsiteY3" fmla="*/ 1556330 h 1921454"/>
              <a:gd name="connsiteX4" fmla="*/ 227768 w 4741373"/>
              <a:gd name="connsiteY4" fmla="*/ 1921454 h 1921454"/>
              <a:gd name="connsiteX0" fmla="*/ 4690808 w 4749888"/>
              <a:gd name="connsiteY0" fmla="*/ 10104 h 1921454"/>
              <a:gd name="connsiteX1" fmla="*/ 4366958 w 4749888"/>
              <a:gd name="connsiteY1" fmla="*/ 89479 h 1921454"/>
              <a:gd name="connsiteX2" fmla="*/ 763333 w 4749888"/>
              <a:gd name="connsiteY2" fmla="*/ 905454 h 1921454"/>
              <a:gd name="connsiteX3" fmla="*/ 112458 w 4749888"/>
              <a:gd name="connsiteY3" fmla="*/ 1254704 h 1921454"/>
              <a:gd name="connsiteX4" fmla="*/ 10858 w 4749888"/>
              <a:gd name="connsiteY4" fmla="*/ 1556330 h 1921454"/>
              <a:gd name="connsiteX5" fmla="*/ 236283 w 4749888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697837 w 4756917"/>
              <a:gd name="connsiteY0" fmla="*/ 10104 h 1921454"/>
              <a:gd name="connsiteX1" fmla="*/ 4373987 w 4756917"/>
              <a:gd name="connsiteY1" fmla="*/ 89479 h 1921454"/>
              <a:gd name="connsiteX2" fmla="*/ 770362 w 4756917"/>
              <a:gd name="connsiteY2" fmla="*/ 905454 h 1921454"/>
              <a:gd name="connsiteX3" fmla="*/ 36937 w 4756917"/>
              <a:gd name="connsiteY3" fmla="*/ 924504 h 1921454"/>
              <a:gd name="connsiteX4" fmla="*/ 17887 w 4756917"/>
              <a:gd name="connsiteY4" fmla="*/ 1556330 h 1921454"/>
              <a:gd name="connsiteX5" fmla="*/ 243312 w 4756917"/>
              <a:gd name="connsiteY5" fmla="*/ 1921454 h 1921454"/>
              <a:gd name="connsiteX0" fmla="*/ 4373987 w 4373987"/>
              <a:gd name="connsiteY0" fmla="*/ 0 h 1831975"/>
              <a:gd name="connsiteX1" fmla="*/ 770362 w 4373987"/>
              <a:gd name="connsiteY1" fmla="*/ 815975 h 1831975"/>
              <a:gd name="connsiteX2" fmla="*/ 36937 w 4373987"/>
              <a:gd name="connsiteY2" fmla="*/ 835025 h 1831975"/>
              <a:gd name="connsiteX3" fmla="*/ 17887 w 4373987"/>
              <a:gd name="connsiteY3" fmla="*/ 1466851 h 1831975"/>
              <a:gd name="connsiteX4" fmla="*/ 243312 w 4373987"/>
              <a:gd name="connsiteY4" fmla="*/ 1831975 h 1831975"/>
              <a:gd name="connsiteX0" fmla="*/ 770362 w 770362"/>
              <a:gd name="connsiteY0" fmla="*/ 35639 h 1051639"/>
              <a:gd name="connsiteX1" fmla="*/ 36937 w 770362"/>
              <a:gd name="connsiteY1" fmla="*/ 54689 h 1051639"/>
              <a:gd name="connsiteX2" fmla="*/ 17887 w 770362"/>
              <a:gd name="connsiteY2" fmla="*/ 686515 h 1051639"/>
              <a:gd name="connsiteX3" fmla="*/ 243312 w 770362"/>
              <a:gd name="connsiteY3" fmla="*/ 1051639 h 1051639"/>
              <a:gd name="connsiteX0" fmla="*/ 36937 w 243461"/>
              <a:gd name="connsiteY0" fmla="*/ 0 h 996950"/>
              <a:gd name="connsiteX1" fmla="*/ 17887 w 243461"/>
              <a:gd name="connsiteY1" fmla="*/ 631826 h 996950"/>
              <a:gd name="connsiteX2" fmla="*/ 243312 w 243461"/>
              <a:gd name="connsiteY2" fmla="*/ 996950 h 996950"/>
              <a:gd name="connsiteX0" fmla="*/ 29962 w 141334"/>
              <a:gd name="connsiteY0" fmla="*/ 0 h 727075"/>
              <a:gd name="connsiteX1" fmla="*/ 10912 w 141334"/>
              <a:gd name="connsiteY1" fmla="*/ 631826 h 727075"/>
              <a:gd name="connsiteX2" fmla="*/ 141087 w 141334"/>
              <a:gd name="connsiteY2" fmla="*/ 727075 h 727075"/>
              <a:gd name="connsiteX0" fmla="*/ 50160 w 161489"/>
              <a:gd name="connsiteY0" fmla="*/ 0 h 727075"/>
              <a:gd name="connsiteX1" fmla="*/ 5710 w 161489"/>
              <a:gd name="connsiteY1" fmla="*/ 365126 h 727075"/>
              <a:gd name="connsiteX2" fmla="*/ 161285 w 161489"/>
              <a:gd name="connsiteY2" fmla="*/ 727075 h 727075"/>
              <a:gd name="connsiteX0" fmla="*/ 50160 w 161489"/>
              <a:gd name="connsiteY0" fmla="*/ 0 h 727075"/>
              <a:gd name="connsiteX1" fmla="*/ 5710 w 161489"/>
              <a:gd name="connsiteY1" fmla="*/ 365126 h 727075"/>
              <a:gd name="connsiteX2" fmla="*/ 161285 w 161489"/>
              <a:gd name="connsiteY2" fmla="*/ 727075 h 727075"/>
              <a:gd name="connsiteX0" fmla="*/ 117793 w 156082"/>
              <a:gd name="connsiteY0" fmla="*/ 0 h 685800"/>
              <a:gd name="connsiteX1" fmla="*/ 318 w 156082"/>
              <a:gd name="connsiteY1" fmla="*/ 323851 h 685800"/>
              <a:gd name="connsiteX2" fmla="*/ 155893 w 156082"/>
              <a:gd name="connsiteY2" fmla="*/ 685800 h 685800"/>
              <a:gd name="connsiteX0" fmla="*/ 118885 w 157174"/>
              <a:gd name="connsiteY0" fmla="*/ 0 h 685800"/>
              <a:gd name="connsiteX1" fmla="*/ 1410 w 157174"/>
              <a:gd name="connsiteY1" fmla="*/ 323851 h 685800"/>
              <a:gd name="connsiteX2" fmla="*/ 156985 w 157174"/>
              <a:gd name="connsiteY2" fmla="*/ 685800 h 685800"/>
              <a:gd name="connsiteX0" fmla="*/ 133702 w 156113"/>
              <a:gd name="connsiteY0" fmla="*/ 0 h 635000"/>
              <a:gd name="connsiteX1" fmla="*/ 352 w 156113"/>
              <a:gd name="connsiteY1" fmla="*/ 273051 h 635000"/>
              <a:gd name="connsiteX2" fmla="*/ 155927 w 156113"/>
              <a:gd name="connsiteY2" fmla="*/ 635000 h 635000"/>
              <a:gd name="connsiteX0" fmla="*/ 133702 w 155927"/>
              <a:gd name="connsiteY0" fmla="*/ 0 h 635000"/>
              <a:gd name="connsiteX1" fmla="*/ 352 w 155927"/>
              <a:gd name="connsiteY1" fmla="*/ 273051 h 635000"/>
              <a:gd name="connsiteX2" fmla="*/ 155927 w 155927"/>
              <a:gd name="connsiteY2" fmla="*/ 635000 h 635000"/>
              <a:gd name="connsiteX0" fmla="*/ 268873 w 268873"/>
              <a:gd name="connsiteY0" fmla="*/ 0 h 621405"/>
              <a:gd name="connsiteX1" fmla="*/ 2616 w 268873"/>
              <a:gd name="connsiteY1" fmla="*/ 259456 h 621405"/>
              <a:gd name="connsiteX2" fmla="*/ 158191 w 268873"/>
              <a:gd name="connsiteY2" fmla="*/ 621405 h 621405"/>
              <a:gd name="connsiteX0" fmla="*/ 268873 w 268873"/>
              <a:gd name="connsiteY0" fmla="*/ 0 h 621405"/>
              <a:gd name="connsiteX1" fmla="*/ 2616 w 268873"/>
              <a:gd name="connsiteY1" fmla="*/ 259456 h 621405"/>
              <a:gd name="connsiteX2" fmla="*/ 158191 w 268873"/>
              <a:gd name="connsiteY2" fmla="*/ 621405 h 621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873" h="621405">
                <a:moveTo>
                  <a:pt x="268873" y="0"/>
                </a:moveTo>
                <a:cubicBezTo>
                  <a:pt x="102998" y="66365"/>
                  <a:pt x="21063" y="155889"/>
                  <a:pt x="2616" y="259456"/>
                </a:cubicBezTo>
                <a:cubicBezTo>
                  <a:pt x="-15831" y="363023"/>
                  <a:pt x="66116" y="554317"/>
                  <a:pt x="158191" y="621405"/>
                </a:cubicBezTo>
              </a:path>
            </a:pathLst>
          </a:custGeom>
          <a:noFill/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TextBox 408"/>
          <p:cNvSpPr txBox="1"/>
          <p:nvPr/>
        </p:nvSpPr>
        <p:spPr>
          <a:xfrm>
            <a:off x="1428356" y="0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MT</a:t>
            </a:r>
          </a:p>
        </p:txBody>
      </p:sp>
      <p:sp>
        <p:nvSpPr>
          <p:cNvPr id="410" name="TextBox 409"/>
          <p:cNvSpPr txBox="1"/>
          <p:nvPr/>
        </p:nvSpPr>
        <p:spPr>
          <a:xfrm>
            <a:off x="1416334" y="742506"/>
            <a:ext cx="431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MiL</a:t>
            </a:r>
            <a:endParaRPr lang="en-US" sz="1200" dirty="0"/>
          </a:p>
        </p:txBody>
      </p:sp>
      <p:sp>
        <p:nvSpPr>
          <p:cNvPr id="411" name="TextBox 410"/>
          <p:cNvSpPr txBox="1"/>
          <p:nvPr/>
        </p:nvSpPr>
        <p:spPr>
          <a:xfrm>
            <a:off x="1433165" y="1415902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RP</a:t>
            </a:r>
          </a:p>
        </p:txBody>
      </p:sp>
      <p:sp>
        <p:nvSpPr>
          <p:cNvPr id="412" name="TextBox 411"/>
          <p:cNvSpPr txBox="1"/>
          <p:nvPr/>
        </p:nvSpPr>
        <p:spPr>
          <a:xfrm>
            <a:off x="2173437" y="2908004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SiL</a:t>
            </a:r>
            <a:endParaRPr lang="en-US" sz="1200" dirty="0"/>
          </a:p>
        </p:txBody>
      </p:sp>
      <p:sp>
        <p:nvSpPr>
          <p:cNvPr id="413" name="TextBox 412"/>
          <p:cNvSpPr txBox="1"/>
          <p:nvPr/>
        </p:nvSpPr>
        <p:spPr>
          <a:xfrm>
            <a:off x="2173437" y="3613297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SiL</a:t>
            </a:r>
            <a:endParaRPr lang="en-US" sz="1200" dirty="0"/>
          </a:p>
        </p:txBody>
      </p:sp>
      <p:sp>
        <p:nvSpPr>
          <p:cNvPr id="414" name="TextBox 413"/>
          <p:cNvSpPr txBox="1"/>
          <p:nvPr/>
        </p:nvSpPr>
        <p:spPr>
          <a:xfrm>
            <a:off x="2169429" y="5084133"/>
            <a:ext cx="413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HiL</a:t>
            </a:r>
            <a:endParaRPr lang="en-US" sz="1200" dirty="0"/>
          </a:p>
        </p:txBody>
      </p:sp>
      <p:sp>
        <p:nvSpPr>
          <p:cNvPr id="271" name="TextBox 270"/>
          <p:cNvSpPr txBox="1"/>
          <p:nvPr/>
        </p:nvSpPr>
        <p:spPr>
          <a:xfrm>
            <a:off x="5509486" y="285306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Legend:</a:t>
            </a:r>
            <a:endParaRPr lang="en-US" sz="1200" dirty="0"/>
          </a:p>
        </p:txBody>
      </p:sp>
      <p:sp>
        <p:nvSpPr>
          <p:cNvPr id="273" name="Terminator 272"/>
          <p:cNvSpPr/>
          <p:nvPr/>
        </p:nvSpPr>
        <p:spPr>
          <a:xfrm>
            <a:off x="5606681" y="637860"/>
            <a:ext cx="289892" cy="144946"/>
          </a:xfrm>
          <a:prstGeom prst="flowChartTerminator">
            <a:avLst/>
          </a:prstGeom>
          <a:solidFill>
            <a:srgbClr val="FFFFFF"/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Folded Corner 274"/>
          <p:cNvSpPr/>
          <p:nvPr/>
        </p:nvSpPr>
        <p:spPr>
          <a:xfrm>
            <a:off x="5623444" y="904339"/>
            <a:ext cx="248479" cy="144946"/>
          </a:xfrm>
          <a:prstGeom prst="foldedCorner">
            <a:avLst/>
          </a:prstGeom>
          <a:solidFill>
            <a:srgbClr val="FFFFFF"/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TextBox 275"/>
          <p:cNvSpPr txBox="1"/>
          <p:nvPr/>
        </p:nvSpPr>
        <p:spPr>
          <a:xfrm>
            <a:off x="5911751" y="575929"/>
            <a:ext cx="431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tool</a:t>
            </a:r>
            <a:endParaRPr lang="en-US" sz="1200" dirty="0"/>
          </a:p>
        </p:txBody>
      </p:sp>
      <p:sp>
        <p:nvSpPr>
          <p:cNvPr id="277" name="TextBox 276"/>
          <p:cNvSpPr txBox="1"/>
          <p:nvPr/>
        </p:nvSpPr>
        <p:spPr>
          <a:xfrm>
            <a:off x="5925928" y="834655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model</a:t>
            </a:r>
            <a:endParaRPr lang="en-US" sz="1200" dirty="0"/>
          </a:p>
        </p:txBody>
      </p:sp>
      <p:sp>
        <p:nvSpPr>
          <p:cNvPr id="3" name="Rectangle 2"/>
          <p:cNvSpPr/>
          <p:nvPr/>
        </p:nvSpPr>
        <p:spPr>
          <a:xfrm>
            <a:off x="5544879" y="281763"/>
            <a:ext cx="962247" cy="887818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859D4F78-A7B9-F241-87FE-131860476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426" y="1550504"/>
            <a:ext cx="5533749" cy="4974121"/>
          </a:xfrm>
        </p:spPr>
        <p:txBody>
          <a:bodyPr/>
          <a:lstStyle/>
          <a:p>
            <a:pPr marL="357188" indent="-357188"/>
            <a:r>
              <a:rPr lang="en-US" sz="2400" dirty="0"/>
              <a:t>Vertical </a:t>
            </a:r>
            <a:r>
              <a:rPr lang="en-US" sz="2400" b="1" dirty="0">
                <a:solidFill>
                  <a:schemeClr val="accent1"/>
                </a:solidFill>
              </a:rPr>
              <a:t>refinement</a:t>
            </a:r>
            <a:r>
              <a:rPr lang="en-US" sz="2400" dirty="0"/>
              <a:t> of functional models (consistency manually)</a:t>
            </a:r>
          </a:p>
          <a:p>
            <a:pPr marL="357188" indent="-357188"/>
            <a:r>
              <a:rPr lang="en-US" sz="2400" dirty="0"/>
              <a:t>Horizontal </a:t>
            </a:r>
            <a:r>
              <a:rPr lang="en-US" sz="2400" b="1" dirty="0">
                <a:solidFill>
                  <a:schemeClr val="accent1"/>
                </a:solidFill>
              </a:rPr>
              <a:t>integration</a:t>
            </a:r>
            <a:r>
              <a:rPr lang="en-US" sz="2400" dirty="0"/>
              <a:t> of functional and plant models</a:t>
            </a:r>
          </a:p>
          <a:p>
            <a:pPr marL="357188" indent="-357188"/>
            <a:r>
              <a:rPr lang="en-US" sz="2400" dirty="0"/>
              <a:t>Horizontal </a:t>
            </a:r>
            <a:r>
              <a:rPr lang="en-US" sz="2400" b="1" dirty="0">
                <a:solidFill>
                  <a:schemeClr val="accent1"/>
                </a:solidFill>
              </a:rPr>
              <a:t>integration</a:t>
            </a:r>
            <a:r>
              <a:rPr lang="en-US" sz="2400" dirty="0"/>
              <a:t> of multiple functional models, an architecture model, and a plant model</a:t>
            </a:r>
          </a:p>
          <a:p>
            <a:pPr marL="357188" indent="-357188"/>
            <a:r>
              <a:rPr lang="en-US" sz="2400" dirty="0"/>
              <a:t>Vertical </a:t>
            </a:r>
            <a:r>
              <a:rPr lang="en-US" sz="2400" b="1" dirty="0">
                <a:solidFill>
                  <a:schemeClr val="accent1"/>
                </a:solidFill>
              </a:rPr>
              <a:t>refinement</a:t>
            </a:r>
            <a:r>
              <a:rPr lang="en-US" sz="2400" dirty="0"/>
              <a:t> of functional models (to realize functions while meeting resource constraints)</a:t>
            </a:r>
          </a:p>
          <a:p>
            <a:pPr>
              <a:buNone/>
            </a:pPr>
            <a:endParaRPr lang="en-US" sz="2400" dirty="0"/>
          </a:p>
          <a:p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75638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roup 308">
            <a:extLst>
              <a:ext uri="{FF2B5EF4-FFF2-40B4-BE49-F238E27FC236}">
                <a16:creationId xmlns:a16="http://schemas.microsoft.com/office/drawing/2014/main" id="{868EFD13-4775-544F-BA5F-1FE11D88967D}"/>
              </a:ext>
            </a:extLst>
          </p:cNvPr>
          <p:cNvGrpSpPr/>
          <p:nvPr/>
        </p:nvGrpSpPr>
        <p:grpSpPr>
          <a:xfrm>
            <a:off x="938097" y="4800646"/>
            <a:ext cx="298480" cy="188728"/>
            <a:chOff x="870689" y="3689922"/>
            <a:chExt cx="298480" cy="188728"/>
          </a:xfrm>
        </p:grpSpPr>
        <p:grpSp>
          <p:nvGrpSpPr>
            <p:cNvPr id="310" name="Group 309">
              <a:extLst>
                <a:ext uri="{FF2B5EF4-FFF2-40B4-BE49-F238E27FC236}">
                  <a16:creationId xmlns:a16="http://schemas.microsoft.com/office/drawing/2014/main" id="{E8E6E697-6E76-754A-A050-BF509AED5DA7}"/>
                </a:ext>
              </a:extLst>
            </p:cNvPr>
            <p:cNvGrpSpPr/>
            <p:nvPr/>
          </p:nvGrpSpPr>
          <p:grpSpPr>
            <a:xfrm>
              <a:off x="882757" y="3689922"/>
              <a:ext cx="248479" cy="144946"/>
              <a:chOff x="9684568" y="1484784"/>
              <a:chExt cx="432048" cy="252028"/>
            </a:xfrm>
          </p:grpSpPr>
          <p:sp>
            <p:nvSpPr>
              <p:cNvPr id="314" name="Folded Corner 313">
                <a:extLst>
                  <a:ext uri="{FF2B5EF4-FFF2-40B4-BE49-F238E27FC236}">
                    <a16:creationId xmlns:a16="http://schemas.microsoft.com/office/drawing/2014/main" id="{813ECA13-43C2-5242-89C6-D791374A8B5B}"/>
                  </a:ext>
                </a:extLst>
              </p:cNvPr>
              <p:cNvSpPr/>
              <p:nvPr/>
            </p:nvSpPr>
            <p:spPr>
              <a:xfrm>
                <a:off x="9684568" y="1484784"/>
                <a:ext cx="432048" cy="252028"/>
              </a:xfrm>
              <a:prstGeom prst="foldedCorner">
                <a:avLst/>
              </a:prstGeom>
              <a:solidFill>
                <a:srgbClr val="FFFFFF"/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15" name="Picture 314">
                <a:extLst>
                  <a:ext uri="{FF2B5EF4-FFF2-40B4-BE49-F238E27FC236}">
                    <a16:creationId xmlns:a16="http://schemas.microsoft.com/office/drawing/2014/main" id="{B3A35D48-364F-7F40-AF8A-DB4E3FE01D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396" t="6098" r="3544" b="6805"/>
              <a:stretch/>
            </p:blipFill>
            <p:spPr>
              <a:xfrm>
                <a:off x="9720572" y="1528234"/>
                <a:ext cx="392511" cy="136570"/>
              </a:xfrm>
              <a:prstGeom prst="rect">
                <a:avLst/>
              </a:prstGeom>
            </p:spPr>
          </p:pic>
        </p:grp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772B6419-0B7D-E54C-A6AA-C19CBDDB6232}"/>
                </a:ext>
              </a:extLst>
            </p:cNvPr>
            <p:cNvSpPr txBox="1"/>
            <p:nvPr/>
          </p:nvSpPr>
          <p:spPr>
            <a:xfrm>
              <a:off x="870689" y="3740151"/>
              <a:ext cx="29848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/>
                <a:t>control</a:t>
              </a: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AB88F7B9-3AC3-894E-89C6-4817119294A6}"/>
              </a:ext>
            </a:extLst>
          </p:cNvPr>
          <p:cNvGrpSpPr/>
          <p:nvPr/>
        </p:nvGrpSpPr>
        <p:grpSpPr>
          <a:xfrm>
            <a:off x="899997" y="4766942"/>
            <a:ext cx="298480" cy="188728"/>
            <a:chOff x="870689" y="3689922"/>
            <a:chExt cx="298480" cy="188728"/>
          </a:xfrm>
        </p:grpSpPr>
        <p:grpSp>
          <p:nvGrpSpPr>
            <p:cNvPr id="295" name="Group 294">
              <a:extLst>
                <a:ext uri="{FF2B5EF4-FFF2-40B4-BE49-F238E27FC236}">
                  <a16:creationId xmlns:a16="http://schemas.microsoft.com/office/drawing/2014/main" id="{83B42B38-A605-C947-9522-BB6F79F6E5D3}"/>
                </a:ext>
              </a:extLst>
            </p:cNvPr>
            <p:cNvGrpSpPr/>
            <p:nvPr/>
          </p:nvGrpSpPr>
          <p:grpSpPr>
            <a:xfrm>
              <a:off x="882757" y="3689922"/>
              <a:ext cx="248479" cy="144946"/>
              <a:chOff x="9684568" y="1484784"/>
              <a:chExt cx="432048" cy="252028"/>
            </a:xfrm>
          </p:grpSpPr>
          <p:sp>
            <p:nvSpPr>
              <p:cNvPr id="301" name="Folded Corner 300">
                <a:extLst>
                  <a:ext uri="{FF2B5EF4-FFF2-40B4-BE49-F238E27FC236}">
                    <a16:creationId xmlns:a16="http://schemas.microsoft.com/office/drawing/2014/main" id="{90E6659C-2FE2-074E-9A11-627170A22D7E}"/>
                  </a:ext>
                </a:extLst>
              </p:cNvPr>
              <p:cNvSpPr/>
              <p:nvPr/>
            </p:nvSpPr>
            <p:spPr>
              <a:xfrm>
                <a:off x="9684568" y="1484784"/>
                <a:ext cx="432048" cy="252028"/>
              </a:xfrm>
              <a:prstGeom prst="foldedCorner">
                <a:avLst/>
              </a:prstGeom>
              <a:solidFill>
                <a:srgbClr val="FFFFFF"/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8" name="Picture 307">
                <a:extLst>
                  <a:ext uri="{FF2B5EF4-FFF2-40B4-BE49-F238E27FC236}">
                    <a16:creationId xmlns:a16="http://schemas.microsoft.com/office/drawing/2014/main" id="{15B10EFF-6F30-0A4D-BAE7-5CB0B50AA3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396" t="6098" r="3544" b="6805"/>
              <a:stretch/>
            </p:blipFill>
            <p:spPr>
              <a:xfrm>
                <a:off x="9720572" y="1528234"/>
                <a:ext cx="392511" cy="136570"/>
              </a:xfrm>
              <a:prstGeom prst="rect">
                <a:avLst/>
              </a:prstGeom>
            </p:spPr>
          </p:pic>
        </p:grp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2AB6DBF1-C8A4-D041-AFB1-ED04C9918730}"/>
                </a:ext>
              </a:extLst>
            </p:cNvPr>
            <p:cNvSpPr txBox="1"/>
            <p:nvPr/>
          </p:nvSpPr>
          <p:spPr>
            <a:xfrm>
              <a:off x="870689" y="3740151"/>
              <a:ext cx="29848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/>
                <a:t>control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CA25B5D-C63E-6844-BC7E-8D5A04E65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Vertical Enrichment &amp; Transformation</a:t>
            </a:r>
            <a:endParaRPr lang="de-DE" dirty="0"/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859D4F78-A7B9-F241-87FE-131860476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4711" y="1989138"/>
            <a:ext cx="5348464" cy="4535487"/>
          </a:xfrm>
        </p:spPr>
        <p:txBody>
          <a:bodyPr/>
          <a:lstStyle/>
          <a:p>
            <a:pPr marL="357188" indent="-357188"/>
            <a:r>
              <a:rPr lang="en-US" sz="2000" dirty="0"/>
              <a:t>Vertical </a:t>
            </a:r>
            <a:r>
              <a:rPr lang="en-US" sz="2000" b="1" dirty="0">
                <a:solidFill>
                  <a:schemeClr val="accent1"/>
                </a:solidFill>
              </a:rPr>
              <a:t>enrichment</a:t>
            </a:r>
            <a:r>
              <a:rPr lang="en-US" sz="2000" dirty="0"/>
              <a:t> of functional models and architecture</a:t>
            </a:r>
          </a:p>
          <a:p>
            <a:pPr marL="357188" indent="-357188">
              <a:spcBef>
                <a:spcPts val="1920"/>
              </a:spcBef>
            </a:pPr>
            <a:r>
              <a:rPr lang="en-US" sz="2000" dirty="0"/>
              <a:t>Floating-Point 2 Fix-Point to reduce resource demands models (consistency manually)</a:t>
            </a:r>
          </a:p>
          <a:p>
            <a:pPr marL="357188" indent="-357188">
              <a:spcBef>
                <a:spcPts val="1920"/>
              </a:spcBef>
            </a:pPr>
            <a:r>
              <a:rPr lang="en-US" sz="2000" dirty="0"/>
              <a:t>Fix-Point data-flow model 2 C-code models (consistency automatically)</a:t>
            </a:r>
          </a:p>
          <a:p>
            <a:pPr marL="357188" indent="-357188">
              <a:spcBef>
                <a:spcPts val="1920"/>
              </a:spcBef>
            </a:pPr>
            <a:r>
              <a:rPr lang="en-US" sz="2000" dirty="0" err="1"/>
              <a:t>Autosar</a:t>
            </a:r>
            <a:r>
              <a:rPr lang="en-US" sz="2000" dirty="0"/>
              <a:t> 2 C-code models (consistency automatically)</a:t>
            </a:r>
          </a:p>
          <a:p>
            <a:endParaRPr lang="de-DE" sz="20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2018 | Giese | The Challenge of Model-Based Integration for Cyber-Physical Systems</a:t>
            </a: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2F8639-B46B-B341-A6F8-69AF4CE7C8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CC423D-F358-6A48-9F44-69F65E252839}" type="slidenum">
              <a:rPr lang="de-DE" smtClean="0"/>
              <a:pPr/>
              <a:t>12</a:t>
            </a:fld>
            <a:endParaRPr lang="de-DE"/>
          </a:p>
        </p:txBody>
      </p:sp>
      <p:grpSp>
        <p:nvGrpSpPr>
          <p:cNvPr id="29" name="Group 28"/>
          <p:cNvGrpSpPr/>
          <p:nvPr/>
        </p:nvGrpSpPr>
        <p:grpSpPr>
          <a:xfrm>
            <a:off x="9416418" y="4293171"/>
            <a:ext cx="248479" cy="144946"/>
            <a:chOff x="9684568" y="1484784"/>
            <a:chExt cx="432048" cy="252028"/>
          </a:xfrm>
        </p:grpSpPr>
        <p:sp>
          <p:nvSpPr>
            <p:cNvPr id="32" name="Folded Corner 31"/>
            <p:cNvSpPr/>
            <p:nvPr/>
          </p:nvSpPr>
          <p:spPr>
            <a:xfrm>
              <a:off x="9684568" y="148478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9720572" y="1528234"/>
              <a:ext cx="392511" cy="136570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9421999" y="3902646"/>
            <a:ext cx="248479" cy="144946"/>
            <a:chOff x="9684568" y="944724"/>
            <a:chExt cx="432048" cy="252028"/>
          </a:xfrm>
        </p:grpSpPr>
        <p:sp>
          <p:nvSpPr>
            <p:cNvPr id="30" name="Folded Corner 29"/>
            <p:cNvSpPr/>
            <p:nvPr/>
          </p:nvSpPr>
          <p:spPr>
            <a:xfrm>
              <a:off x="9684568" y="94472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28584" y="980728"/>
              <a:ext cx="249154" cy="7766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56576" y="1051012"/>
              <a:ext cx="337337" cy="109736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9423636" y="3131121"/>
            <a:ext cx="248479" cy="144946"/>
            <a:chOff x="9684568" y="404664"/>
            <a:chExt cx="432048" cy="252028"/>
          </a:xfrm>
        </p:grpSpPr>
        <p:sp>
          <p:nvSpPr>
            <p:cNvPr id="25" name="Folded Corner 24"/>
            <p:cNvSpPr/>
            <p:nvPr/>
          </p:nvSpPr>
          <p:spPr>
            <a:xfrm>
              <a:off x="9684568" y="40466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20572" y="419584"/>
              <a:ext cx="381000" cy="1651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9433930" y="3480371"/>
            <a:ext cx="248479" cy="144946"/>
            <a:chOff x="9684568" y="2204864"/>
            <a:chExt cx="432048" cy="252028"/>
          </a:xfrm>
        </p:grpSpPr>
        <p:sp>
          <p:nvSpPr>
            <p:cNvPr id="35" name="Folded Corner 34"/>
            <p:cNvSpPr/>
            <p:nvPr/>
          </p:nvSpPr>
          <p:spPr>
            <a:xfrm>
              <a:off x="9684568" y="220486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20573" y="2240868"/>
              <a:ext cx="360040" cy="67291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9419593" y="2794819"/>
            <a:ext cx="248479" cy="144946"/>
            <a:chOff x="8172400" y="836712"/>
            <a:chExt cx="432048" cy="252028"/>
          </a:xfrm>
        </p:grpSpPr>
        <p:sp>
          <p:nvSpPr>
            <p:cNvPr id="39" name="Folded Corner 38"/>
            <p:cNvSpPr/>
            <p:nvPr/>
          </p:nvSpPr>
          <p:spPr>
            <a:xfrm>
              <a:off x="8172400" y="836712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91450" y="855762"/>
              <a:ext cx="393566" cy="21602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79267" y="867115"/>
              <a:ext cx="221303" cy="186985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9445625" y="1997646"/>
            <a:ext cx="289892" cy="144946"/>
            <a:chOff x="7596336" y="404664"/>
            <a:chExt cx="504056" cy="252028"/>
          </a:xfrm>
        </p:grpSpPr>
        <p:sp>
          <p:nvSpPr>
            <p:cNvPr id="37" name="Terminator 36"/>
            <p:cNvSpPr/>
            <p:nvPr/>
          </p:nvSpPr>
          <p:spPr>
            <a:xfrm>
              <a:off x="7596336" y="404664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50472" y="448159"/>
              <a:ext cx="381000" cy="165100"/>
            </a:xfrm>
            <a:prstGeom prst="rect">
              <a:avLst/>
            </a:prstGeom>
          </p:spPr>
        </p:pic>
      </p:grpSp>
      <p:grpSp>
        <p:nvGrpSpPr>
          <p:cNvPr id="302" name="Group 301"/>
          <p:cNvGrpSpPr/>
          <p:nvPr/>
        </p:nvGrpSpPr>
        <p:grpSpPr>
          <a:xfrm>
            <a:off x="9448800" y="1661096"/>
            <a:ext cx="289892" cy="144946"/>
            <a:chOff x="9448800" y="1661096"/>
            <a:chExt cx="289892" cy="144946"/>
          </a:xfrm>
        </p:grpSpPr>
        <p:sp>
          <p:nvSpPr>
            <p:cNvPr id="47" name="Terminator 46"/>
            <p:cNvSpPr/>
            <p:nvPr/>
          </p:nvSpPr>
          <p:spPr>
            <a:xfrm>
              <a:off x="9448800" y="1661096"/>
              <a:ext cx="289892" cy="144946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31983" y="1689107"/>
              <a:ext cx="143293" cy="44667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90570" y="1729528"/>
              <a:ext cx="194009" cy="63111"/>
            </a:xfrm>
            <a:prstGeom prst="rect">
              <a:avLst/>
            </a:prstGeom>
          </p:spPr>
        </p:pic>
      </p:grpSp>
      <p:grpSp>
        <p:nvGrpSpPr>
          <p:cNvPr id="62" name="Group 61"/>
          <p:cNvGrpSpPr/>
          <p:nvPr/>
        </p:nvGrpSpPr>
        <p:grpSpPr>
          <a:xfrm>
            <a:off x="9399774" y="4648771"/>
            <a:ext cx="248479" cy="144946"/>
            <a:chOff x="8860606" y="795189"/>
            <a:chExt cx="432048" cy="252028"/>
          </a:xfrm>
        </p:grpSpPr>
        <p:sp>
          <p:nvSpPr>
            <p:cNvPr id="49" name="Folded Corner 48"/>
            <p:cNvSpPr/>
            <p:nvPr/>
          </p:nvSpPr>
          <p:spPr>
            <a:xfrm>
              <a:off x="8860606" y="795189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885074" y="823452"/>
              <a:ext cx="379575" cy="46498"/>
            </a:xfrm>
            <a:prstGeom prst="rect">
              <a:avLst/>
            </a:prstGeom>
          </p:spPr>
        </p:pic>
      </p:grpSp>
      <p:grpSp>
        <p:nvGrpSpPr>
          <p:cNvPr id="61" name="Group 60"/>
          <p:cNvGrpSpPr/>
          <p:nvPr/>
        </p:nvGrpSpPr>
        <p:grpSpPr>
          <a:xfrm>
            <a:off x="9420225" y="1362646"/>
            <a:ext cx="289892" cy="144946"/>
            <a:chOff x="6348561" y="395139"/>
            <a:chExt cx="504056" cy="252028"/>
          </a:xfrm>
        </p:grpSpPr>
        <p:sp>
          <p:nvSpPr>
            <p:cNvPr id="55" name="Terminator 54"/>
            <p:cNvSpPr/>
            <p:nvPr/>
          </p:nvSpPr>
          <p:spPr>
            <a:xfrm>
              <a:off x="6348561" y="395139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6401829" y="454464"/>
              <a:ext cx="392511" cy="136570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9437195" y="2332321"/>
            <a:ext cx="340158" cy="174191"/>
            <a:chOff x="9194800" y="2627164"/>
            <a:chExt cx="591457" cy="302879"/>
          </a:xfrm>
        </p:grpSpPr>
        <p:sp>
          <p:nvSpPr>
            <p:cNvPr id="64" name="Terminator 63"/>
            <p:cNvSpPr/>
            <p:nvPr/>
          </p:nvSpPr>
          <p:spPr>
            <a:xfrm>
              <a:off x="9240986" y="2627164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21292" y="2659993"/>
              <a:ext cx="360040" cy="67291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9194800" y="2689224"/>
              <a:ext cx="591457" cy="240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 err="1"/>
                <a:t>RoboSim</a:t>
              </a:r>
              <a:endParaRPr lang="en-US" sz="300" dirty="0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1444551" y="1974782"/>
            <a:ext cx="289892" cy="144946"/>
            <a:chOff x="6348561" y="395139"/>
            <a:chExt cx="504056" cy="252028"/>
          </a:xfrm>
        </p:grpSpPr>
        <p:sp>
          <p:nvSpPr>
            <p:cNvPr id="72" name="Terminator 71"/>
            <p:cNvSpPr/>
            <p:nvPr/>
          </p:nvSpPr>
          <p:spPr>
            <a:xfrm>
              <a:off x="6348561" y="395139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6401829" y="454464"/>
              <a:ext cx="392511" cy="136570"/>
            </a:xfrm>
            <a:prstGeom prst="rect">
              <a:avLst/>
            </a:prstGeom>
          </p:spPr>
        </p:pic>
      </p:grpSp>
      <p:grpSp>
        <p:nvGrpSpPr>
          <p:cNvPr id="88" name="Group 87"/>
          <p:cNvGrpSpPr/>
          <p:nvPr/>
        </p:nvGrpSpPr>
        <p:grpSpPr>
          <a:xfrm>
            <a:off x="9388475" y="778446"/>
            <a:ext cx="266420" cy="185553"/>
            <a:chOff x="9378950" y="4912296"/>
            <a:chExt cx="266420" cy="185553"/>
          </a:xfrm>
        </p:grpSpPr>
        <p:sp>
          <p:nvSpPr>
            <p:cNvPr id="78" name="Folded Corner 77"/>
            <p:cNvSpPr/>
            <p:nvPr/>
          </p:nvSpPr>
          <p:spPr>
            <a:xfrm>
              <a:off x="9383899" y="4912296"/>
              <a:ext cx="248479" cy="144946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9378950" y="4959350"/>
              <a:ext cx="26642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/>
                <a:t>input</a:t>
              </a:r>
            </a:p>
          </p:txBody>
        </p:sp>
        <p:pic>
          <p:nvPicPr>
            <p:cNvPr id="82" name="Picture 3" descr="D:\Paper\2012-05-15 Toolchain SIMPAR 2012\svn\fig\matlab monitor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215"/>
            <a:stretch/>
          </p:blipFill>
          <p:spPr bwMode="auto">
            <a:xfrm>
              <a:off x="9410612" y="4923666"/>
              <a:ext cx="193763" cy="89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9" name="Group 88"/>
          <p:cNvGrpSpPr/>
          <p:nvPr/>
        </p:nvGrpSpPr>
        <p:grpSpPr>
          <a:xfrm>
            <a:off x="9372600" y="1022921"/>
            <a:ext cx="300082" cy="188728"/>
            <a:chOff x="9363075" y="5156771"/>
            <a:chExt cx="300082" cy="188728"/>
          </a:xfrm>
        </p:grpSpPr>
        <p:sp>
          <p:nvSpPr>
            <p:cNvPr id="85" name="Folded Corner 84"/>
            <p:cNvSpPr/>
            <p:nvPr/>
          </p:nvSpPr>
          <p:spPr>
            <a:xfrm>
              <a:off x="9387074" y="5156771"/>
              <a:ext cx="248479" cy="144946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9363075" y="5207000"/>
              <a:ext cx="30008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/>
                <a:t>Output</a:t>
              </a:r>
            </a:p>
          </p:txBody>
        </p:sp>
        <p:pic>
          <p:nvPicPr>
            <p:cNvPr id="87" name="Picture 3" descr="D:\Paper\2012-05-15 Toolchain SIMPAR 2012\svn\fig\matlab monitor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215"/>
            <a:stretch/>
          </p:blipFill>
          <p:spPr bwMode="auto">
            <a:xfrm>
              <a:off x="9413787" y="5171316"/>
              <a:ext cx="193763" cy="89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0" name="Group 89"/>
          <p:cNvGrpSpPr/>
          <p:nvPr/>
        </p:nvGrpSpPr>
        <p:grpSpPr>
          <a:xfrm>
            <a:off x="1018469" y="2101782"/>
            <a:ext cx="248479" cy="144946"/>
            <a:chOff x="9684568" y="1484784"/>
            <a:chExt cx="432048" cy="252028"/>
          </a:xfrm>
        </p:grpSpPr>
        <p:sp>
          <p:nvSpPr>
            <p:cNvPr id="91" name="Folded Corner 90"/>
            <p:cNvSpPr/>
            <p:nvPr/>
          </p:nvSpPr>
          <p:spPr>
            <a:xfrm>
              <a:off x="9684568" y="148478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" name="Picture 91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9720572" y="1528234"/>
              <a:ext cx="392511" cy="136570"/>
            </a:xfrm>
            <a:prstGeom prst="rect">
              <a:avLst/>
            </a:prstGeom>
          </p:spPr>
        </p:pic>
      </p:grpSp>
      <p:grpSp>
        <p:nvGrpSpPr>
          <p:cNvPr id="93" name="Group 92"/>
          <p:cNvGrpSpPr/>
          <p:nvPr/>
        </p:nvGrpSpPr>
        <p:grpSpPr>
          <a:xfrm>
            <a:off x="1009576" y="1854132"/>
            <a:ext cx="266420" cy="185553"/>
            <a:chOff x="9378950" y="4912296"/>
            <a:chExt cx="266420" cy="185553"/>
          </a:xfrm>
        </p:grpSpPr>
        <p:sp>
          <p:nvSpPr>
            <p:cNvPr id="94" name="Folded Corner 93"/>
            <p:cNvSpPr/>
            <p:nvPr/>
          </p:nvSpPr>
          <p:spPr>
            <a:xfrm>
              <a:off x="9383899" y="4912296"/>
              <a:ext cx="248479" cy="144946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378950" y="4959350"/>
              <a:ext cx="26642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/>
                <a:t>input</a:t>
              </a:r>
            </a:p>
          </p:txBody>
        </p:sp>
        <p:pic>
          <p:nvPicPr>
            <p:cNvPr id="96" name="Picture 3" descr="D:\Paper\2012-05-15 Toolchain SIMPAR 2012\svn\fig\matlab monitor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215"/>
            <a:stretch/>
          </p:blipFill>
          <p:spPr bwMode="auto">
            <a:xfrm>
              <a:off x="9410612" y="4923666"/>
              <a:ext cx="193763" cy="89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7" name="Group 96"/>
          <p:cNvGrpSpPr/>
          <p:nvPr/>
        </p:nvGrpSpPr>
        <p:grpSpPr>
          <a:xfrm>
            <a:off x="1873176" y="1977957"/>
            <a:ext cx="300082" cy="188728"/>
            <a:chOff x="9363075" y="5156771"/>
            <a:chExt cx="300082" cy="188728"/>
          </a:xfrm>
        </p:grpSpPr>
        <p:sp>
          <p:nvSpPr>
            <p:cNvPr id="98" name="Folded Corner 97"/>
            <p:cNvSpPr/>
            <p:nvPr/>
          </p:nvSpPr>
          <p:spPr>
            <a:xfrm>
              <a:off x="9387074" y="5156771"/>
              <a:ext cx="248479" cy="144946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9363075" y="5207000"/>
              <a:ext cx="30008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/>
                <a:t>Output</a:t>
              </a:r>
            </a:p>
          </p:txBody>
        </p:sp>
        <p:pic>
          <p:nvPicPr>
            <p:cNvPr id="100" name="Picture 3" descr="D:\Paper\2012-05-15 Toolchain SIMPAR 2012\svn\fig\matlab monitor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215"/>
            <a:stretch/>
          </p:blipFill>
          <p:spPr bwMode="auto">
            <a:xfrm>
              <a:off x="9413787" y="5171316"/>
              <a:ext cx="193763" cy="89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1" name="TextBox 100"/>
          <p:cNvSpPr txBox="1"/>
          <p:nvPr/>
        </p:nvSpPr>
        <p:spPr>
          <a:xfrm>
            <a:off x="1006401" y="2152011"/>
            <a:ext cx="29848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control</a:t>
            </a:r>
          </a:p>
        </p:txBody>
      </p:sp>
      <p:cxnSp>
        <p:nvCxnSpPr>
          <p:cNvPr id="107" name="Straight Arrow Connector 106"/>
          <p:cNvCxnSpPr>
            <a:stCxn id="94" idx="3"/>
            <a:endCxn id="72" idx="1"/>
          </p:cNvCxnSpPr>
          <p:nvPr/>
        </p:nvCxnSpPr>
        <p:spPr>
          <a:xfrm>
            <a:off x="1263004" y="1926605"/>
            <a:ext cx="181547" cy="12065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3"/>
          </p:cNvCxnSpPr>
          <p:nvPr/>
        </p:nvCxnSpPr>
        <p:spPr>
          <a:xfrm>
            <a:off x="1263004" y="1926605"/>
            <a:ext cx="165672" cy="82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91" idx="3"/>
          </p:cNvCxnSpPr>
          <p:nvPr/>
        </p:nvCxnSpPr>
        <p:spPr>
          <a:xfrm flipV="1">
            <a:off x="1266948" y="2082161"/>
            <a:ext cx="164903" cy="92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72" idx="3"/>
            <a:endCxn id="98" idx="1"/>
          </p:cNvCxnSpPr>
          <p:nvPr/>
        </p:nvCxnSpPr>
        <p:spPr>
          <a:xfrm>
            <a:off x="1734443" y="2047255"/>
            <a:ext cx="162732" cy="3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1474529" y="2728439"/>
            <a:ext cx="289892" cy="144946"/>
            <a:chOff x="6348561" y="395139"/>
            <a:chExt cx="504056" cy="252028"/>
          </a:xfrm>
        </p:grpSpPr>
        <p:sp>
          <p:nvSpPr>
            <p:cNvPr id="117" name="Terminator 116"/>
            <p:cNvSpPr/>
            <p:nvPr/>
          </p:nvSpPr>
          <p:spPr>
            <a:xfrm>
              <a:off x="6348561" y="395139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8" name="Picture 117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6401829" y="454464"/>
              <a:ext cx="392511" cy="136570"/>
            </a:xfrm>
            <a:prstGeom prst="rect">
              <a:avLst/>
            </a:prstGeom>
          </p:spPr>
        </p:pic>
      </p:grpSp>
      <p:grpSp>
        <p:nvGrpSpPr>
          <p:cNvPr id="126" name="Group 125"/>
          <p:cNvGrpSpPr/>
          <p:nvPr/>
        </p:nvGrpSpPr>
        <p:grpSpPr>
          <a:xfrm>
            <a:off x="1903154" y="2731614"/>
            <a:ext cx="300082" cy="188728"/>
            <a:chOff x="9363075" y="5156771"/>
            <a:chExt cx="300082" cy="188728"/>
          </a:xfrm>
        </p:grpSpPr>
        <p:sp>
          <p:nvSpPr>
            <p:cNvPr id="127" name="Folded Corner 126"/>
            <p:cNvSpPr/>
            <p:nvPr/>
          </p:nvSpPr>
          <p:spPr>
            <a:xfrm>
              <a:off x="9387074" y="5156771"/>
              <a:ext cx="248479" cy="144946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9363075" y="5207000"/>
              <a:ext cx="30008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/>
                <a:t>Output</a:t>
              </a:r>
            </a:p>
          </p:txBody>
        </p:sp>
        <p:pic>
          <p:nvPicPr>
            <p:cNvPr id="129" name="Picture 3" descr="D:\Paper\2012-05-15 Toolchain SIMPAR 2012\svn\fig\matlab monitor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215"/>
            <a:stretch/>
          </p:blipFill>
          <p:spPr bwMode="auto">
            <a:xfrm>
              <a:off x="9413787" y="5171316"/>
              <a:ext cx="193763" cy="89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31" name="Straight Arrow Connector 130"/>
          <p:cNvCxnSpPr/>
          <p:nvPr/>
        </p:nvCxnSpPr>
        <p:spPr>
          <a:xfrm>
            <a:off x="1292982" y="2680262"/>
            <a:ext cx="181547" cy="12065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1292982" y="2680262"/>
            <a:ext cx="165672" cy="82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flipV="1">
            <a:off x="1296926" y="2835818"/>
            <a:ext cx="164903" cy="92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1764421" y="2800912"/>
            <a:ext cx="162732" cy="3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9299575" y="158750"/>
            <a:ext cx="26642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plant</a:t>
            </a:r>
          </a:p>
        </p:txBody>
      </p:sp>
      <p:grpSp>
        <p:nvGrpSpPr>
          <p:cNvPr id="141" name="Group 140"/>
          <p:cNvGrpSpPr/>
          <p:nvPr/>
        </p:nvGrpSpPr>
        <p:grpSpPr>
          <a:xfrm rot="5400000">
            <a:off x="1139565" y="2726282"/>
            <a:ext cx="69853" cy="149225"/>
            <a:chOff x="5854700" y="1079500"/>
            <a:chExt cx="225425" cy="365125"/>
          </a:xfrm>
        </p:grpSpPr>
        <p:sp>
          <p:nvSpPr>
            <p:cNvPr id="138" name="Curved Down Arrow 137"/>
            <p:cNvSpPr/>
            <p:nvPr/>
          </p:nvSpPr>
          <p:spPr>
            <a:xfrm>
              <a:off x="5861050" y="1079500"/>
              <a:ext cx="219075" cy="9207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0" name="Curved Down Arrow 139"/>
            <p:cNvSpPr/>
            <p:nvPr/>
          </p:nvSpPr>
          <p:spPr>
            <a:xfrm flipH="1" flipV="1">
              <a:off x="5854700" y="1352550"/>
              <a:ext cx="219075" cy="9207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1045272" y="2836389"/>
            <a:ext cx="248479" cy="144946"/>
            <a:chOff x="9684568" y="1484784"/>
            <a:chExt cx="432048" cy="252028"/>
          </a:xfrm>
        </p:grpSpPr>
        <p:sp>
          <p:nvSpPr>
            <p:cNvPr id="104" name="Folded Corner 103"/>
            <p:cNvSpPr/>
            <p:nvPr/>
          </p:nvSpPr>
          <p:spPr>
            <a:xfrm>
              <a:off x="9684568" y="148478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9720572" y="1528234"/>
              <a:ext cx="392511" cy="136570"/>
            </a:xfrm>
            <a:prstGeom prst="rect">
              <a:avLst/>
            </a:prstGeom>
          </p:spPr>
        </p:pic>
      </p:grpSp>
      <p:grpSp>
        <p:nvGrpSpPr>
          <p:cNvPr id="119" name="Group 118"/>
          <p:cNvGrpSpPr/>
          <p:nvPr/>
        </p:nvGrpSpPr>
        <p:grpSpPr>
          <a:xfrm>
            <a:off x="1048447" y="2610964"/>
            <a:ext cx="248479" cy="144946"/>
            <a:chOff x="9684568" y="1484784"/>
            <a:chExt cx="432048" cy="252028"/>
          </a:xfrm>
        </p:grpSpPr>
        <p:sp>
          <p:nvSpPr>
            <p:cNvPr id="120" name="Folded Corner 119"/>
            <p:cNvSpPr/>
            <p:nvPr/>
          </p:nvSpPr>
          <p:spPr>
            <a:xfrm>
              <a:off x="9684568" y="148478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1" name="Picture 120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9720572" y="1528234"/>
              <a:ext cx="392511" cy="136570"/>
            </a:xfrm>
            <a:prstGeom prst="rect">
              <a:avLst/>
            </a:prstGeom>
          </p:spPr>
        </p:pic>
      </p:grpSp>
      <p:sp>
        <p:nvSpPr>
          <p:cNvPr id="130" name="TextBox 129"/>
          <p:cNvSpPr txBox="1"/>
          <p:nvPr/>
        </p:nvSpPr>
        <p:spPr>
          <a:xfrm>
            <a:off x="1036379" y="2661193"/>
            <a:ext cx="29848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control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036379" y="2886618"/>
            <a:ext cx="26642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plant</a:t>
            </a:r>
          </a:p>
        </p:txBody>
      </p:sp>
      <p:grpSp>
        <p:nvGrpSpPr>
          <p:cNvPr id="145" name="Group 144"/>
          <p:cNvGrpSpPr/>
          <p:nvPr/>
        </p:nvGrpSpPr>
        <p:grpSpPr>
          <a:xfrm>
            <a:off x="1917774" y="3371561"/>
            <a:ext cx="300082" cy="188728"/>
            <a:chOff x="9363075" y="5156771"/>
            <a:chExt cx="300082" cy="188728"/>
          </a:xfrm>
        </p:grpSpPr>
        <p:sp>
          <p:nvSpPr>
            <p:cNvPr id="146" name="Folded Corner 145"/>
            <p:cNvSpPr/>
            <p:nvPr/>
          </p:nvSpPr>
          <p:spPr>
            <a:xfrm>
              <a:off x="9387074" y="5156771"/>
              <a:ext cx="248479" cy="144946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9363075" y="5207000"/>
              <a:ext cx="30008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/>
                <a:t>Output</a:t>
              </a:r>
            </a:p>
          </p:txBody>
        </p:sp>
        <p:pic>
          <p:nvPicPr>
            <p:cNvPr id="148" name="Picture 3" descr="D:\Paper\2012-05-15 Toolchain SIMPAR 2012\svn\fig\matlab monitor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215"/>
            <a:stretch/>
          </p:blipFill>
          <p:spPr bwMode="auto">
            <a:xfrm>
              <a:off x="9413787" y="5171316"/>
              <a:ext cx="193763" cy="89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49" name="Straight Arrow Connector 148"/>
          <p:cNvCxnSpPr/>
          <p:nvPr/>
        </p:nvCxnSpPr>
        <p:spPr>
          <a:xfrm>
            <a:off x="1307602" y="3320209"/>
            <a:ext cx="181547" cy="12065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stCxn id="160" idx="3"/>
            <a:endCxn id="143" idx="1"/>
          </p:cNvCxnSpPr>
          <p:nvPr/>
        </p:nvCxnSpPr>
        <p:spPr>
          <a:xfrm>
            <a:off x="1311546" y="3421809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stCxn id="174" idx="3"/>
          </p:cNvCxnSpPr>
          <p:nvPr/>
        </p:nvCxnSpPr>
        <p:spPr>
          <a:xfrm>
            <a:off x="1306833" y="3685334"/>
            <a:ext cx="171873" cy="7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>
            <a:off x="1779041" y="3440859"/>
            <a:ext cx="162732" cy="3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9" name="Group 158"/>
          <p:cNvGrpSpPr/>
          <p:nvPr/>
        </p:nvGrpSpPr>
        <p:grpSpPr>
          <a:xfrm>
            <a:off x="1063067" y="3349336"/>
            <a:ext cx="248479" cy="144946"/>
            <a:chOff x="9684568" y="1484784"/>
            <a:chExt cx="432048" cy="252028"/>
          </a:xfrm>
        </p:grpSpPr>
        <p:sp>
          <p:nvSpPr>
            <p:cNvPr id="160" name="Folded Corner 159"/>
            <p:cNvSpPr/>
            <p:nvPr/>
          </p:nvSpPr>
          <p:spPr>
            <a:xfrm>
              <a:off x="9684568" y="148478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1" name="Picture 160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9720572" y="1528234"/>
              <a:ext cx="392511" cy="136570"/>
            </a:xfrm>
            <a:prstGeom prst="rect">
              <a:avLst/>
            </a:prstGeom>
          </p:spPr>
        </p:pic>
      </p:grpSp>
      <p:sp>
        <p:nvSpPr>
          <p:cNvPr id="162" name="TextBox 161"/>
          <p:cNvSpPr txBox="1"/>
          <p:nvPr/>
        </p:nvSpPr>
        <p:spPr>
          <a:xfrm>
            <a:off x="1050999" y="3399565"/>
            <a:ext cx="29848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control</a:t>
            </a:r>
          </a:p>
        </p:txBody>
      </p:sp>
      <p:grpSp>
        <p:nvGrpSpPr>
          <p:cNvPr id="168" name="Group 167"/>
          <p:cNvGrpSpPr/>
          <p:nvPr/>
        </p:nvGrpSpPr>
        <p:grpSpPr>
          <a:xfrm rot="5400000">
            <a:off x="1589160" y="3490054"/>
            <a:ext cx="69853" cy="149225"/>
            <a:chOff x="5854700" y="1079500"/>
            <a:chExt cx="225425" cy="365125"/>
          </a:xfrm>
        </p:grpSpPr>
        <p:sp>
          <p:nvSpPr>
            <p:cNvPr id="169" name="Curved Down Arrow 168"/>
            <p:cNvSpPr/>
            <p:nvPr/>
          </p:nvSpPr>
          <p:spPr>
            <a:xfrm>
              <a:off x="5861050" y="1079500"/>
              <a:ext cx="219075" cy="9207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0" name="Curved Down Arrow 169"/>
            <p:cNvSpPr/>
            <p:nvPr/>
          </p:nvSpPr>
          <p:spPr>
            <a:xfrm flipH="1" flipV="1">
              <a:off x="5854700" y="1352550"/>
              <a:ext cx="219075" cy="9207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1489149" y="3368386"/>
            <a:ext cx="289892" cy="144946"/>
            <a:chOff x="6348561" y="395139"/>
            <a:chExt cx="504056" cy="252028"/>
          </a:xfrm>
        </p:grpSpPr>
        <p:sp>
          <p:nvSpPr>
            <p:cNvPr id="143" name="Terminator 142"/>
            <p:cNvSpPr/>
            <p:nvPr/>
          </p:nvSpPr>
          <p:spPr>
            <a:xfrm>
              <a:off x="6348561" y="395139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4" name="Picture 143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6401829" y="454464"/>
              <a:ext cx="392511" cy="136570"/>
            </a:xfrm>
            <a:prstGeom prst="rect">
              <a:avLst/>
            </a:prstGeom>
          </p:spPr>
        </p:pic>
      </p:grpSp>
      <p:grpSp>
        <p:nvGrpSpPr>
          <p:cNvPr id="164" name="Group 163"/>
          <p:cNvGrpSpPr/>
          <p:nvPr/>
        </p:nvGrpSpPr>
        <p:grpSpPr>
          <a:xfrm>
            <a:off x="1452144" y="3610986"/>
            <a:ext cx="340158" cy="174191"/>
            <a:chOff x="9194800" y="2627164"/>
            <a:chExt cx="591457" cy="302879"/>
          </a:xfrm>
        </p:grpSpPr>
        <p:sp>
          <p:nvSpPr>
            <p:cNvPr id="165" name="Terminator 164"/>
            <p:cNvSpPr/>
            <p:nvPr/>
          </p:nvSpPr>
          <p:spPr>
            <a:xfrm>
              <a:off x="9240986" y="2627164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6" name="Picture 16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21292" y="2659993"/>
              <a:ext cx="360040" cy="67291"/>
            </a:xfrm>
            <a:prstGeom prst="rect">
              <a:avLst/>
            </a:prstGeom>
          </p:spPr>
        </p:pic>
        <p:sp>
          <p:nvSpPr>
            <p:cNvPr id="167" name="TextBox 166"/>
            <p:cNvSpPr txBox="1"/>
            <p:nvPr/>
          </p:nvSpPr>
          <p:spPr>
            <a:xfrm>
              <a:off x="9194800" y="2689224"/>
              <a:ext cx="591457" cy="240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 err="1"/>
                <a:t>RoboSim</a:t>
              </a:r>
              <a:endParaRPr lang="en-US" sz="300" dirty="0"/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1058354" y="3612861"/>
            <a:ext cx="248479" cy="144946"/>
            <a:chOff x="9684568" y="2204864"/>
            <a:chExt cx="432048" cy="252028"/>
          </a:xfrm>
        </p:grpSpPr>
        <p:sp>
          <p:nvSpPr>
            <p:cNvPr id="174" name="Folded Corner 173"/>
            <p:cNvSpPr/>
            <p:nvPr/>
          </p:nvSpPr>
          <p:spPr>
            <a:xfrm>
              <a:off x="9684568" y="220486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5" name="Picture 17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20573" y="2240868"/>
              <a:ext cx="360040" cy="67291"/>
            </a:xfrm>
            <a:prstGeom prst="rect">
              <a:avLst/>
            </a:prstGeom>
          </p:spPr>
        </p:pic>
      </p:grpSp>
      <p:sp>
        <p:nvSpPr>
          <p:cNvPr id="163" name="TextBox 162"/>
          <p:cNvSpPr txBox="1"/>
          <p:nvPr/>
        </p:nvSpPr>
        <p:spPr>
          <a:xfrm>
            <a:off x="1054174" y="3640865"/>
            <a:ext cx="26642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plant</a:t>
            </a:r>
          </a:p>
        </p:txBody>
      </p:sp>
      <p:pic>
        <p:nvPicPr>
          <p:cNvPr id="179" name="Picture 2" descr="D:\Paper\2012-05-15 Toolchain SIMPAR 2012\svn\fig\MilSimulation_v2.graffle\image2.pn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7" r="33487"/>
          <a:stretch/>
        </p:blipFill>
        <p:spPr bwMode="auto">
          <a:xfrm>
            <a:off x="1890495" y="3564665"/>
            <a:ext cx="436854" cy="33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0" name="Straight Arrow Connector 179"/>
          <p:cNvCxnSpPr/>
          <p:nvPr/>
        </p:nvCxnSpPr>
        <p:spPr>
          <a:xfrm flipV="1">
            <a:off x="1779041" y="3685315"/>
            <a:ext cx="116508" cy="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2" name="Group 181"/>
          <p:cNvGrpSpPr/>
          <p:nvPr/>
        </p:nvGrpSpPr>
        <p:grpSpPr>
          <a:xfrm>
            <a:off x="1917774" y="4010326"/>
            <a:ext cx="300082" cy="188728"/>
            <a:chOff x="9363075" y="5156771"/>
            <a:chExt cx="300082" cy="188728"/>
          </a:xfrm>
        </p:grpSpPr>
        <p:sp>
          <p:nvSpPr>
            <p:cNvPr id="183" name="Folded Corner 182"/>
            <p:cNvSpPr/>
            <p:nvPr/>
          </p:nvSpPr>
          <p:spPr>
            <a:xfrm>
              <a:off x="9387074" y="5156771"/>
              <a:ext cx="248479" cy="144946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9363075" y="5207000"/>
              <a:ext cx="30008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/>
                <a:t>Output</a:t>
              </a:r>
            </a:p>
          </p:txBody>
        </p:sp>
        <p:pic>
          <p:nvPicPr>
            <p:cNvPr id="185" name="Picture 3" descr="D:\Paper\2012-05-15 Toolchain SIMPAR 2012\svn\fig\matlab monitor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215"/>
            <a:stretch/>
          </p:blipFill>
          <p:spPr bwMode="auto">
            <a:xfrm>
              <a:off x="9413787" y="5171316"/>
              <a:ext cx="193763" cy="89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86" name="Straight Arrow Connector 185"/>
          <p:cNvCxnSpPr/>
          <p:nvPr/>
        </p:nvCxnSpPr>
        <p:spPr>
          <a:xfrm>
            <a:off x="1307602" y="3958974"/>
            <a:ext cx="181547" cy="12065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>
            <a:off x="1311546" y="4060574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>
            <a:off x="1779041" y="4079624"/>
            <a:ext cx="162732" cy="3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0" name="Group 189"/>
          <p:cNvGrpSpPr/>
          <p:nvPr/>
        </p:nvGrpSpPr>
        <p:grpSpPr>
          <a:xfrm>
            <a:off x="1063067" y="3988101"/>
            <a:ext cx="248479" cy="144946"/>
            <a:chOff x="9684568" y="1484784"/>
            <a:chExt cx="432048" cy="252028"/>
          </a:xfrm>
        </p:grpSpPr>
        <p:sp>
          <p:nvSpPr>
            <p:cNvPr id="191" name="Folded Corner 190"/>
            <p:cNvSpPr/>
            <p:nvPr/>
          </p:nvSpPr>
          <p:spPr>
            <a:xfrm>
              <a:off x="9684568" y="148478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2" name="Picture 191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9720572" y="1528234"/>
              <a:ext cx="392511" cy="136570"/>
            </a:xfrm>
            <a:prstGeom prst="rect">
              <a:avLst/>
            </a:prstGeom>
          </p:spPr>
        </p:pic>
      </p:grpSp>
      <p:sp>
        <p:nvSpPr>
          <p:cNvPr id="193" name="TextBox 192"/>
          <p:cNvSpPr txBox="1"/>
          <p:nvPr/>
        </p:nvSpPr>
        <p:spPr>
          <a:xfrm>
            <a:off x="1050999" y="4038330"/>
            <a:ext cx="29848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control</a:t>
            </a:r>
          </a:p>
        </p:txBody>
      </p:sp>
      <p:grpSp>
        <p:nvGrpSpPr>
          <p:cNvPr id="194" name="Group 193"/>
          <p:cNvGrpSpPr/>
          <p:nvPr/>
        </p:nvGrpSpPr>
        <p:grpSpPr>
          <a:xfrm rot="5400000">
            <a:off x="1589160" y="4128819"/>
            <a:ext cx="69853" cy="149225"/>
            <a:chOff x="5854700" y="1079500"/>
            <a:chExt cx="225425" cy="365125"/>
          </a:xfrm>
        </p:grpSpPr>
        <p:sp>
          <p:nvSpPr>
            <p:cNvPr id="195" name="Curved Down Arrow 194"/>
            <p:cNvSpPr/>
            <p:nvPr/>
          </p:nvSpPr>
          <p:spPr>
            <a:xfrm>
              <a:off x="5861050" y="1079500"/>
              <a:ext cx="219075" cy="9207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6" name="Curved Down Arrow 195"/>
            <p:cNvSpPr/>
            <p:nvPr/>
          </p:nvSpPr>
          <p:spPr>
            <a:xfrm flipH="1" flipV="1">
              <a:off x="5854700" y="1352550"/>
              <a:ext cx="219075" cy="9207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7" name="Group 196"/>
          <p:cNvGrpSpPr/>
          <p:nvPr/>
        </p:nvGrpSpPr>
        <p:grpSpPr>
          <a:xfrm>
            <a:off x="1489149" y="4007151"/>
            <a:ext cx="289892" cy="144946"/>
            <a:chOff x="6348561" y="395139"/>
            <a:chExt cx="504056" cy="252028"/>
          </a:xfrm>
        </p:grpSpPr>
        <p:sp>
          <p:nvSpPr>
            <p:cNvPr id="198" name="Terminator 197"/>
            <p:cNvSpPr/>
            <p:nvPr/>
          </p:nvSpPr>
          <p:spPr>
            <a:xfrm>
              <a:off x="6348561" y="395139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9" name="Picture 198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6401829" y="454464"/>
              <a:ext cx="392511" cy="136570"/>
            </a:xfrm>
            <a:prstGeom prst="rect">
              <a:avLst/>
            </a:prstGeom>
          </p:spPr>
        </p:pic>
      </p:grpSp>
      <p:sp>
        <p:nvSpPr>
          <p:cNvPr id="210" name="Freeform 209"/>
          <p:cNvSpPr/>
          <p:nvPr/>
        </p:nvSpPr>
        <p:spPr>
          <a:xfrm>
            <a:off x="799953" y="2747287"/>
            <a:ext cx="225776" cy="668154"/>
          </a:xfrm>
          <a:custGeom>
            <a:avLst/>
            <a:gdLst>
              <a:gd name="connsiteX0" fmla="*/ 0 w 2834586"/>
              <a:gd name="connsiteY0" fmla="*/ 351606 h 448386"/>
              <a:gd name="connsiteX1" fmla="*/ 469900 w 2834586"/>
              <a:gd name="connsiteY1" fmla="*/ 427806 h 448386"/>
              <a:gd name="connsiteX2" fmla="*/ 2260600 w 2834586"/>
              <a:gd name="connsiteY2" fmla="*/ 21406 h 448386"/>
              <a:gd name="connsiteX3" fmla="*/ 2794000 w 2834586"/>
              <a:gd name="connsiteY3" fmla="*/ 56331 h 448386"/>
              <a:gd name="connsiteX4" fmla="*/ 2797175 w 2834586"/>
              <a:gd name="connsiteY4" fmla="*/ 53156 h 448386"/>
              <a:gd name="connsiteX0" fmla="*/ 2116011 w 2366147"/>
              <a:gd name="connsiteY0" fmla="*/ 0 h 486132"/>
              <a:gd name="connsiteX1" fmla="*/ 1461 w 2366147"/>
              <a:gd name="connsiteY1" fmla="*/ 485775 h 486132"/>
              <a:gd name="connsiteX2" fmla="*/ 1792161 w 2366147"/>
              <a:gd name="connsiteY2" fmla="*/ 79375 h 486132"/>
              <a:gd name="connsiteX3" fmla="*/ 2325561 w 2366147"/>
              <a:gd name="connsiteY3" fmla="*/ 114300 h 486132"/>
              <a:gd name="connsiteX4" fmla="*/ 2328736 w 2366147"/>
              <a:gd name="connsiteY4" fmla="*/ 111125 h 486132"/>
              <a:gd name="connsiteX0" fmla="*/ 4524375 w 5002396"/>
              <a:gd name="connsiteY0" fmla="*/ 42931 h 1887606"/>
              <a:gd name="connsiteX1" fmla="*/ 2409825 w 5002396"/>
              <a:gd name="connsiteY1" fmla="*/ 528706 h 1887606"/>
              <a:gd name="connsiteX2" fmla="*/ 4200525 w 5002396"/>
              <a:gd name="connsiteY2" fmla="*/ 122306 h 1887606"/>
              <a:gd name="connsiteX3" fmla="*/ 4733925 w 5002396"/>
              <a:gd name="connsiteY3" fmla="*/ 157231 h 1887606"/>
              <a:gd name="connsiteX4" fmla="*/ 0 w 5002396"/>
              <a:gd name="connsiteY4" fmla="*/ 1887606 h 1887606"/>
              <a:gd name="connsiteX0" fmla="*/ 4529723 w 4530483"/>
              <a:gd name="connsiteY0" fmla="*/ 0 h 1844675"/>
              <a:gd name="connsiteX1" fmla="*/ 2415173 w 4530483"/>
              <a:gd name="connsiteY1" fmla="*/ 485775 h 1844675"/>
              <a:gd name="connsiteX2" fmla="*/ 4205873 w 4530483"/>
              <a:gd name="connsiteY2" fmla="*/ 79375 h 1844675"/>
              <a:gd name="connsiteX3" fmla="*/ 602248 w 4530483"/>
              <a:gd name="connsiteY3" fmla="*/ 895350 h 1844675"/>
              <a:gd name="connsiteX4" fmla="*/ 5348 w 4530483"/>
              <a:gd name="connsiteY4" fmla="*/ 1844675 h 1844675"/>
              <a:gd name="connsiteX0" fmla="*/ 4529723 w 4588803"/>
              <a:gd name="connsiteY0" fmla="*/ 10104 h 1854779"/>
              <a:gd name="connsiteX1" fmla="*/ 4205873 w 4588803"/>
              <a:gd name="connsiteY1" fmla="*/ 89479 h 1854779"/>
              <a:gd name="connsiteX2" fmla="*/ 602248 w 4588803"/>
              <a:gd name="connsiteY2" fmla="*/ 905454 h 1854779"/>
              <a:gd name="connsiteX3" fmla="*/ 5348 w 4588803"/>
              <a:gd name="connsiteY3" fmla="*/ 1854779 h 1854779"/>
              <a:gd name="connsiteX0" fmla="*/ 4541039 w 4600119"/>
              <a:gd name="connsiteY0" fmla="*/ 10104 h 1854779"/>
              <a:gd name="connsiteX1" fmla="*/ 4217189 w 4600119"/>
              <a:gd name="connsiteY1" fmla="*/ 89479 h 1854779"/>
              <a:gd name="connsiteX2" fmla="*/ 613564 w 4600119"/>
              <a:gd name="connsiteY2" fmla="*/ 905454 h 1854779"/>
              <a:gd name="connsiteX3" fmla="*/ 54764 w 4600119"/>
              <a:gd name="connsiteY3" fmla="*/ 1467430 h 1854779"/>
              <a:gd name="connsiteX4" fmla="*/ 16664 w 4600119"/>
              <a:gd name="connsiteY4" fmla="*/ 1854779 h 1854779"/>
              <a:gd name="connsiteX0" fmla="*/ 4702560 w 4761640"/>
              <a:gd name="connsiteY0" fmla="*/ 10104 h 1854779"/>
              <a:gd name="connsiteX1" fmla="*/ 4378710 w 4761640"/>
              <a:gd name="connsiteY1" fmla="*/ 89479 h 1854779"/>
              <a:gd name="connsiteX2" fmla="*/ 775085 w 4761640"/>
              <a:gd name="connsiteY2" fmla="*/ 905454 h 1854779"/>
              <a:gd name="connsiteX3" fmla="*/ 22610 w 4761640"/>
              <a:gd name="connsiteY3" fmla="*/ 1556330 h 1854779"/>
              <a:gd name="connsiteX4" fmla="*/ 178185 w 4761640"/>
              <a:gd name="connsiteY4" fmla="*/ 1854779 h 1854779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82293 w 4741373"/>
              <a:gd name="connsiteY0" fmla="*/ 10104 h 1921454"/>
              <a:gd name="connsiteX1" fmla="*/ 4358443 w 4741373"/>
              <a:gd name="connsiteY1" fmla="*/ 89479 h 1921454"/>
              <a:gd name="connsiteX2" fmla="*/ 754818 w 4741373"/>
              <a:gd name="connsiteY2" fmla="*/ 905454 h 1921454"/>
              <a:gd name="connsiteX3" fmla="*/ 2343 w 4741373"/>
              <a:gd name="connsiteY3" fmla="*/ 1556330 h 1921454"/>
              <a:gd name="connsiteX4" fmla="*/ 227768 w 4741373"/>
              <a:gd name="connsiteY4" fmla="*/ 1921454 h 1921454"/>
              <a:gd name="connsiteX0" fmla="*/ 4682293 w 4682304"/>
              <a:gd name="connsiteY0" fmla="*/ 7 h 1911357"/>
              <a:gd name="connsiteX1" fmla="*/ 1339313 w 4682304"/>
              <a:gd name="connsiteY1" fmla="*/ 435130 h 1911357"/>
              <a:gd name="connsiteX2" fmla="*/ 4358443 w 4682304"/>
              <a:gd name="connsiteY2" fmla="*/ 79382 h 1911357"/>
              <a:gd name="connsiteX3" fmla="*/ 754818 w 4682304"/>
              <a:gd name="connsiteY3" fmla="*/ 895357 h 1911357"/>
              <a:gd name="connsiteX4" fmla="*/ 2343 w 4682304"/>
              <a:gd name="connsiteY4" fmla="*/ 1546233 h 1911357"/>
              <a:gd name="connsiteX5" fmla="*/ 227768 w 4682304"/>
              <a:gd name="connsiteY5" fmla="*/ 1911357 h 1911357"/>
              <a:gd name="connsiteX0" fmla="*/ 4682293 w 4682307"/>
              <a:gd name="connsiteY0" fmla="*/ 9 h 1911359"/>
              <a:gd name="connsiteX1" fmla="*/ 1339313 w 4682307"/>
              <a:gd name="connsiteY1" fmla="*/ 435132 h 1911359"/>
              <a:gd name="connsiteX2" fmla="*/ 754818 w 4682307"/>
              <a:gd name="connsiteY2" fmla="*/ 895359 h 1911359"/>
              <a:gd name="connsiteX3" fmla="*/ 2343 w 4682307"/>
              <a:gd name="connsiteY3" fmla="*/ 1546235 h 1911359"/>
              <a:gd name="connsiteX4" fmla="*/ 227768 w 4682307"/>
              <a:gd name="connsiteY4" fmla="*/ 1911359 h 1911359"/>
              <a:gd name="connsiteX0" fmla="*/ 1339313 w 1339313"/>
              <a:gd name="connsiteY0" fmla="*/ 0 h 1476227"/>
              <a:gd name="connsiteX1" fmla="*/ 754818 w 1339313"/>
              <a:gd name="connsiteY1" fmla="*/ 460227 h 1476227"/>
              <a:gd name="connsiteX2" fmla="*/ 2343 w 1339313"/>
              <a:gd name="connsiteY2" fmla="*/ 1111103 h 1476227"/>
              <a:gd name="connsiteX3" fmla="*/ 227768 w 1339313"/>
              <a:gd name="connsiteY3" fmla="*/ 1476227 h 1476227"/>
              <a:gd name="connsiteX0" fmla="*/ 1339313 w 1339313"/>
              <a:gd name="connsiteY0" fmla="*/ 0 h 1476227"/>
              <a:gd name="connsiteX1" fmla="*/ 2343 w 1339313"/>
              <a:gd name="connsiteY1" fmla="*/ 1111103 h 1476227"/>
              <a:gd name="connsiteX2" fmla="*/ 227768 w 1339313"/>
              <a:gd name="connsiteY2" fmla="*/ 1476227 h 1476227"/>
              <a:gd name="connsiteX0" fmla="*/ 349323 w 349323"/>
              <a:gd name="connsiteY0" fmla="*/ 0 h 763845"/>
              <a:gd name="connsiteX1" fmla="*/ 1181 w 349323"/>
              <a:gd name="connsiteY1" fmla="*/ 398721 h 763845"/>
              <a:gd name="connsiteX2" fmla="*/ 226606 w 349323"/>
              <a:gd name="connsiteY2" fmla="*/ 763845 h 763845"/>
              <a:gd name="connsiteX0" fmla="*/ 215033 w 235985"/>
              <a:gd name="connsiteY0" fmla="*/ 0 h 753212"/>
              <a:gd name="connsiteX1" fmla="*/ 10430 w 235985"/>
              <a:gd name="connsiteY1" fmla="*/ 388088 h 753212"/>
              <a:gd name="connsiteX2" fmla="*/ 235855 w 235985"/>
              <a:gd name="connsiteY2" fmla="*/ 753212 h 753212"/>
              <a:gd name="connsiteX0" fmla="*/ 204856 w 225808"/>
              <a:gd name="connsiteY0" fmla="*/ 0 h 753212"/>
              <a:gd name="connsiteX1" fmla="*/ 253 w 225808"/>
              <a:gd name="connsiteY1" fmla="*/ 388088 h 753212"/>
              <a:gd name="connsiteX2" fmla="*/ 225678 w 225808"/>
              <a:gd name="connsiteY2" fmla="*/ 753212 h 753212"/>
              <a:gd name="connsiteX0" fmla="*/ 204702 w 225654"/>
              <a:gd name="connsiteY0" fmla="*/ 0 h 753212"/>
              <a:gd name="connsiteX1" fmla="*/ 99 w 225654"/>
              <a:gd name="connsiteY1" fmla="*/ 388088 h 753212"/>
              <a:gd name="connsiteX2" fmla="*/ 225524 w 225654"/>
              <a:gd name="connsiteY2" fmla="*/ 753212 h 753212"/>
              <a:gd name="connsiteX0" fmla="*/ 204824 w 225776"/>
              <a:gd name="connsiteY0" fmla="*/ 0 h 753212"/>
              <a:gd name="connsiteX1" fmla="*/ 221 w 225776"/>
              <a:gd name="connsiteY1" fmla="*/ 388088 h 753212"/>
              <a:gd name="connsiteX2" fmla="*/ 225646 w 225776"/>
              <a:gd name="connsiteY2" fmla="*/ 753212 h 75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776" h="753212">
                <a:moveTo>
                  <a:pt x="204824" y="0"/>
                </a:moveTo>
                <a:cubicBezTo>
                  <a:pt x="32615" y="114523"/>
                  <a:pt x="-3249" y="262553"/>
                  <a:pt x="221" y="388088"/>
                </a:cubicBezTo>
                <a:cubicBezTo>
                  <a:pt x="3691" y="513623"/>
                  <a:pt x="231996" y="688654"/>
                  <a:pt x="225646" y="753212"/>
                </a:cubicBezTo>
              </a:path>
            </a:pathLst>
          </a:custGeom>
          <a:noFill/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Freeform 210"/>
          <p:cNvSpPr/>
          <p:nvPr/>
        </p:nvSpPr>
        <p:spPr>
          <a:xfrm>
            <a:off x="760061" y="3082066"/>
            <a:ext cx="243461" cy="909230"/>
          </a:xfrm>
          <a:custGeom>
            <a:avLst/>
            <a:gdLst>
              <a:gd name="connsiteX0" fmla="*/ 0 w 2834586"/>
              <a:gd name="connsiteY0" fmla="*/ 351606 h 448386"/>
              <a:gd name="connsiteX1" fmla="*/ 469900 w 2834586"/>
              <a:gd name="connsiteY1" fmla="*/ 427806 h 448386"/>
              <a:gd name="connsiteX2" fmla="*/ 2260600 w 2834586"/>
              <a:gd name="connsiteY2" fmla="*/ 21406 h 448386"/>
              <a:gd name="connsiteX3" fmla="*/ 2794000 w 2834586"/>
              <a:gd name="connsiteY3" fmla="*/ 56331 h 448386"/>
              <a:gd name="connsiteX4" fmla="*/ 2797175 w 2834586"/>
              <a:gd name="connsiteY4" fmla="*/ 53156 h 448386"/>
              <a:gd name="connsiteX0" fmla="*/ 2116011 w 2366147"/>
              <a:gd name="connsiteY0" fmla="*/ 0 h 486132"/>
              <a:gd name="connsiteX1" fmla="*/ 1461 w 2366147"/>
              <a:gd name="connsiteY1" fmla="*/ 485775 h 486132"/>
              <a:gd name="connsiteX2" fmla="*/ 1792161 w 2366147"/>
              <a:gd name="connsiteY2" fmla="*/ 79375 h 486132"/>
              <a:gd name="connsiteX3" fmla="*/ 2325561 w 2366147"/>
              <a:gd name="connsiteY3" fmla="*/ 114300 h 486132"/>
              <a:gd name="connsiteX4" fmla="*/ 2328736 w 2366147"/>
              <a:gd name="connsiteY4" fmla="*/ 111125 h 486132"/>
              <a:gd name="connsiteX0" fmla="*/ 4524375 w 5002396"/>
              <a:gd name="connsiteY0" fmla="*/ 42931 h 1887606"/>
              <a:gd name="connsiteX1" fmla="*/ 2409825 w 5002396"/>
              <a:gd name="connsiteY1" fmla="*/ 528706 h 1887606"/>
              <a:gd name="connsiteX2" fmla="*/ 4200525 w 5002396"/>
              <a:gd name="connsiteY2" fmla="*/ 122306 h 1887606"/>
              <a:gd name="connsiteX3" fmla="*/ 4733925 w 5002396"/>
              <a:gd name="connsiteY3" fmla="*/ 157231 h 1887606"/>
              <a:gd name="connsiteX4" fmla="*/ 0 w 5002396"/>
              <a:gd name="connsiteY4" fmla="*/ 1887606 h 1887606"/>
              <a:gd name="connsiteX0" fmla="*/ 4529723 w 4530483"/>
              <a:gd name="connsiteY0" fmla="*/ 0 h 1844675"/>
              <a:gd name="connsiteX1" fmla="*/ 2415173 w 4530483"/>
              <a:gd name="connsiteY1" fmla="*/ 485775 h 1844675"/>
              <a:gd name="connsiteX2" fmla="*/ 4205873 w 4530483"/>
              <a:gd name="connsiteY2" fmla="*/ 79375 h 1844675"/>
              <a:gd name="connsiteX3" fmla="*/ 602248 w 4530483"/>
              <a:gd name="connsiteY3" fmla="*/ 895350 h 1844675"/>
              <a:gd name="connsiteX4" fmla="*/ 5348 w 4530483"/>
              <a:gd name="connsiteY4" fmla="*/ 1844675 h 1844675"/>
              <a:gd name="connsiteX0" fmla="*/ 4529723 w 4588803"/>
              <a:gd name="connsiteY0" fmla="*/ 10104 h 1854779"/>
              <a:gd name="connsiteX1" fmla="*/ 4205873 w 4588803"/>
              <a:gd name="connsiteY1" fmla="*/ 89479 h 1854779"/>
              <a:gd name="connsiteX2" fmla="*/ 602248 w 4588803"/>
              <a:gd name="connsiteY2" fmla="*/ 905454 h 1854779"/>
              <a:gd name="connsiteX3" fmla="*/ 5348 w 4588803"/>
              <a:gd name="connsiteY3" fmla="*/ 1854779 h 1854779"/>
              <a:gd name="connsiteX0" fmla="*/ 4541039 w 4600119"/>
              <a:gd name="connsiteY0" fmla="*/ 10104 h 1854779"/>
              <a:gd name="connsiteX1" fmla="*/ 4217189 w 4600119"/>
              <a:gd name="connsiteY1" fmla="*/ 89479 h 1854779"/>
              <a:gd name="connsiteX2" fmla="*/ 613564 w 4600119"/>
              <a:gd name="connsiteY2" fmla="*/ 905454 h 1854779"/>
              <a:gd name="connsiteX3" fmla="*/ 54764 w 4600119"/>
              <a:gd name="connsiteY3" fmla="*/ 1467430 h 1854779"/>
              <a:gd name="connsiteX4" fmla="*/ 16664 w 4600119"/>
              <a:gd name="connsiteY4" fmla="*/ 1854779 h 1854779"/>
              <a:gd name="connsiteX0" fmla="*/ 4702560 w 4761640"/>
              <a:gd name="connsiteY0" fmla="*/ 10104 h 1854779"/>
              <a:gd name="connsiteX1" fmla="*/ 4378710 w 4761640"/>
              <a:gd name="connsiteY1" fmla="*/ 89479 h 1854779"/>
              <a:gd name="connsiteX2" fmla="*/ 775085 w 4761640"/>
              <a:gd name="connsiteY2" fmla="*/ 905454 h 1854779"/>
              <a:gd name="connsiteX3" fmla="*/ 22610 w 4761640"/>
              <a:gd name="connsiteY3" fmla="*/ 1556330 h 1854779"/>
              <a:gd name="connsiteX4" fmla="*/ 178185 w 4761640"/>
              <a:gd name="connsiteY4" fmla="*/ 1854779 h 1854779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82293 w 4741373"/>
              <a:gd name="connsiteY0" fmla="*/ 10104 h 1921454"/>
              <a:gd name="connsiteX1" fmla="*/ 4358443 w 4741373"/>
              <a:gd name="connsiteY1" fmla="*/ 89479 h 1921454"/>
              <a:gd name="connsiteX2" fmla="*/ 754818 w 4741373"/>
              <a:gd name="connsiteY2" fmla="*/ 905454 h 1921454"/>
              <a:gd name="connsiteX3" fmla="*/ 2343 w 4741373"/>
              <a:gd name="connsiteY3" fmla="*/ 1556330 h 1921454"/>
              <a:gd name="connsiteX4" fmla="*/ 227768 w 4741373"/>
              <a:gd name="connsiteY4" fmla="*/ 1921454 h 1921454"/>
              <a:gd name="connsiteX0" fmla="*/ 4690808 w 4749888"/>
              <a:gd name="connsiteY0" fmla="*/ 10104 h 1921454"/>
              <a:gd name="connsiteX1" fmla="*/ 4366958 w 4749888"/>
              <a:gd name="connsiteY1" fmla="*/ 89479 h 1921454"/>
              <a:gd name="connsiteX2" fmla="*/ 763333 w 4749888"/>
              <a:gd name="connsiteY2" fmla="*/ 905454 h 1921454"/>
              <a:gd name="connsiteX3" fmla="*/ 112458 w 4749888"/>
              <a:gd name="connsiteY3" fmla="*/ 1254704 h 1921454"/>
              <a:gd name="connsiteX4" fmla="*/ 10858 w 4749888"/>
              <a:gd name="connsiteY4" fmla="*/ 1556330 h 1921454"/>
              <a:gd name="connsiteX5" fmla="*/ 236283 w 4749888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697837 w 4756917"/>
              <a:gd name="connsiteY0" fmla="*/ 10104 h 1921454"/>
              <a:gd name="connsiteX1" fmla="*/ 4373987 w 4756917"/>
              <a:gd name="connsiteY1" fmla="*/ 89479 h 1921454"/>
              <a:gd name="connsiteX2" fmla="*/ 770362 w 4756917"/>
              <a:gd name="connsiteY2" fmla="*/ 905454 h 1921454"/>
              <a:gd name="connsiteX3" fmla="*/ 36937 w 4756917"/>
              <a:gd name="connsiteY3" fmla="*/ 924504 h 1921454"/>
              <a:gd name="connsiteX4" fmla="*/ 17887 w 4756917"/>
              <a:gd name="connsiteY4" fmla="*/ 1556330 h 1921454"/>
              <a:gd name="connsiteX5" fmla="*/ 243312 w 4756917"/>
              <a:gd name="connsiteY5" fmla="*/ 1921454 h 1921454"/>
              <a:gd name="connsiteX0" fmla="*/ 4373987 w 4373987"/>
              <a:gd name="connsiteY0" fmla="*/ 0 h 1831975"/>
              <a:gd name="connsiteX1" fmla="*/ 770362 w 4373987"/>
              <a:gd name="connsiteY1" fmla="*/ 815975 h 1831975"/>
              <a:gd name="connsiteX2" fmla="*/ 36937 w 4373987"/>
              <a:gd name="connsiteY2" fmla="*/ 835025 h 1831975"/>
              <a:gd name="connsiteX3" fmla="*/ 17887 w 4373987"/>
              <a:gd name="connsiteY3" fmla="*/ 1466851 h 1831975"/>
              <a:gd name="connsiteX4" fmla="*/ 243312 w 4373987"/>
              <a:gd name="connsiteY4" fmla="*/ 1831975 h 1831975"/>
              <a:gd name="connsiteX0" fmla="*/ 770362 w 770362"/>
              <a:gd name="connsiteY0" fmla="*/ 35639 h 1051639"/>
              <a:gd name="connsiteX1" fmla="*/ 36937 w 770362"/>
              <a:gd name="connsiteY1" fmla="*/ 54689 h 1051639"/>
              <a:gd name="connsiteX2" fmla="*/ 17887 w 770362"/>
              <a:gd name="connsiteY2" fmla="*/ 686515 h 1051639"/>
              <a:gd name="connsiteX3" fmla="*/ 243312 w 770362"/>
              <a:gd name="connsiteY3" fmla="*/ 1051639 h 1051639"/>
              <a:gd name="connsiteX0" fmla="*/ 36937 w 243461"/>
              <a:gd name="connsiteY0" fmla="*/ 0 h 996950"/>
              <a:gd name="connsiteX1" fmla="*/ 17887 w 243461"/>
              <a:gd name="connsiteY1" fmla="*/ 631826 h 996950"/>
              <a:gd name="connsiteX2" fmla="*/ 243312 w 243461"/>
              <a:gd name="connsiteY2" fmla="*/ 996950 h 99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461" h="996950">
                <a:moveTo>
                  <a:pt x="36937" y="0"/>
                </a:moveTo>
                <a:cubicBezTo>
                  <a:pt x="3600" y="175154"/>
                  <a:pt x="-16509" y="465668"/>
                  <a:pt x="17887" y="631826"/>
                </a:cubicBezTo>
                <a:cubicBezTo>
                  <a:pt x="52283" y="797984"/>
                  <a:pt x="249662" y="932392"/>
                  <a:pt x="243312" y="996950"/>
                </a:cubicBezTo>
              </a:path>
            </a:pathLst>
          </a:custGeom>
          <a:noFill/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6" name="Straight Arrow Connector 215"/>
          <p:cNvCxnSpPr/>
          <p:nvPr/>
        </p:nvCxnSpPr>
        <p:spPr>
          <a:xfrm>
            <a:off x="1387642" y="4813337"/>
            <a:ext cx="181547" cy="12065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/>
          <p:nvPr/>
        </p:nvCxnSpPr>
        <p:spPr>
          <a:xfrm>
            <a:off x="1124886" y="4810162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>
            <a:off x="2031398" y="5213387"/>
            <a:ext cx="171873" cy="7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0" name="Group 219"/>
          <p:cNvGrpSpPr/>
          <p:nvPr/>
        </p:nvGrpSpPr>
        <p:grpSpPr>
          <a:xfrm>
            <a:off x="876407" y="4737689"/>
            <a:ext cx="248479" cy="144946"/>
            <a:chOff x="9684568" y="1484784"/>
            <a:chExt cx="432048" cy="252028"/>
          </a:xfrm>
        </p:grpSpPr>
        <p:sp>
          <p:nvSpPr>
            <p:cNvPr id="221" name="Folded Corner 220"/>
            <p:cNvSpPr/>
            <p:nvPr/>
          </p:nvSpPr>
          <p:spPr>
            <a:xfrm>
              <a:off x="9684568" y="148478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2" name="Picture 221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9720572" y="1528234"/>
              <a:ext cx="392511" cy="136570"/>
            </a:xfrm>
            <a:prstGeom prst="rect">
              <a:avLst/>
            </a:prstGeom>
          </p:spPr>
        </p:pic>
      </p:grpSp>
      <p:sp>
        <p:nvSpPr>
          <p:cNvPr id="223" name="TextBox 222"/>
          <p:cNvSpPr txBox="1"/>
          <p:nvPr/>
        </p:nvSpPr>
        <p:spPr>
          <a:xfrm>
            <a:off x="864339" y="4787918"/>
            <a:ext cx="29848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control</a:t>
            </a:r>
          </a:p>
        </p:txBody>
      </p:sp>
      <p:grpSp>
        <p:nvGrpSpPr>
          <p:cNvPr id="224" name="Group 223"/>
          <p:cNvGrpSpPr/>
          <p:nvPr/>
        </p:nvGrpSpPr>
        <p:grpSpPr>
          <a:xfrm rot="5400000">
            <a:off x="2313725" y="5018107"/>
            <a:ext cx="69853" cy="149225"/>
            <a:chOff x="5854700" y="1079500"/>
            <a:chExt cx="225425" cy="365125"/>
          </a:xfrm>
        </p:grpSpPr>
        <p:sp>
          <p:nvSpPr>
            <p:cNvPr id="225" name="Curved Down Arrow 224"/>
            <p:cNvSpPr/>
            <p:nvPr/>
          </p:nvSpPr>
          <p:spPr>
            <a:xfrm>
              <a:off x="5861050" y="1079500"/>
              <a:ext cx="219075" cy="9207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6" name="Curved Down Arrow 225"/>
            <p:cNvSpPr/>
            <p:nvPr/>
          </p:nvSpPr>
          <p:spPr>
            <a:xfrm flipH="1" flipV="1">
              <a:off x="5854700" y="1352550"/>
              <a:ext cx="219075" cy="9207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0" name="Group 229"/>
          <p:cNvGrpSpPr/>
          <p:nvPr/>
        </p:nvGrpSpPr>
        <p:grpSpPr>
          <a:xfrm>
            <a:off x="2176709" y="5139039"/>
            <a:ext cx="340158" cy="174191"/>
            <a:chOff x="9194800" y="2627164"/>
            <a:chExt cx="591457" cy="302879"/>
          </a:xfrm>
        </p:grpSpPr>
        <p:sp>
          <p:nvSpPr>
            <p:cNvPr id="231" name="Terminator 230"/>
            <p:cNvSpPr/>
            <p:nvPr/>
          </p:nvSpPr>
          <p:spPr>
            <a:xfrm>
              <a:off x="9240986" y="2627164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32" name="Picture 23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21292" y="2659993"/>
              <a:ext cx="360040" cy="67291"/>
            </a:xfrm>
            <a:prstGeom prst="rect">
              <a:avLst/>
            </a:prstGeom>
          </p:spPr>
        </p:pic>
        <p:sp>
          <p:nvSpPr>
            <p:cNvPr id="233" name="TextBox 232"/>
            <p:cNvSpPr txBox="1"/>
            <p:nvPr/>
          </p:nvSpPr>
          <p:spPr>
            <a:xfrm>
              <a:off x="9194800" y="2689224"/>
              <a:ext cx="591457" cy="240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 err="1"/>
                <a:t>RoboSim</a:t>
              </a:r>
              <a:endParaRPr lang="en-US" sz="300" dirty="0"/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1782919" y="5140914"/>
            <a:ext cx="248479" cy="144946"/>
            <a:chOff x="9684568" y="2204864"/>
            <a:chExt cx="432048" cy="252028"/>
          </a:xfrm>
        </p:grpSpPr>
        <p:sp>
          <p:nvSpPr>
            <p:cNvPr id="235" name="Folded Corner 234"/>
            <p:cNvSpPr/>
            <p:nvPr/>
          </p:nvSpPr>
          <p:spPr>
            <a:xfrm>
              <a:off x="9684568" y="220486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6" name="Picture 23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20573" y="2240868"/>
              <a:ext cx="360040" cy="67291"/>
            </a:xfrm>
            <a:prstGeom prst="rect">
              <a:avLst/>
            </a:prstGeom>
          </p:spPr>
        </p:pic>
      </p:grpSp>
      <p:sp>
        <p:nvSpPr>
          <p:cNvPr id="237" name="TextBox 236"/>
          <p:cNvSpPr txBox="1"/>
          <p:nvPr/>
        </p:nvSpPr>
        <p:spPr>
          <a:xfrm>
            <a:off x="1778739" y="5168918"/>
            <a:ext cx="26642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plant</a:t>
            </a:r>
          </a:p>
        </p:txBody>
      </p:sp>
      <p:sp>
        <p:nvSpPr>
          <p:cNvPr id="242" name="Terminator 241"/>
          <p:cNvSpPr/>
          <p:nvPr/>
        </p:nvSpPr>
        <p:spPr>
          <a:xfrm>
            <a:off x="9309100" y="378396"/>
            <a:ext cx="289892" cy="144946"/>
          </a:xfrm>
          <a:prstGeom prst="flowChartTerminator">
            <a:avLst/>
          </a:prstGeom>
          <a:solidFill>
            <a:srgbClr val="FFFFFF"/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0" name="Picture 239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78951" y="378142"/>
            <a:ext cx="155574" cy="145324"/>
          </a:xfrm>
          <a:prstGeom prst="rect">
            <a:avLst/>
          </a:prstGeom>
        </p:spPr>
      </p:pic>
      <p:sp>
        <p:nvSpPr>
          <p:cNvPr id="245" name="Terminator 244"/>
          <p:cNvSpPr/>
          <p:nvPr/>
        </p:nvSpPr>
        <p:spPr>
          <a:xfrm>
            <a:off x="2207364" y="4893264"/>
            <a:ext cx="289892" cy="144946"/>
          </a:xfrm>
          <a:prstGeom prst="flowChartTerminator">
            <a:avLst/>
          </a:prstGeom>
          <a:solidFill>
            <a:srgbClr val="FFFFFF"/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8" name="Group 247"/>
          <p:cNvGrpSpPr/>
          <p:nvPr/>
        </p:nvGrpSpPr>
        <p:grpSpPr>
          <a:xfrm>
            <a:off x="2283564" y="4902217"/>
            <a:ext cx="130175" cy="130175"/>
            <a:chOff x="8023225" y="3790950"/>
            <a:chExt cx="571500" cy="571500"/>
          </a:xfrm>
        </p:grpSpPr>
        <p:pic>
          <p:nvPicPr>
            <p:cNvPr id="246" name="Picture 24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023225" y="3790950"/>
              <a:ext cx="571500" cy="571500"/>
            </a:xfrm>
            <a:prstGeom prst="rect">
              <a:avLst/>
            </a:prstGeom>
          </p:spPr>
        </p:pic>
        <p:pic>
          <p:nvPicPr>
            <p:cNvPr id="247" name="Picture 2" descr="D:\Paper\2012-05-15 Toolchain SIMPAR 2012\svn\fig\MilSimulation_v2.graffle\image2.png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707" r="33487" b="18225"/>
            <a:stretch/>
          </p:blipFill>
          <p:spPr bwMode="auto">
            <a:xfrm>
              <a:off x="8091196" y="3851275"/>
              <a:ext cx="436854" cy="25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9" name="Group 248"/>
          <p:cNvGrpSpPr/>
          <p:nvPr/>
        </p:nvGrpSpPr>
        <p:grpSpPr>
          <a:xfrm>
            <a:off x="1308839" y="4778964"/>
            <a:ext cx="289892" cy="144946"/>
            <a:chOff x="7596336" y="404664"/>
            <a:chExt cx="504056" cy="252028"/>
          </a:xfrm>
        </p:grpSpPr>
        <p:sp>
          <p:nvSpPr>
            <p:cNvPr id="250" name="Terminator 249"/>
            <p:cNvSpPr/>
            <p:nvPr/>
          </p:nvSpPr>
          <p:spPr>
            <a:xfrm>
              <a:off x="7596336" y="404664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1" name="Picture 25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50472" y="448159"/>
              <a:ext cx="381000" cy="165100"/>
            </a:xfrm>
            <a:prstGeom prst="rect">
              <a:avLst/>
            </a:prstGeom>
          </p:spPr>
        </p:pic>
      </p:grpSp>
      <p:cxnSp>
        <p:nvCxnSpPr>
          <p:cNvPr id="252" name="Straight Arrow Connector 251"/>
          <p:cNvCxnSpPr/>
          <p:nvPr/>
        </p:nvCxnSpPr>
        <p:spPr>
          <a:xfrm>
            <a:off x="1597961" y="4854612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/>
          <p:cNvCxnSpPr/>
          <p:nvPr/>
        </p:nvCxnSpPr>
        <p:spPr>
          <a:xfrm>
            <a:off x="2029761" y="4930812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4" name="Group 253"/>
          <p:cNvGrpSpPr/>
          <p:nvPr/>
        </p:nvGrpSpPr>
        <p:grpSpPr>
          <a:xfrm>
            <a:off x="1778107" y="4852237"/>
            <a:ext cx="248479" cy="144946"/>
            <a:chOff x="8172400" y="836712"/>
            <a:chExt cx="432048" cy="252028"/>
          </a:xfrm>
        </p:grpSpPr>
        <p:sp>
          <p:nvSpPr>
            <p:cNvPr id="255" name="Folded Corner 254"/>
            <p:cNvSpPr/>
            <p:nvPr/>
          </p:nvSpPr>
          <p:spPr>
            <a:xfrm>
              <a:off x="8172400" y="836712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6" name="Picture 25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91450" y="855762"/>
              <a:ext cx="393566" cy="216024"/>
            </a:xfrm>
            <a:prstGeom prst="rect">
              <a:avLst/>
            </a:prstGeom>
          </p:spPr>
        </p:pic>
        <p:pic>
          <p:nvPicPr>
            <p:cNvPr id="257" name="Picture 256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79267" y="867115"/>
              <a:ext cx="221303" cy="186985"/>
            </a:xfrm>
            <a:prstGeom prst="rect">
              <a:avLst/>
            </a:prstGeom>
          </p:spPr>
        </p:pic>
      </p:grpSp>
      <p:grpSp>
        <p:nvGrpSpPr>
          <p:cNvPr id="296" name="Group 295"/>
          <p:cNvGrpSpPr/>
          <p:nvPr/>
        </p:nvGrpSpPr>
        <p:grpSpPr>
          <a:xfrm>
            <a:off x="875638" y="4985339"/>
            <a:ext cx="248479" cy="144946"/>
            <a:chOff x="8860606" y="795189"/>
            <a:chExt cx="432048" cy="252028"/>
          </a:xfrm>
        </p:grpSpPr>
        <p:sp>
          <p:nvSpPr>
            <p:cNvPr id="297" name="Folded Corner 296"/>
            <p:cNvSpPr/>
            <p:nvPr/>
          </p:nvSpPr>
          <p:spPr>
            <a:xfrm>
              <a:off x="8860606" y="795189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8" name="Picture 29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885074" y="823452"/>
              <a:ext cx="379575" cy="46498"/>
            </a:xfrm>
            <a:prstGeom prst="rect">
              <a:avLst/>
            </a:prstGeom>
          </p:spPr>
        </p:pic>
      </p:grpSp>
      <p:cxnSp>
        <p:nvCxnSpPr>
          <p:cNvPr id="299" name="Straight Arrow Connector 298"/>
          <p:cNvCxnSpPr/>
          <p:nvPr/>
        </p:nvCxnSpPr>
        <p:spPr>
          <a:xfrm flipV="1">
            <a:off x="1128061" y="5035587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3" name="Group 302"/>
          <p:cNvGrpSpPr/>
          <p:nvPr/>
        </p:nvGrpSpPr>
        <p:grpSpPr>
          <a:xfrm>
            <a:off x="1302489" y="4947239"/>
            <a:ext cx="289892" cy="144946"/>
            <a:chOff x="9448800" y="1661096"/>
            <a:chExt cx="289892" cy="144946"/>
          </a:xfrm>
        </p:grpSpPr>
        <p:sp>
          <p:nvSpPr>
            <p:cNvPr id="304" name="Terminator 303"/>
            <p:cNvSpPr/>
            <p:nvPr/>
          </p:nvSpPr>
          <p:spPr>
            <a:xfrm>
              <a:off x="9448800" y="1661096"/>
              <a:ext cx="289892" cy="144946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5" name="Picture 30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31983" y="1689107"/>
              <a:ext cx="143293" cy="44667"/>
            </a:xfrm>
            <a:prstGeom prst="rect">
              <a:avLst/>
            </a:prstGeom>
          </p:spPr>
        </p:pic>
        <p:pic>
          <p:nvPicPr>
            <p:cNvPr id="306" name="Picture 30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90570" y="1729528"/>
              <a:ext cx="194009" cy="63111"/>
            </a:xfrm>
            <a:prstGeom prst="rect">
              <a:avLst/>
            </a:prstGeom>
          </p:spPr>
        </p:pic>
      </p:grpSp>
      <p:cxnSp>
        <p:nvCxnSpPr>
          <p:cNvPr id="307" name="Straight Arrow Connector 306"/>
          <p:cNvCxnSpPr/>
          <p:nvPr/>
        </p:nvCxnSpPr>
        <p:spPr>
          <a:xfrm flipV="1">
            <a:off x="1594786" y="4975262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7" name="Picture 5" descr="robotino2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358" y="4257195"/>
            <a:ext cx="209441" cy="187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7" name="Freeform 406"/>
          <p:cNvSpPr/>
          <p:nvPr/>
        </p:nvSpPr>
        <p:spPr>
          <a:xfrm>
            <a:off x="782232" y="2178445"/>
            <a:ext cx="225776" cy="515679"/>
          </a:xfrm>
          <a:custGeom>
            <a:avLst/>
            <a:gdLst>
              <a:gd name="connsiteX0" fmla="*/ 0 w 2834586"/>
              <a:gd name="connsiteY0" fmla="*/ 351606 h 448386"/>
              <a:gd name="connsiteX1" fmla="*/ 469900 w 2834586"/>
              <a:gd name="connsiteY1" fmla="*/ 427806 h 448386"/>
              <a:gd name="connsiteX2" fmla="*/ 2260600 w 2834586"/>
              <a:gd name="connsiteY2" fmla="*/ 21406 h 448386"/>
              <a:gd name="connsiteX3" fmla="*/ 2794000 w 2834586"/>
              <a:gd name="connsiteY3" fmla="*/ 56331 h 448386"/>
              <a:gd name="connsiteX4" fmla="*/ 2797175 w 2834586"/>
              <a:gd name="connsiteY4" fmla="*/ 53156 h 448386"/>
              <a:gd name="connsiteX0" fmla="*/ 2116011 w 2366147"/>
              <a:gd name="connsiteY0" fmla="*/ 0 h 486132"/>
              <a:gd name="connsiteX1" fmla="*/ 1461 w 2366147"/>
              <a:gd name="connsiteY1" fmla="*/ 485775 h 486132"/>
              <a:gd name="connsiteX2" fmla="*/ 1792161 w 2366147"/>
              <a:gd name="connsiteY2" fmla="*/ 79375 h 486132"/>
              <a:gd name="connsiteX3" fmla="*/ 2325561 w 2366147"/>
              <a:gd name="connsiteY3" fmla="*/ 114300 h 486132"/>
              <a:gd name="connsiteX4" fmla="*/ 2328736 w 2366147"/>
              <a:gd name="connsiteY4" fmla="*/ 111125 h 486132"/>
              <a:gd name="connsiteX0" fmla="*/ 4524375 w 5002396"/>
              <a:gd name="connsiteY0" fmla="*/ 42931 h 1887606"/>
              <a:gd name="connsiteX1" fmla="*/ 2409825 w 5002396"/>
              <a:gd name="connsiteY1" fmla="*/ 528706 h 1887606"/>
              <a:gd name="connsiteX2" fmla="*/ 4200525 w 5002396"/>
              <a:gd name="connsiteY2" fmla="*/ 122306 h 1887606"/>
              <a:gd name="connsiteX3" fmla="*/ 4733925 w 5002396"/>
              <a:gd name="connsiteY3" fmla="*/ 157231 h 1887606"/>
              <a:gd name="connsiteX4" fmla="*/ 0 w 5002396"/>
              <a:gd name="connsiteY4" fmla="*/ 1887606 h 1887606"/>
              <a:gd name="connsiteX0" fmla="*/ 4529723 w 4530483"/>
              <a:gd name="connsiteY0" fmla="*/ 0 h 1844675"/>
              <a:gd name="connsiteX1" fmla="*/ 2415173 w 4530483"/>
              <a:gd name="connsiteY1" fmla="*/ 485775 h 1844675"/>
              <a:gd name="connsiteX2" fmla="*/ 4205873 w 4530483"/>
              <a:gd name="connsiteY2" fmla="*/ 79375 h 1844675"/>
              <a:gd name="connsiteX3" fmla="*/ 602248 w 4530483"/>
              <a:gd name="connsiteY3" fmla="*/ 895350 h 1844675"/>
              <a:gd name="connsiteX4" fmla="*/ 5348 w 4530483"/>
              <a:gd name="connsiteY4" fmla="*/ 1844675 h 1844675"/>
              <a:gd name="connsiteX0" fmla="*/ 4529723 w 4588803"/>
              <a:gd name="connsiteY0" fmla="*/ 10104 h 1854779"/>
              <a:gd name="connsiteX1" fmla="*/ 4205873 w 4588803"/>
              <a:gd name="connsiteY1" fmla="*/ 89479 h 1854779"/>
              <a:gd name="connsiteX2" fmla="*/ 602248 w 4588803"/>
              <a:gd name="connsiteY2" fmla="*/ 905454 h 1854779"/>
              <a:gd name="connsiteX3" fmla="*/ 5348 w 4588803"/>
              <a:gd name="connsiteY3" fmla="*/ 1854779 h 1854779"/>
              <a:gd name="connsiteX0" fmla="*/ 4541039 w 4600119"/>
              <a:gd name="connsiteY0" fmla="*/ 10104 h 1854779"/>
              <a:gd name="connsiteX1" fmla="*/ 4217189 w 4600119"/>
              <a:gd name="connsiteY1" fmla="*/ 89479 h 1854779"/>
              <a:gd name="connsiteX2" fmla="*/ 613564 w 4600119"/>
              <a:gd name="connsiteY2" fmla="*/ 905454 h 1854779"/>
              <a:gd name="connsiteX3" fmla="*/ 54764 w 4600119"/>
              <a:gd name="connsiteY3" fmla="*/ 1467430 h 1854779"/>
              <a:gd name="connsiteX4" fmla="*/ 16664 w 4600119"/>
              <a:gd name="connsiteY4" fmla="*/ 1854779 h 1854779"/>
              <a:gd name="connsiteX0" fmla="*/ 4702560 w 4761640"/>
              <a:gd name="connsiteY0" fmla="*/ 10104 h 1854779"/>
              <a:gd name="connsiteX1" fmla="*/ 4378710 w 4761640"/>
              <a:gd name="connsiteY1" fmla="*/ 89479 h 1854779"/>
              <a:gd name="connsiteX2" fmla="*/ 775085 w 4761640"/>
              <a:gd name="connsiteY2" fmla="*/ 905454 h 1854779"/>
              <a:gd name="connsiteX3" fmla="*/ 22610 w 4761640"/>
              <a:gd name="connsiteY3" fmla="*/ 1556330 h 1854779"/>
              <a:gd name="connsiteX4" fmla="*/ 178185 w 4761640"/>
              <a:gd name="connsiteY4" fmla="*/ 1854779 h 1854779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82293 w 4741373"/>
              <a:gd name="connsiteY0" fmla="*/ 10104 h 1921454"/>
              <a:gd name="connsiteX1" fmla="*/ 4358443 w 4741373"/>
              <a:gd name="connsiteY1" fmla="*/ 89479 h 1921454"/>
              <a:gd name="connsiteX2" fmla="*/ 754818 w 4741373"/>
              <a:gd name="connsiteY2" fmla="*/ 905454 h 1921454"/>
              <a:gd name="connsiteX3" fmla="*/ 2343 w 4741373"/>
              <a:gd name="connsiteY3" fmla="*/ 1556330 h 1921454"/>
              <a:gd name="connsiteX4" fmla="*/ 227768 w 4741373"/>
              <a:gd name="connsiteY4" fmla="*/ 1921454 h 1921454"/>
              <a:gd name="connsiteX0" fmla="*/ 4682293 w 4682304"/>
              <a:gd name="connsiteY0" fmla="*/ 7 h 1911357"/>
              <a:gd name="connsiteX1" fmla="*/ 1339313 w 4682304"/>
              <a:gd name="connsiteY1" fmla="*/ 435130 h 1911357"/>
              <a:gd name="connsiteX2" fmla="*/ 4358443 w 4682304"/>
              <a:gd name="connsiteY2" fmla="*/ 79382 h 1911357"/>
              <a:gd name="connsiteX3" fmla="*/ 754818 w 4682304"/>
              <a:gd name="connsiteY3" fmla="*/ 895357 h 1911357"/>
              <a:gd name="connsiteX4" fmla="*/ 2343 w 4682304"/>
              <a:gd name="connsiteY4" fmla="*/ 1546233 h 1911357"/>
              <a:gd name="connsiteX5" fmla="*/ 227768 w 4682304"/>
              <a:gd name="connsiteY5" fmla="*/ 1911357 h 1911357"/>
              <a:gd name="connsiteX0" fmla="*/ 4682293 w 4682307"/>
              <a:gd name="connsiteY0" fmla="*/ 9 h 1911359"/>
              <a:gd name="connsiteX1" fmla="*/ 1339313 w 4682307"/>
              <a:gd name="connsiteY1" fmla="*/ 435132 h 1911359"/>
              <a:gd name="connsiteX2" fmla="*/ 754818 w 4682307"/>
              <a:gd name="connsiteY2" fmla="*/ 895359 h 1911359"/>
              <a:gd name="connsiteX3" fmla="*/ 2343 w 4682307"/>
              <a:gd name="connsiteY3" fmla="*/ 1546235 h 1911359"/>
              <a:gd name="connsiteX4" fmla="*/ 227768 w 4682307"/>
              <a:gd name="connsiteY4" fmla="*/ 1911359 h 1911359"/>
              <a:gd name="connsiteX0" fmla="*/ 1339313 w 1339313"/>
              <a:gd name="connsiteY0" fmla="*/ 0 h 1476227"/>
              <a:gd name="connsiteX1" fmla="*/ 754818 w 1339313"/>
              <a:gd name="connsiteY1" fmla="*/ 460227 h 1476227"/>
              <a:gd name="connsiteX2" fmla="*/ 2343 w 1339313"/>
              <a:gd name="connsiteY2" fmla="*/ 1111103 h 1476227"/>
              <a:gd name="connsiteX3" fmla="*/ 227768 w 1339313"/>
              <a:gd name="connsiteY3" fmla="*/ 1476227 h 1476227"/>
              <a:gd name="connsiteX0" fmla="*/ 1339313 w 1339313"/>
              <a:gd name="connsiteY0" fmla="*/ 0 h 1476227"/>
              <a:gd name="connsiteX1" fmla="*/ 2343 w 1339313"/>
              <a:gd name="connsiteY1" fmla="*/ 1111103 h 1476227"/>
              <a:gd name="connsiteX2" fmla="*/ 227768 w 1339313"/>
              <a:gd name="connsiteY2" fmla="*/ 1476227 h 1476227"/>
              <a:gd name="connsiteX0" fmla="*/ 349323 w 349323"/>
              <a:gd name="connsiteY0" fmla="*/ 0 h 763845"/>
              <a:gd name="connsiteX1" fmla="*/ 1181 w 349323"/>
              <a:gd name="connsiteY1" fmla="*/ 398721 h 763845"/>
              <a:gd name="connsiteX2" fmla="*/ 226606 w 349323"/>
              <a:gd name="connsiteY2" fmla="*/ 763845 h 763845"/>
              <a:gd name="connsiteX0" fmla="*/ 215033 w 235985"/>
              <a:gd name="connsiteY0" fmla="*/ 0 h 753212"/>
              <a:gd name="connsiteX1" fmla="*/ 10430 w 235985"/>
              <a:gd name="connsiteY1" fmla="*/ 388088 h 753212"/>
              <a:gd name="connsiteX2" fmla="*/ 235855 w 235985"/>
              <a:gd name="connsiteY2" fmla="*/ 753212 h 753212"/>
              <a:gd name="connsiteX0" fmla="*/ 204856 w 225808"/>
              <a:gd name="connsiteY0" fmla="*/ 0 h 753212"/>
              <a:gd name="connsiteX1" fmla="*/ 253 w 225808"/>
              <a:gd name="connsiteY1" fmla="*/ 388088 h 753212"/>
              <a:gd name="connsiteX2" fmla="*/ 225678 w 225808"/>
              <a:gd name="connsiteY2" fmla="*/ 753212 h 753212"/>
              <a:gd name="connsiteX0" fmla="*/ 204702 w 225654"/>
              <a:gd name="connsiteY0" fmla="*/ 0 h 753212"/>
              <a:gd name="connsiteX1" fmla="*/ 99 w 225654"/>
              <a:gd name="connsiteY1" fmla="*/ 388088 h 753212"/>
              <a:gd name="connsiteX2" fmla="*/ 225524 w 225654"/>
              <a:gd name="connsiteY2" fmla="*/ 753212 h 753212"/>
              <a:gd name="connsiteX0" fmla="*/ 204824 w 225776"/>
              <a:gd name="connsiteY0" fmla="*/ 0 h 753212"/>
              <a:gd name="connsiteX1" fmla="*/ 221 w 225776"/>
              <a:gd name="connsiteY1" fmla="*/ 388088 h 753212"/>
              <a:gd name="connsiteX2" fmla="*/ 225646 w 225776"/>
              <a:gd name="connsiteY2" fmla="*/ 753212 h 75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776" h="753212">
                <a:moveTo>
                  <a:pt x="204824" y="0"/>
                </a:moveTo>
                <a:cubicBezTo>
                  <a:pt x="32615" y="114523"/>
                  <a:pt x="-3249" y="262553"/>
                  <a:pt x="221" y="388088"/>
                </a:cubicBezTo>
                <a:cubicBezTo>
                  <a:pt x="3691" y="513623"/>
                  <a:pt x="231996" y="688654"/>
                  <a:pt x="225646" y="753212"/>
                </a:cubicBezTo>
              </a:path>
            </a:pathLst>
          </a:custGeom>
          <a:noFill/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Freeform 407"/>
          <p:cNvSpPr/>
          <p:nvPr/>
        </p:nvSpPr>
        <p:spPr>
          <a:xfrm>
            <a:off x="724530" y="4086331"/>
            <a:ext cx="268873" cy="728990"/>
          </a:xfrm>
          <a:custGeom>
            <a:avLst/>
            <a:gdLst>
              <a:gd name="connsiteX0" fmla="*/ 0 w 2834586"/>
              <a:gd name="connsiteY0" fmla="*/ 351606 h 448386"/>
              <a:gd name="connsiteX1" fmla="*/ 469900 w 2834586"/>
              <a:gd name="connsiteY1" fmla="*/ 427806 h 448386"/>
              <a:gd name="connsiteX2" fmla="*/ 2260600 w 2834586"/>
              <a:gd name="connsiteY2" fmla="*/ 21406 h 448386"/>
              <a:gd name="connsiteX3" fmla="*/ 2794000 w 2834586"/>
              <a:gd name="connsiteY3" fmla="*/ 56331 h 448386"/>
              <a:gd name="connsiteX4" fmla="*/ 2797175 w 2834586"/>
              <a:gd name="connsiteY4" fmla="*/ 53156 h 448386"/>
              <a:gd name="connsiteX0" fmla="*/ 2116011 w 2366147"/>
              <a:gd name="connsiteY0" fmla="*/ 0 h 486132"/>
              <a:gd name="connsiteX1" fmla="*/ 1461 w 2366147"/>
              <a:gd name="connsiteY1" fmla="*/ 485775 h 486132"/>
              <a:gd name="connsiteX2" fmla="*/ 1792161 w 2366147"/>
              <a:gd name="connsiteY2" fmla="*/ 79375 h 486132"/>
              <a:gd name="connsiteX3" fmla="*/ 2325561 w 2366147"/>
              <a:gd name="connsiteY3" fmla="*/ 114300 h 486132"/>
              <a:gd name="connsiteX4" fmla="*/ 2328736 w 2366147"/>
              <a:gd name="connsiteY4" fmla="*/ 111125 h 486132"/>
              <a:gd name="connsiteX0" fmla="*/ 4524375 w 5002396"/>
              <a:gd name="connsiteY0" fmla="*/ 42931 h 1887606"/>
              <a:gd name="connsiteX1" fmla="*/ 2409825 w 5002396"/>
              <a:gd name="connsiteY1" fmla="*/ 528706 h 1887606"/>
              <a:gd name="connsiteX2" fmla="*/ 4200525 w 5002396"/>
              <a:gd name="connsiteY2" fmla="*/ 122306 h 1887606"/>
              <a:gd name="connsiteX3" fmla="*/ 4733925 w 5002396"/>
              <a:gd name="connsiteY3" fmla="*/ 157231 h 1887606"/>
              <a:gd name="connsiteX4" fmla="*/ 0 w 5002396"/>
              <a:gd name="connsiteY4" fmla="*/ 1887606 h 1887606"/>
              <a:gd name="connsiteX0" fmla="*/ 4529723 w 4530483"/>
              <a:gd name="connsiteY0" fmla="*/ 0 h 1844675"/>
              <a:gd name="connsiteX1" fmla="*/ 2415173 w 4530483"/>
              <a:gd name="connsiteY1" fmla="*/ 485775 h 1844675"/>
              <a:gd name="connsiteX2" fmla="*/ 4205873 w 4530483"/>
              <a:gd name="connsiteY2" fmla="*/ 79375 h 1844675"/>
              <a:gd name="connsiteX3" fmla="*/ 602248 w 4530483"/>
              <a:gd name="connsiteY3" fmla="*/ 895350 h 1844675"/>
              <a:gd name="connsiteX4" fmla="*/ 5348 w 4530483"/>
              <a:gd name="connsiteY4" fmla="*/ 1844675 h 1844675"/>
              <a:gd name="connsiteX0" fmla="*/ 4529723 w 4588803"/>
              <a:gd name="connsiteY0" fmla="*/ 10104 h 1854779"/>
              <a:gd name="connsiteX1" fmla="*/ 4205873 w 4588803"/>
              <a:gd name="connsiteY1" fmla="*/ 89479 h 1854779"/>
              <a:gd name="connsiteX2" fmla="*/ 602248 w 4588803"/>
              <a:gd name="connsiteY2" fmla="*/ 905454 h 1854779"/>
              <a:gd name="connsiteX3" fmla="*/ 5348 w 4588803"/>
              <a:gd name="connsiteY3" fmla="*/ 1854779 h 1854779"/>
              <a:gd name="connsiteX0" fmla="*/ 4541039 w 4600119"/>
              <a:gd name="connsiteY0" fmla="*/ 10104 h 1854779"/>
              <a:gd name="connsiteX1" fmla="*/ 4217189 w 4600119"/>
              <a:gd name="connsiteY1" fmla="*/ 89479 h 1854779"/>
              <a:gd name="connsiteX2" fmla="*/ 613564 w 4600119"/>
              <a:gd name="connsiteY2" fmla="*/ 905454 h 1854779"/>
              <a:gd name="connsiteX3" fmla="*/ 54764 w 4600119"/>
              <a:gd name="connsiteY3" fmla="*/ 1467430 h 1854779"/>
              <a:gd name="connsiteX4" fmla="*/ 16664 w 4600119"/>
              <a:gd name="connsiteY4" fmla="*/ 1854779 h 1854779"/>
              <a:gd name="connsiteX0" fmla="*/ 4702560 w 4761640"/>
              <a:gd name="connsiteY0" fmla="*/ 10104 h 1854779"/>
              <a:gd name="connsiteX1" fmla="*/ 4378710 w 4761640"/>
              <a:gd name="connsiteY1" fmla="*/ 89479 h 1854779"/>
              <a:gd name="connsiteX2" fmla="*/ 775085 w 4761640"/>
              <a:gd name="connsiteY2" fmla="*/ 905454 h 1854779"/>
              <a:gd name="connsiteX3" fmla="*/ 22610 w 4761640"/>
              <a:gd name="connsiteY3" fmla="*/ 1556330 h 1854779"/>
              <a:gd name="connsiteX4" fmla="*/ 178185 w 4761640"/>
              <a:gd name="connsiteY4" fmla="*/ 1854779 h 1854779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82293 w 4741373"/>
              <a:gd name="connsiteY0" fmla="*/ 10104 h 1921454"/>
              <a:gd name="connsiteX1" fmla="*/ 4358443 w 4741373"/>
              <a:gd name="connsiteY1" fmla="*/ 89479 h 1921454"/>
              <a:gd name="connsiteX2" fmla="*/ 754818 w 4741373"/>
              <a:gd name="connsiteY2" fmla="*/ 905454 h 1921454"/>
              <a:gd name="connsiteX3" fmla="*/ 2343 w 4741373"/>
              <a:gd name="connsiteY3" fmla="*/ 1556330 h 1921454"/>
              <a:gd name="connsiteX4" fmla="*/ 227768 w 4741373"/>
              <a:gd name="connsiteY4" fmla="*/ 1921454 h 1921454"/>
              <a:gd name="connsiteX0" fmla="*/ 4690808 w 4749888"/>
              <a:gd name="connsiteY0" fmla="*/ 10104 h 1921454"/>
              <a:gd name="connsiteX1" fmla="*/ 4366958 w 4749888"/>
              <a:gd name="connsiteY1" fmla="*/ 89479 h 1921454"/>
              <a:gd name="connsiteX2" fmla="*/ 763333 w 4749888"/>
              <a:gd name="connsiteY2" fmla="*/ 905454 h 1921454"/>
              <a:gd name="connsiteX3" fmla="*/ 112458 w 4749888"/>
              <a:gd name="connsiteY3" fmla="*/ 1254704 h 1921454"/>
              <a:gd name="connsiteX4" fmla="*/ 10858 w 4749888"/>
              <a:gd name="connsiteY4" fmla="*/ 1556330 h 1921454"/>
              <a:gd name="connsiteX5" fmla="*/ 236283 w 4749888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697837 w 4756917"/>
              <a:gd name="connsiteY0" fmla="*/ 10104 h 1921454"/>
              <a:gd name="connsiteX1" fmla="*/ 4373987 w 4756917"/>
              <a:gd name="connsiteY1" fmla="*/ 89479 h 1921454"/>
              <a:gd name="connsiteX2" fmla="*/ 770362 w 4756917"/>
              <a:gd name="connsiteY2" fmla="*/ 905454 h 1921454"/>
              <a:gd name="connsiteX3" fmla="*/ 36937 w 4756917"/>
              <a:gd name="connsiteY3" fmla="*/ 924504 h 1921454"/>
              <a:gd name="connsiteX4" fmla="*/ 17887 w 4756917"/>
              <a:gd name="connsiteY4" fmla="*/ 1556330 h 1921454"/>
              <a:gd name="connsiteX5" fmla="*/ 243312 w 4756917"/>
              <a:gd name="connsiteY5" fmla="*/ 1921454 h 1921454"/>
              <a:gd name="connsiteX0" fmla="*/ 4373987 w 4373987"/>
              <a:gd name="connsiteY0" fmla="*/ 0 h 1831975"/>
              <a:gd name="connsiteX1" fmla="*/ 770362 w 4373987"/>
              <a:gd name="connsiteY1" fmla="*/ 815975 h 1831975"/>
              <a:gd name="connsiteX2" fmla="*/ 36937 w 4373987"/>
              <a:gd name="connsiteY2" fmla="*/ 835025 h 1831975"/>
              <a:gd name="connsiteX3" fmla="*/ 17887 w 4373987"/>
              <a:gd name="connsiteY3" fmla="*/ 1466851 h 1831975"/>
              <a:gd name="connsiteX4" fmla="*/ 243312 w 4373987"/>
              <a:gd name="connsiteY4" fmla="*/ 1831975 h 1831975"/>
              <a:gd name="connsiteX0" fmla="*/ 770362 w 770362"/>
              <a:gd name="connsiteY0" fmla="*/ 35639 h 1051639"/>
              <a:gd name="connsiteX1" fmla="*/ 36937 w 770362"/>
              <a:gd name="connsiteY1" fmla="*/ 54689 h 1051639"/>
              <a:gd name="connsiteX2" fmla="*/ 17887 w 770362"/>
              <a:gd name="connsiteY2" fmla="*/ 686515 h 1051639"/>
              <a:gd name="connsiteX3" fmla="*/ 243312 w 770362"/>
              <a:gd name="connsiteY3" fmla="*/ 1051639 h 1051639"/>
              <a:gd name="connsiteX0" fmla="*/ 36937 w 243461"/>
              <a:gd name="connsiteY0" fmla="*/ 0 h 996950"/>
              <a:gd name="connsiteX1" fmla="*/ 17887 w 243461"/>
              <a:gd name="connsiteY1" fmla="*/ 631826 h 996950"/>
              <a:gd name="connsiteX2" fmla="*/ 243312 w 243461"/>
              <a:gd name="connsiteY2" fmla="*/ 996950 h 996950"/>
              <a:gd name="connsiteX0" fmla="*/ 29962 w 141334"/>
              <a:gd name="connsiteY0" fmla="*/ 0 h 727075"/>
              <a:gd name="connsiteX1" fmla="*/ 10912 w 141334"/>
              <a:gd name="connsiteY1" fmla="*/ 631826 h 727075"/>
              <a:gd name="connsiteX2" fmla="*/ 141087 w 141334"/>
              <a:gd name="connsiteY2" fmla="*/ 727075 h 727075"/>
              <a:gd name="connsiteX0" fmla="*/ 50160 w 161489"/>
              <a:gd name="connsiteY0" fmla="*/ 0 h 727075"/>
              <a:gd name="connsiteX1" fmla="*/ 5710 w 161489"/>
              <a:gd name="connsiteY1" fmla="*/ 365126 h 727075"/>
              <a:gd name="connsiteX2" fmla="*/ 161285 w 161489"/>
              <a:gd name="connsiteY2" fmla="*/ 727075 h 727075"/>
              <a:gd name="connsiteX0" fmla="*/ 50160 w 161489"/>
              <a:gd name="connsiteY0" fmla="*/ 0 h 727075"/>
              <a:gd name="connsiteX1" fmla="*/ 5710 w 161489"/>
              <a:gd name="connsiteY1" fmla="*/ 365126 h 727075"/>
              <a:gd name="connsiteX2" fmla="*/ 161285 w 161489"/>
              <a:gd name="connsiteY2" fmla="*/ 727075 h 727075"/>
              <a:gd name="connsiteX0" fmla="*/ 117793 w 156082"/>
              <a:gd name="connsiteY0" fmla="*/ 0 h 685800"/>
              <a:gd name="connsiteX1" fmla="*/ 318 w 156082"/>
              <a:gd name="connsiteY1" fmla="*/ 323851 h 685800"/>
              <a:gd name="connsiteX2" fmla="*/ 155893 w 156082"/>
              <a:gd name="connsiteY2" fmla="*/ 685800 h 685800"/>
              <a:gd name="connsiteX0" fmla="*/ 118885 w 157174"/>
              <a:gd name="connsiteY0" fmla="*/ 0 h 685800"/>
              <a:gd name="connsiteX1" fmla="*/ 1410 w 157174"/>
              <a:gd name="connsiteY1" fmla="*/ 323851 h 685800"/>
              <a:gd name="connsiteX2" fmla="*/ 156985 w 157174"/>
              <a:gd name="connsiteY2" fmla="*/ 685800 h 685800"/>
              <a:gd name="connsiteX0" fmla="*/ 133702 w 156113"/>
              <a:gd name="connsiteY0" fmla="*/ 0 h 635000"/>
              <a:gd name="connsiteX1" fmla="*/ 352 w 156113"/>
              <a:gd name="connsiteY1" fmla="*/ 273051 h 635000"/>
              <a:gd name="connsiteX2" fmla="*/ 155927 w 156113"/>
              <a:gd name="connsiteY2" fmla="*/ 635000 h 635000"/>
              <a:gd name="connsiteX0" fmla="*/ 133702 w 155927"/>
              <a:gd name="connsiteY0" fmla="*/ 0 h 635000"/>
              <a:gd name="connsiteX1" fmla="*/ 352 w 155927"/>
              <a:gd name="connsiteY1" fmla="*/ 273051 h 635000"/>
              <a:gd name="connsiteX2" fmla="*/ 155927 w 155927"/>
              <a:gd name="connsiteY2" fmla="*/ 635000 h 635000"/>
              <a:gd name="connsiteX0" fmla="*/ 268873 w 268873"/>
              <a:gd name="connsiteY0" fmla="*/ 0 h 621405"/>
              <a:gd name="connsiteX1" fmla="*/ 2616 w 268873"/>
              <a:gd name="connsiteY1" fmla="*/ 259456 h 621405"/>
              <a:gd name="connsiteX2" fmla="*/ 158191 w 268873"/>
              <a:gd name="connsiteY2" fmla="*/ 621405 h 621405"/>
              <a:gd name="connsiteX0" fmla="*/ 268873 w 268873"/>
              <a:gd name="connsiteY0" fmla="*/ 0 h 621405"/>
              <a:gd name="connsiteX1" fmla="*/ 2616 w 268873"/>
              <a:gd name="connsiteY1" fmla="*/ 259456 h 621405"/>
              <a:gd name="connsiteX2" fmla="*/ 158191 w 268873"/>
              <a:gd name="connsiteY2" fmla="*/ 621405 h 621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873" h="621405">
                <a:moveTo>
                  <a:pt x="268873" y="0"/>
                </a:moveTo>
                <a:cubicBezTo>
                  <a:pt x="102998" y="66365"/>
                  <a:pt x="21063" y="155889"/>
                  <a:pt x="2616" y="259456"/>
                </a:cubicBezTo>
                <a:cubicBezTo>
                  <a:pt x="-15831" y="363023"/>
                  <a:pt x="66116" y="554317"/>
                  <a:pt x="158191" y="621405"/>
                </a:cubicBezTo>
              </a:path>
            </a:pathLst>
          </a:custGeom>
          <a:noFill/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TextBox 408"/>
          <p:cNvSpPr txBox="1"/>
          <p:nvPr/>
        </p:nvSpPr>
        <p:spPr>
          <a:xfrm>
            <a:off x="1428356" y="1715928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MT</a:t>
            </a:r>
          </a:p>
        </p:txBody>
      </p:sp>
      <p:sp>
        <p:nvSpPr>
          <p:cNvPr id="410" name="TextBox 409"/>
          <p:cNvSpPr txBox="1"/>
          <p:nvPr/>
        </p:nvSpPr>
        <p:spPr>
          <a:xfrm>
            <a:off x="1416334" y="2458434"/>
            <a:ext cx="431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MiL</a:t>
            </a:r>
            <a:endParaRPr lang="en-US" sz="1200" dirty="0"/>
          </a:p>
        </p:txBody>
      </p:sp>
      <p:sp>
        <p:nvSpPr>
          <p:cNvPr id="411" name="TextBox 410"/>
          <p:cNvSpPr txBox="1"/>
          <p:nvPr/>
        </p:nvSpPr>
        <p:spPr>
          <a:xfrm>
            <a:off x="1433165" y="313183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RP</a:t>
            </a:r>
          </a:p>
        </p:txBody>
      </p:sp>
      <p:sp>
        <p:nvSpPr>
          <p:cNvPr id="412" name="TextBox 411"/>
          <p:cNvSpPr txBox="1"/>
          <p:nvPr/>
        </p:nvSpPr>
        <p:spPr>
          <a:xfrm>
            <a:off x="2173437" y="4623932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SiL</a:t>
            </a:r>
            <a:endParaRPr lang="en-US" sz="1200" dirty="0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081249FE-EC68-2C47-A4FF-CCAA4BAFE9E0}"/>
              </a:ext>
            </a:extLst>
          </p:cNvPr>
          <p:cNvSpPr txBox="1"/>
          <p:nvPr/>
        </p:nvSpPr>
        <p:spPr>
          <a:xfrm>
            <a:off x="2043797" y="5568504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Legend:</a:t>
            </a:r>
            <a:endParaRPr lang="en-US" sz="1200" dirty="0"/>
          </a:p>
        </p:txBody>
      </p:sp>
      <p:sp>
        <p:nvSpPr>
          <p:cNvPr id="359" name="Terminator 358">
            <a:extLst>
              <a:ext uri="{FF2B5EF4-FFF2-40B4-BE49-F238E27FC236}">
                <a16:creationId xmlns:a16="http://schemas.microsoft.com/office/drawing/2014/main" id="{869FB9CF-AAE1-E948-8F89-E96F9DFE0254}"/>
              </a:ext>
            </a:extLst>
          </p:cNvPr>
          <p:cNvSpPr/>
          <p:nvPr/>
        </p:nvSpPr>
        <p:spPr>
          <a:xfrm>
            <a:off x="2140992" y="5921058"/>
            <a:ext cx="289892" cy="144946"/>
          </a:xfrm>
          <a:prstGeom prst="flowChartTerminator">
            <a:avLst/>
          </a:prstGeom>
          <a:solidFill>
            <a:srgbClr val="FFFFFF"/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Folded Corner 359">
            <a:extLst>
              <a:ext uri="{FF2B5EF4-FFF2-40B4-BE49-F238E27FC236}">
                <a16:creationId xmlns:a16="http://schemas.microsoft.com/office/drawing/2014/main" id="{001BA78A-CC93-6049-B9C5-DA29B2C4B579}"/>
              </a:ext>
            </a:extLst>
          </p:cNvPr>
          <p:cNvSpPr/>
          <p:nvPr/>
        </p:nvSpPr>
        <p:spPr>
          <a:xfrm>
            <a:off x="2157755" y="6187537"/>
            <a:ext cx="248479" cy="144946"/>
          </a:xfrm>
          <a:prstGeom prst="foldedCorner">
            <a:avLst/>
          </a:prstGeom>
          <a:solidFill>
            <a:srgbClr val="FFFFFF"/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44D1F4C0-88C6-5442-8D53-44EF9D3ECC73}"/>
              </a:ext>
            </a:extLst>
          </p:cNvPr>
          <p:cNvSpPr txBox="1"/>
          <p:nvPr/>
        </p:nvSpPr>
        <p:spPr>
          <a:xfrm>
            <a:off x="2446062" y="5859127"/>
            <a:ext cx="431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tool</a:t>
            </a:r>
            <a:endParaRPr lang="en-US" sz="1200" dirty="0"/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F34C854B-520F-324B-929A-ED2A187645ED}"/>
              </a:ext>
            </a:extLst>
          </p:cNvPr>
          <p:cNvSpPr txBox="1"/>
          <p:nvPr/>
        </p:nvSpPr>
        <p:spPr>
          <a:xfrm>
            <a:off x="2460239" y="6117853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model</a:t>
            </a:r>
            <a:endParaRPr lang="en-US" sz="1200" dirty="0"/>
          </a:p>
        </p:txBody>
      </p:sp>
      <p:sp>
        <p:nvSpPr>
          <p:cNvPr id="370" name="Rectangle 369">
            <a:extLst>
              <a:ext uri="{FF2B5EF4-FFF2-40B4-BE49-F238E27FC236}">
                <a16:creationId xmlns:a16="http://schemas.microsoft.com/office/drawing/2014/main" id="{31B20F06-2CFC-AE4A-8EBB-DA01DE32BFD7}"/>
              </a:ext>
            </a:extLst>
          </p:cNvPr>
          <p:cNvSpPr/>
          <p:nvPr/>
        </p:nvSpPr>
        <p:spPr>
          <a:xfrm>
            <a:off x="2079190" y="5564961"/>
            <a:ext cx="962247" cy="887818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6E7CCAE-9CF9-2540-8E6F-D994A91E107E}"/>
              </a:ext>
            </a:extLst>
          </p:cNvPr>
          <p:cNvSpPr/>
          <p:nvPr/>
        </p:nvSpPr>
        <p:spPr bwMode="auto">
          <a:xfrm>
            <a:off x="587022" y="3951111"/>
            <a:ext cx="733778" cy="1061156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rgbClr val="0768B2"/>
              </a:solidFill>
              <a:effectLst/>
              <a:latin typeface="Arial" charset="0"/>
            </a:endParaRPr>
          </a:p>
        </p:txBody>
      </p:sp>
      <p:sp>
        <p:nvSpPr>
          <p:cNvPr id="371" name="Oval 370">
            <a:extLst>
              <a:ext uri="{FF2B5EF4-FFF2-40B4-BE49-F238E27FC236}">
                <a16:creationId xmlns:a16="http://schemas.microsoft.com/office/drawing/2014/main" id="{367A7E2D-C8AB-4F48-A64C-ABD42EB9B988}"/>
              </a:ext>
            </a:extLst>
          </p:cNvPr>
          <p:cNvSpPr/>
          <p:nvPr/>
        </p:nvSpPr>
        <p:spPr bwMode="auto">
          <a:xfrm rot="5400000">
            <a:off x="1239435" y="4490635"/>
            <a:ext cx="444951" cy="643467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rgbClr val="0768B2"/>
              </a:solidFill>
              <a:effectLst/>
              <a:latin typeface="Arial" charset="0"/>
            </a:endParaRPr>
          </a:p>
        </p:txBody>
      </p:sp>
      <p:sp>
        <p:nvSpPr>
          <p:cNvPr id="372" name="Oval 371">
            <a:extLst>
              <a:ext uri="{FF2B5EF4-FFF2-40B4-BE49-F238E27FC236}">
                <a16:creationId xmlns:a16="http://schemas.microsoft.com/office/drawing/2014/main" id="{E4D217D8-8EF9-054C-9D31-395BF2034DF2}"/>
              </a:ext>
            </a:extLst>
          </p:cNvPr>
          <p:cNvSpPr/>
          <p:nvPr/>
        </p:nvSpPr>
        <p:spPr bwMode="auto">
          <a:xfrm rot="5400000">
            <a:off x="1256367" y="4699480"/>
            <a:ext cx="444951" cy="643467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rgbClr val="0768B2"/>
              </a:solidFill>
              <a:effectLst/>
              <a:latin typeface="Arial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A116A3-C86D-BB43-8FC4-4679935469EF}"/>
              </a:ext>
            </a:extLst>
          </p:cNvPr>
          <p:cNvSpPr txBox="1"/>
          <p:nvPr/>
        </p:nvSpPr>
        <p:spPr>
          <a:xfrm>
            <a:off x="4572642" y="5892801"/>
            <a:ext cx="3092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Different paradigms</a:t>
            </a:r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EF777A9A-077F-B049-9765-FCFB95DD6B6A}"/>
              </a:ext>
            </a:extLst>
          </p:cNvPr>
          <p:cNvSpPr/>
          <p:nvPr/>
        </p:nvSpPr>
        <p:spPr bwMode="auto">
          <a:xfrm>
            <a:off x="4794250" y="2810897"/>
            <a:ext cx="1688959" cy="112926"/>
          </a:xfrm>
          <a:custGeom>
            <a:avLst/>
            <a:gdLst>
              <a:gd name="connsiteX0" fmla="*/ 0 w 1535289"/>
              <a:gd name="connsiteY0" fmla="*/ 101600 h 112889"/>
              <a:gd name="connsiteX1" fmla="*/ 824089 w 1535289"/>
              <a:gd name="connsiteY1" fmla="*/ 0 h 112889"/>
              <a:gd name="connsiteX2" fmla="*/ 1535289 w 1535289"/>
              <a:gd name="connsiteY2" fmla="*/ 112889 h 112889"/>
              <a:gd name="connsiteX3" fmla="*/ 1535289 w 1535289"/>
              <a:gd name="connsiteY3" fmla="*/ 112889 h 112889"/>
              <a:gd name="connsiteX0" fmla="*/ 0 w 1535289"/>
              <a:gd name="connsiteY0" fmla="*/ 101637 h 112926"/>
              <a:gd name="connsiteX1" fmla="*/ 824089 w 1535289"/>
              <a:gd name="connsiteY1" fmla="*/ 37 h 112926"/>
              <a:gd name="connsiteX2" fmla="*/ 1535289 w 1535289"/>
              <a:gd name="connsiteY2" fmla="*/ 112926 h 112926"/>
              <a:gd name="connsiteX3" fmla="*/ 1535289 w 1535289"/>
              <a:gd name="connsiteY3" fmla="*/ 112926 h 112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35289" h="112926">
                <a:moveTo>
                  <a:pt x="0" y="101637"/>
                </a:moveTo>
                <a:cubicBezTo>
                  <a:pt x="274696" y="67770"/>
                  <a:pt x="568208" y="-1844"/>
                  <a:pt x="824089" y="37"/>
                </a:cubicBezTo>
                <a:cubicBezTo>
                  <a:pt x="1079970" y="1918"/>
                  <a:pt x="1416756" y="94111"/>
                  <a:pt x="1535289" y="112926"/>
                </a:cubicBezTo>
                <a:lnTo>
                  <a:pt x="1535289" y="112926"/>
                </a:lnTo>
              </a:path>
            </a:pathLst>
          </a:custGeom>
          <a:noFill/>
          <a:ln w="76200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rgbClr val="0768B2"/>
              </a:solidFill>
              <a:effectLst/>
              <a:latin typeface="Arial" charset="0"/>
            </a:endParaRPr>
          </a:p>
        </p:txBody>
      </p:sp>
      <p:sp>
        <p:nvSpPr>
          <p:cNvPr id="391" name="Freeform 390">
            <a:extLst>
              <a:ext uri="{FF2B5EF4-FFF2-40B4-BE49-F238E27FC236}">
                <a16:creationId xmlns:a16="http://schemas.microsoft.com/office/drawing/2014/main" id="{88E5CB26-4BF8-DF43-BACF-75DC8F2FC485}"/>
              </a:ext>
            </a:extLst>
          </p:cNvPr>
          <p:cNvSpPr/>
          <p:nvPr/>
        </p:nvSpPr>
        <p:spPr bwMode="auto">
          <a:xfrm>
            <a:off x="5421631" y="4102912"/>
            <a:ext cx="2597150" cy="112926"/>
          </a:xfrm>
          <a:custGeom>
            <a:avLst/>
            <a:gdLst>
              <a:gd name="connsiteX0" fmla="*/ 0 w 1535289"/>
              <a:gd name="connsiteY0" fmla="*/ 101600 h 112889"/>
              <a:gd name="connsiteX1" fmla="*/ 824089 w 1535289"/>
              <a:gd name="connsiteY1" fmla="*/ 0 h 112889"/>
              <a:gd name="connsiteX2" fmla="*/ 1535289 w 1535289"/>
              <a:gd name="connsiteY2" fmla="*/ 112889 h 112889"/>
              <a:gd name="connsiteX3" fmla="*/ 1535289 w 1535289"/>
              <a:gd name="connsiteY3" fmla="*/ 112889 h 112889"/>
              <a:gd name="connsiteX0" fmla="*/ 0 w 1535289"/>
              <a:gd name="connsiteY0" fmla="*/ 101637 h 112926"/>
              <a:gd name="connsiteX1" fmla="*/ 824089 w 1535289"/>
              <a:gd name="connsiteY1" fmla="*/ 37 h 112926"/>
              <a:gd name="connsiteX2" fmla="*/ 1535289 w 1535289"/>
              <a:gd name="connsiteY2" fmla="*/ 112926 h 112926"/>
              <a:gd name="connsiteX3" fmla="*/ 1535289 w 1535289"/>
              <a:gd name="connsiteY3" fmla="*/ 112926 h 112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35289" h="112926">
                <a:moveTo>
                  <a:pt x="0" y="101637"/>
                </a:moveTo>
                <a:cubicBezTo>
                  <a:pt x="274696" y="67770"/>
                  <a:pt x="568208" y="-1844"/>
                  <a:pt x="824089" y="37"/>
                </a:cubicBezTo>
                <a:cubicBezTo>
                  <a:pt x="1079970" y="1918"/>
                  <a:pt x="1416756" y="94111"/>
                  <a:pt x="1535289" y="112926"/>
                </a:cubicBezTo>
                <a:lnTo>
                  <a:pt x="1535289" y="112926"/>
                </a:lnTo>
              </a:path>
            </a:pathLst>
          </a:custGeom>
          <a:noFill/>
          <a:ln w="76200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rgbClr val="0768B2"/>
              </a:solidFill>
              <a:effectLst/>
              <a:latin typeface="Arial" charset="0"/>
            </a:endParaRPr>
          </a:p>
        </p:txBody>
      </p:sp>
      <p:sp>
        <p:nvSpPr>
          <p:cNvPr id="392" name="Freeform 391">
            <a:extLst>
              <a:ext uri="{FF2B5EF4-FFF2-40B4-BE49-F238E27FC236}">
                <a16:creationId xmlns:a16="http://schemas.microsoft.com/office/drawing/2014/main" id="{E0B296E3-6EF4-9C45-94D4-172609325B08}"/>
              </a:ext>
            </a:extLst>
          </p:cNvPr>
          <p:cNvSpPr/>
          <p:nvPr/>
        </p:nvSpPr>
        <p:spPr bwMode="auto">
          <a:xfrm>
            <a:off x="4312353" y="5034812"/>
            <a:ext cx="1535289" cy="112926"/>
          </a:xfrm>
          <a:custGeom>
            <a:avLst/>
            <a:gdLst>
              <a:gd name="connsiteX0" fmla="*/ 0 w 1535289"/>
              <a:gd name="connsiteY0" fmla="*/ 101600 h 112889"/>
              <a:gd name="connsiteX1" fmla="*/ 824089 w 1535289"/>
              <a:gd name="connsiteY1" fmla="*/ 0 h 112889"/>
              <a:gd name="connsiteX2" fmla="*/ 1535289 w 1535289"/>
              <a:gd name="connsiteY2" fmla="*/ 112889 h 112889"/>
              <a:gd name="connsiteX3" fmla="*/ 1535289 w 1535289"/>
              <a:gd name="connsiteY3" fmla="*/ 112889 h 112889"/>
              <a:gd name="connsiteX0" fmla="*/ 0 w 1535289"/>
              <a:gd name="connsiteY0" fmla="*/ 101637 h 112926"/>
              <a:gd name="connsiteX1" fmla="*/ 824089 w 1535289"/>
              <a:gd name="connsiteY1" fmla="*/ 37 h 112926"/>
              <a:gd name="connsiteX2" fmla="*/ 1535289 w 1535289"/>
              <a:gd name="connsiteY2" fmla="*/ 112926 h 112926"/>
              <a:gd name="connsiteX3" fmla="*/ 1535289 w 1535289"/>
              <a:gd name="connsiteY3" fmla="*/ 112926 h 112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35289" h="112926">
                <a:moveTo>
                  <a:pt x="0" y="101637"/>
                </a:moveTo>
                <a:cubicBezTo>
                  <a:pt x="274696" y="67770"/>
                  <a:pt x="568208" y="-1844"/>
                  <a:pt x="824089" y="37"/>
                </a:cubicBezTo>
                <a:cubicBezTo>
                  <a:pt x="1079970" y="1918"/>
                  <a:pt x="1416756" y="94111"/>
                  <a:pt x="1535289" y="112926"/>
                </a:cubicBezTo>
                <a:lnTo>
                  <a:pt x="1535289" y="112926"/>
                </a:lnTo>
              </a:path>
            </a:pathLst>
          </a:custGeom>
          <a:noFill/>
          <a:ln w="76200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rgbClr val="0768B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17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71" grpId="0" animBg="1"/>
      <p:bldP spid="372" grpId="0" animBg="1"/>
      <p:bldP spid="38" grpId="0"/>
      <p:bldP spid="74" grpId="0" animBg="1"/>
      <p:bldP spid="391" grpId="0" animBg="1"/>
      <p:bldP spid="39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B8516-18C4-AF4A-9DBD-C77DF08964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69A681-58F5-3144-A257-4DFF835185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8961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 in the Loop (</a:t>
            </a:r>
            <a:r>
              <a:rPr lang="en-US" b="1" dirty="0" err="1"/>
              <a:t>MiL</a:t>
            </a:r>
            <a:r>
              <a:rPr lang="en-US" b="1" dirty="0"/>
              <a:t>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B7E117-24B7-E74F-A545-0DB5FAE4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138" y="4075289"/>
            <a:ext cx="8174037" cy="2449336"/>
          </a:xfrm>
        </p:spPr>
        <p:txBody>
          <a:bodyPr/>
          <a:lstStyle/>
          <a:p>
            <a:pPr marL="268288" indent="-268288"/>
            <a:r>
              <a:rPr lang="en-US" dirty="0"/>
              <a:t>Layer: Abstract Control Algorithm + Idealized Plant</a:t>
            </a:r>
          </a:p>
          <a:p>
            <a:pPr marL="268288" indent="-268288"/>
            <a:r>
              <a:rPr lang="en-US" dirty="0"/>
              <a:t>Domain: Control/Software + Physics</a:t>
            </a:r>
          </a:p>
          <a:p>
            <a:pPr marL="268288" indent="-268288"/>
            <a:r>
              <a:rPr lang="en-US" dirty="0"/>
              <a:t>Multi-Paradigm: Yes, if control is discrete </a:t>
            </a:r>
          </a:p>
          <a:p>
            <a:pPr marL="268288" indent="-268288"/>
            <a:r>
              <a:rPr lang="en-US" dirty="0"/>
              <a:t>Cyber-Physical system: Yes, as control is cyber world and plant is from the physical world</a:t>
            </a:r>
          </a:p>
          <a:p>
            <a:pPr marL="268288" indent="-268288"/>
            <a:r>
              <a:rPr lang="en-US" dirty="0"/>
              <a:t>Integration: Decomposition &amp; Composition + parallel development; semantics-level</a:t>
            </a:r>
          </a:p>
          <a:p>
            <a:pPr>
              <a:buNone/>
            </a:pPr>
            <a:endParaRPr lang="en-US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2018 | Giese | MPM4CPS:  Implications for Multidirectional Transformations and Synchronizations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9416418" y="4293171"/>
            <a:ext cx="248479" cy="144946"/>
            <a:chOff x="9684568" y="1484784"/>
            <a:chExt cx="432048" cy="252028"/>
          </a:xfrm>
        </p:grpSpPr>
        <p:sp>
          <p:nvSpPr>
            <p:cNvPr id="32" name="Folded Corner 31"/>
            <p:cNvSpPr/>
            <p:nvPr/>
          </p:nvSpPr>
          <p:spPr>
            <a:xfrm>
              <a:off x="9684568" y="148478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9720572" y="1528234"/>
              <a:ext cx="392511" cy="136570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9421999" y="3902646"/>
            <a:ext cx="248479" cy="144946"/>
            <a:chOff x="9684568" y="944724"/>
            <a:chExt cx="432048" cy="252028"/>
          </a:xfrm>
        </p:grpSpPr>
        <p:sp>
          <p:nvSpPr>
            <p:cNvPr id="30" name="Folded Corner 29"/>
            <p:cNvSpPr/>
            <p:nvPr/>
          </p:nvSpPr>
          <p:spPr>
            <a:xfrm>
              <a:off x="9684568" y="94472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28584" y="980728"/>
              <a:ext cx="249154" cy="7766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56576" y="1051012"/>
              <a:ext cx="337337" cy="109736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9423636" y="3131121"/>
            <a:ext cx="248479" cy="144946"/>
            <a:chOff x="9684568" y="404664"/>
            <a:chExt cx="432048" cy="252028"/>
          </a:xfrm>
        </p:grpSpPr>
        <p:sp>
          <p:nvSpPr>
            <p:cNvPr id="25" name="Folded Corner 24"/>
            <p:cNvSpPr/>
            <p:nvPr/>
          </p:nvSpPr>
          <p:spPr>
            <a:xfrm>
              <a:off x="9684568" y="40466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20572" y="419584"/>
              <a:ext cx="381000" cy="1651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9433930" y="3480371"/>
            <a:ext cx="248479" cy="144946"/>
            <a:chOff x="9684568" y="2204864"/>
            <a:chExt cx="432048" cy="252028"/>
          </a:xfrm>
        </p:grpSpPr>
        <p:sp>
          <p:nvSpPr>
            <p:cNvPr id="35" name="Folded Corner 34"/>
            <p:cNvSpPr/>
            <p:nvPr/>
          </p:nvSpPr>
          <p:spPr>
            <a:xfrm>
              <a:off x="9684568" y="220486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20573" y="2240868"/>
              <a:ext cx="360040" cy="67291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9419593" y="2794819"/>
            <a:ext cx="248479" cy="144946"/>
            <a:chOff x="8172400" y="836712"/>
            <a:chExt cx="432048" cy="252028"/>
          </a:xfrm>
        </p:grpSpPr>
        <p:sp>
          <p:nvSpPr>
            <p:cNvPr id="39" name="Folded Corner 38"/>
            <p:cNvSpPr/>
            <p:nvPr/>
          </p:nvSpPr>
          <p:spPr>
            <a:xfrm>
              <a:off x="8172400" y="836712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91450" y="855762"/>
              <a:ext cx="393566" cy="21602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79267" y="867115"/>
              <a:ext cx="221303" cy="186985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9445625" y="1997646"/>
            <a:ext cx="289892" cy="144946"/>
            <a:chOff x="7596336" y="404664"/>
            <a:chExt cx="504056" cy="252028"/>
          </a:xfrm>
        </p:grpSpPr>
        <p:sp>
          <p:nvSpPr>
            <p:cNvPr id="37" name="Terminator 36"/>
            <p:cNvSpPr/>
            <p:nvPr/>
          </p:nvSpPr>
          <p:spPr>
            <a:xfrm>
              <a:off x="7596336" y="404664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50472" y="448159"/>
              <a:ext cx="381000" cy="165100"/>
            </a:xfrm>
            <a:prstGeom prst="rect">
              <a:avLst/>
            </a:prstGeom>
          </p:spPr>
        </p:pic>
      </p:grpSp>
      <p:grpSp>
        <p:nvGrpSpPr>
          <p:cNvPr id="302" name="Group 301"/>
          <p:cNvGrpSpPr/>
          <p:nvPr/>
        </p:nvGrpSpPr>
        <p:grpSpPr>
          <a:xfrm>
            <a:off x="9448800" y="1661096"/>
            <a:ext cx="289892" cy="144946"/>
            <a:chOff x="9448800" y="1661096"/>
            <a:chExt cx="289892" cy="144946"/>
          </a:xfrm>
        </p:grpSpPr>
        <p:sp>
          <p:nvSpPr>
            <p:cNvPr id="47" name="Terminator 46"/>
            <p:cNvSpPr/>
            <p:nvPr/>
          </p:nvSpPr>
          <p:spPr>
            <a:xfrm>
              <a:off x="9448800" y="1661096"/>
              <a:ext cx="289892" cy="144946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31983" y="1689107"/>
              <a:ext cx="143293" cy="44667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90570" y="1729528"/>
              <a:ext cx="194009" cy="63111"/>
            </a:xfrm>
            <a:prstGeom prst="rect">
              <a:avLst/>
            </a:prstGeom>
          </p:spPr>
        </p:pic>
      </p:grpSp>
      <p:grpSp>
        <p:nvGrpSpPr>
          <p:cNvPr id="62" name="Group 61"/>
          <p:cNvGrpSpPr/>
          <p:nvPr/>
        </p:nvGrpSpPr>
        <p:grpSpPr>
          <a:xfrm>
            <a:off x="9399774" y="4648771"/>
            <a:ext cx="248479" cy="144946"/>
            <a:chOff x="8860606" y="795189"/>
            <a:chExt cx="432048" cy="252028"/>
          </a:xfrm>
        </p:grpSpPr>
        <p:sp>
          <p:nvSpPr>
            <p:cNvPr id="49" name="Folded Corner 48"/>
            <p:cNvSpPr/>
            <p:nvPr/>
          </p:nvSpPr>
          <p:spPr>
            <a:xfrm>
              <a:off x="8860606" y="795189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885074" y="823452"/>
              <a:ext cx="379575" cy="46498"/>
            </a:xfrm>
            <a:prstGeom prst="rect">
              <a:avLst/>
            </a:prstGeom>
          </p:spPr>
        </p:pic>
      </p:grpSp>
      <p:grpSp>
        <p:nvGrpSpPr>
          <p:cNvPr id="61" name="Group 60"/>
          <p:cNvGrpSpPr/>
          <p:nvPr/>
        </p:nvGrpSpPr>
        <p:grpSpPr>
          <a:xfrm>
            <a:off x="9420225" y="1362646"/>
            <a:ext cx="289892" cy="144946"/>
            <a:chOff x="6348561" y="395139"/>
            <a:chExt cx="504056" cy="252028"/>
          </a:xfrm>
        </p:grpSpPr>
        <p:sp>
          <p:nvSpPr>
            <p:cNvPr id="55" name="Terminator 54"/>
            <p:cNvSpPr/>
            <p:nvPr/>
          </p:nvSpPr>
          <p:spPr>
            <a:xfrm>
              <a:off x="6348561" y="395139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6401829" y="454464"/>
              <a:ext cx="392511" cy="136570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9437195" y="2332321"/>
            <a:ext cx="340158" cy="174191"/>
            <a:chOff x="9194800" y="2627164"/>
            <a:chExt cx="591457" cy="302879"/>
          </a:xfrm>
        </p:grpSpPr>
        <p:sp>
          <p:nvSpPr>
            <p:cNvPr id="64" name="Terminator 63"/>
            <p:cNvSpPr/>
            <p:nvPr/>
          </p:nvSpPr>
          <p:spPr>
            <a:xfrm>
              <a:off x="9240986" y="2627164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21292" y="2659993"/>
              <a:ext cx="360040" cy="67291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9194800" y="2689224"/>
              <a:ext cx="591457" cy="240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 err="1"/>
                <a:t>RoboSim</a:t>
              </a:r>
              <a:endParaRPr lang="en-US" sz="300" dirty="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9388475" y="778446"/>
            <a:ext cx="266420" cy="185553"/>
            <a:chOff x="9378950" y="4912296"/>
            <a:chExt cx="266420" cy="185553"/>
          </a:xfrm>
        </p:grpSpPr>
        <p:sp>
          <p:nvSpPr>
            <p:cNvPr id="78" name="Folded Corner 77"/>
            <p:cNvSpPr/>
            <p:nvPr/>
          </p:nvSpPr>
          <p:spPr>
            <a:xfrm>
              <a:off x="9383899" y="4912296"/>
              <a:ext cx="248479" cy="144946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9378950" y="4959350"/>
              <a:ext cx="26642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/>
                <a:t>input</a:t>
              </a:r>
            </a:p>
          </p:txBody>
        </p:sp>
        <p:pic>
          <p:nvPicPr>
            <p:cNvPr id="82" name="Picture 3" descr="D:\Paper\2012-05-15 Toolchain SIMPAR 2012\svn\fig\matlab monitor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215"/>
            <a:stretch/>
          </p:blipFill>
          <p:spPr bwMode="auto">
            <a:xfrm>
              <a:off x="9410612" y="4923666"/>
              <a:ext cx="193763" cy="89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9" name="Group 88"/>
          <p:cNvGrpSpPr/>
          <p:nvPr/>
        </p:nvGrpSpPr>
        <p:grpSpPr>
          <a:xfrm>
            <a:off x="9372600" y="1022921"/>
            <a:ext cx="300082" cy="188728"/>
            <a:chOff x="9363075" y="5156771"/>
            <a:chExt cx="300082" cy="188728"/>
          </a:xfrm>
        </p:grpSpPr>
        <p:sp>
          <p:nvSpPr>
            <p:cNvPr id="85" name="Folded Corner 84"/>
            <p:cNvSpPr/>
            <p:nvPr/>
          </p:nvSpPr>
          <p:spPr>
            <a:xfrm>
              <a:off x="9387074" y="5156771"/>
              <a:ext cx="248479" cy="144946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9363075" y="5207000"/>
              <a:ext cx="30008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/>
                <a:t>Output</a:t>
              </a:r>
            </a:p>
          </p:txBody>
        </p:sp>
        <p:pic>
          <p:nvPicPr>
            <p:cNvPr id="87" name="Picture 3" descr="D:\Paper\2012-05-15 Toolchain SIMPAR 2012\svn\fig\matlab monitor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215"/>
            <a:stretch/>
          </p:blipFill>
          <p:spPr bwMode="auto">
            <a:xfrm>
              <a:off x="9413787" y="5171316"/>
              <a:ext cx="193763" cy="89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5" name="TextBox 134"/>
          <p:cNvSpPr txBox="1"/>
          <p:nvPr/>
        </p:nvSpPr>
        <p:spPr>
          <a:xfrm>
            <a:off x="9299575" y="158750"/>
            <a:ext cx="26642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plant</a:t>
            </a:r>
          </a:p>
        </p:txBody>
      </p:sp>
      <p:sp>
        <p:nvSpPr>
          <p:cNvPr id="242" name="Terminator 241"/>
          <p:cNvSpPr/>
          <p:nvPr/>
        </p:nvSpPr>
        <p:spPr>
          <a:xfrm>
            <a:off x="9309100" y="378396"/>
            <a:ext cx="289892" cy="144946"/>
          </a:xfrm>
          <a:prstGeom prst="flowChartTerminator">
            <a:avLst/>
          </a:prstGeom>
          <a:solidFill>
            <a:srgbClr val="FFFFFF"/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0" name="Picture 239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78951" y="378142"/>
            <a:ext cx="155574" cy="145324"/>
          </a:xfrm>
          <a:prstGeom prst="rect">
            <a:avLst/>
          </a:prstGeom>
        </p:spPr>
      </p:pic>
      <p:grpSp>
        <p:nvGrpSpPr>
          <p:cNvPr id="116" name="Group 115"/>
          <p:cNvGrpSpPr>
            <a:grpSpLocks noChangeAspect="1"/>
          </p:cNvGrpSpPr>
          <p:nvPr/>
        </p:nvGrpSpPr>
        <p:grpSpPr>
          <a:xfrm>
            <a:off x="3842236" y="2628750"/>
            <a:ext cx="1159568" cy="579784"/>
            <a:chOff x="6348561" y="395139"/>
            <a:chExt cx="504056" cy="252028"/>
          </a:xfrm>
        </p:grpSpPr>
        <p:sp>
          <p:nvSpPr>
            <p:cNvPr id="117" name="Terminator 116"/>
            <p:cNvSpPr/>
            <p:nvPr/>
          </p:nvSpPr>
          <p:spPr>
            <a:xfrm>
              <a:off x="6348561" y="395139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8" name="Picture 117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6401829" y="454464"/>
              <a:ext cx="392511" cy="136570"/>
            </a:xfrm>
            <a:prstGeom prst="rect">
              <a:avLst/>
            </a:prstGeom>
          </p:spPr>
        </p:pic>
      </p:grpSp>
      <p:grpSp>
        <p:nvGrpSpPr>
          <p:cNvPr id="126" name="Group 125"/>
          <p:cNvGrpSpPr>
            <a:grpSpLocks noChangeAspect="1"/>
          </p:cNvGrpSpPr>
          <p:nvPr/>
        </p:nvGrpSpPr>
        <p:grpSpPr>
          <a:xfrm>
            <a:off x="5556736" y="2641450"/>
            <a:ext cx="1200328" cy="754912"/>
            <a:chOff x="9363075" y="5156771"/>
            <a:chExt cx="300082" cy="188728"/>
          </a:xfrm>
        </p:grpSpPr>
        <p:sp>
          <p:nvSpPr>
            <p:cNvPr id="127" name="Folded Corner 126"/>
            <p:cNvSpPr/>
            <p:nvPr/>
          </p:nvSpPr>
          <p:spPr>
            <a:xfrm>
              <a:off x="9387074" y="5156771"/>
              <a:ext cx="248479" cy="144946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9363075" y="5207000"/>
              <a:ext cx="30008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/>
                <a:t>Output</a:t>
              </a:r>
            </a:p>
          </p:txBody>
        </p:sp>
        <p:pic>
          <p:nvPicPr>
            <p:cNvPr id="129" name="Picture 3" descr="D:\Paper\2012-05-15 Toolchain SIMPAR 2012\svn\fig\matlab monitor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215"/>
            <a:stretch/>
          </p:blipFill>
          <p:spPr bwMode="auto">
            <a:xfrm>
              <a:off x="9413787" y="5171316"/>
              <a:ext cx="193763" cy="89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31" name="Straight Arrow Connector 130"/>
          <p:cNvCxnSpPr>
            <a:cxnSpLocks noChangeAspect="1"/>
          </p:cNvCxnSpPr>
          <p:nvPr/>
        </p:nvCxnSpPr>
        <p:spPr>
          <a:xfrm>
            <a:off x="3116048" y="2436042"/>
            <a:ext cx="726188" cy="48260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cxnSpLocks noChangeAspect="1"/>
          </p:cNvCxnSpPr>
          <p:nvPr/>
        </p:nvCxnSpPr>
        <p:spPr>
          <a:xfrm>
            <a:off x="3116048" y="2436042"/>
            <a:ext cx="662688" cy="330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cxnSpLocks noChangeAspect="1"/>
          </p:cNvCxnSpPr>
          <p:nvPr/>
        </p:nvCxnSpPr>
        <p:spPr>
          <a:xfrm flipV="1">
            <a:off x="3131824" y="3058266"/>
            <a:ext cx="659612" cy="368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cxnSpLocks noChangeAspect="1"/>
          </p:cNvCxnSpPr>
          <p:nvPr/>
        </p:nvCxnSpPr>
        <p:spPr>
          <a:xfrm>
            <a:off x="5001804" y="2918642"/>
            <a:ext cx="650928" cy="12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/>
          <p:cNvGrpSpPr>
            <a:grpSpLocks noChangeAspect="1"/>
          </p:cNvGrpSpPr>
          <p:nvPr/>
        </p:nvGrpSpPr>
        <p:grpSpPr>
          <a:xfrm rot="5400000">
            <a:off x="2502380" y="2620122"/>
            <a:ext cx="279412" cy="596900"/>
            <a:chOff x="5854700" y="1079500"/>
            <a:chExt cx="225425" cy="365125"/>
          </a:xfrm>
        </p:grpSpPr>
        <p:sp>
          <p:nvSpPr>
            <p:cNvPr id="138" name="Curved Down Arrow 137"/>
            <p:cNvSpPr/>
            <p:nvPr/>
          </p:nvSpPr>
          <p:spPr>
            <a:xfrm>
              <a:off x="5861050" y="1079500"/>
              <a:ext cx="219075" cy="9207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0" name="Curved Down Arrow 139"/>
            <p:cNvSpPr/>
            <p:nvPr/>
          </p:nvSpPr>
          <p:spPr>
            <a:xfrm flipH="1" flipV="1">
              <a:off x="5854700" y="1352550"/>
              <a:ext cx="219075" cy="9207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3" name="Group 102"/>
          <p:cNvGrpSpPr>
            <a:grpSpLocks noChangeAspect="1"/>
          </p:cNvGrpSpPr>
          <p:nvPr/>
        </p:nvGrpSpPr>
        <p:grpSpPr>
          <a:xfrm>
            <a:off x="2125208" y="3060550"/>
            <a:ext cx="993916" cy="579784"/>
            <a:chOff x="9684568" y="1484784"/>
            <a:chExt cx="432048" cy="252028"/>
          </a:xfrm>
        </p:grpSpPr>
        <p:sp>
          <p:nvSpPr>
            <p:cNvPr id="104" name="Folded Corner 103"/>
            <p:cNvSpPr/>
            <p:nvPr/>
          </p:nvSpPr>
          <p:spPr>
            <a:xfrm>
              <a:off x="9684568" y="148478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9720572" y="1528234"/>
              <a:ext cx="392511" cy="136570"/>
            </a:xfrm>
            <a:prstGeom prst="rect">
              <a:avLst/>
            </a:prstGeom>
          </p:spPr>
        </p:pic>
      </p:grpSp>
      <p:grpSp>
        <p:nvGrpSpPr>
          <p:cNvPr id="119" name="Group 118"/>
          <p:cNvGrpSpPr>
            <a:grpSpLocks noChangeAspect="1"/>
          </p:cNvGrpSpPr>
          <p:nvPr/>
        </p:nvGrpSpPr>
        <p:grpSpPr>
          <a:xfrm>
            <a:off x="2137908" y="2158850"/>
            <a:ext cx="993916" cy="579784"/>
            <a:chOff x="9684568" y="1484784"/>
            <a:chExt cx="432048" cy="252028"/>
          </a:xfrm>
        </p:grpSpPr>
        <p:sp>
          <p:nvSpPr>
            <p:cNvPr id="120" name="Folded Corner 119"/>
            <p:cNvSpPr/>
            <p:nvPr/>
          </p:nvSpPr>
          <p:spPr>
            <a:xfrm>
              <a:off x="9684568" y="148478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1" name="Picture 120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9720572" y="1528234"/>
              <a:ext cx="392511" cy="136570"/>
            </a:xfrm>
            <a:prstGeom prst="rect">
              <a:avLst/>
            </a:prstGeom>
          </p:spPr>
        </p:pic>
      </p:grpSp>
      <p:sp>
        <p:nvSpPr>
          <p:cNvPr id="130" name="TextBox 129"/>
          <p:cNvSpPr txBox="1">
            <a:spLocks noChangeAspect="1"/>
          </p:cNvSpPr>
          <p:nvPr/>
        </p:nvSpPr>
        <p:spPr>
          <a:xfrm>
            <a:off x="2300162" y="2506522"/>
            <a:ext cx="6447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control</a:t>
            </a:r>
          </a:p>
        </p:txBody>
      </p:sp>
      <p:sp>
        <p:nvSpPr>
          <p:cNvPr id="102" name="TextBox 101"/>
          <p:cNvSpPr txBox="1">
            <a:spLocks noChangeAspect="1"/>
          </p:cNvSpPr>
          <p:nvPr/>
        </p:nvSpPr>
        <p:spPr>
          <a:xfrm>
            <a:off x="2379185" y="3374355"/>
            <a:ext cx="516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plant</a:t>
            </a:r>
          </a:p>
        </p:txBody>
      </p:sp>
      <p:sp>
        <p:nvSpPr>
          <p:cNvPr id="407" name="Freeform 406"/>
          <p:cNvSpPr>
            <a:spLocks noChangeAspect="1"/>
          </p:cNvSpPr>
          <p:nvPr/>
        </p:nvSpPr>
        <p:spPr>
          <a:xfrm>
            <a:off x="1073932" y="1491576"/>
            <a:ext cx="902220" cy="999914"/>
          </a:xfrm>
          <a:custGeom>
            <a:avLst/>
            <a:gdLst>
              <a:gd name="connsiteX0" fmla="*/ 0 w 2834586"/>
              <a:gd name="connsiteY0" fmla="*/ 351606 h 448386"/>
              <a:gd name="connsiteX1" fmla="*/ 469900 w 2834586"/>
              <a:gd name="connsiteY1" fmla="*/ 427806 h 448386"/>
              <a:gd name="connsiteX2" fmla="*/ 2260600 w 2834586"/>
              <a:gd name="connsiteY2" fmla="*/ 21406 h 448386"/>
              <a:gd name="connsiteX3" fmla="*/ 2794000 w 2834586"/>
              <a:gd name="connsiteY3" fmla="*/ 56331 h 448386"/>
              <a:gd name="connsiteX4" fmla="*/ 2797175 w 2834586"/>
              <a:gd name="connsiteY4" fmla="*/ 53156 h 448386"/>
              <a:gd name="connsiteX0" fmla="*/ 2116011 w 2366147"/>
              <a:gd name="connsiteY0" fmla="*/ 0 h 486132"/>
              <a:gd name="connsiteX1" fmla="*/ 1461 w 2366147"/>
              <a:gd name="connsiteY1" fmla="*/ 485775 h 486132"/>
              <a:gd name="connsiteX2" fmla="*/ 1792161 w 2366147"/>
              <a:gd name="connsiteY2" fmla="*/ 79375 h 486132"/>
              <a:gd name="connsiteX3" fmla="*/ 2325561 w 2366147"/>
              <a:gd name="connsiteY3" fmla="*/ 114300 h 486132"/>
              <a:gd name="connsiteX4" fmla="*/ 2328736 w 2366147"/>
              <a:gd name="connsiteY4" fmla="*/ 111125 h 486132"/>
              <a:gd name="connsiteX0" fmla="*/ 4524375 w 5002396"/>
              <a:gd name="connsiteY0" fmla="*/ 42931 h 1887606"/>
              <a:gd name="connsiteX1" fmla="*/ 2409825 w 5002396"/>
              <a:gd name="connsiteY1" fmla="*/ 528706 h 1887606"/>
              <a:gd name="connsiteX2" fmla="*/ 4200525 w 5002396"/>
              <a:gd name="connsiteY2" fmla="*/ 122306 h 1887606"/>
              <a:gd name="connsiteX3" fmla="*/ 4733925 w 5002396"/>
              <a:gd name="connsiteY3" fmla="*/ 157231 h 1887606"/>
              <a:gd name="connsiteX4" fmla="*/ 0 w 5002396"/>
              <a:gd name="connsiteY4" fmla="*/ 1887606 h 1887606"/>
              <a:gd name="connsiteX0" fmla="*/ 4529723 w 4530483"/>
              <a:gd name="connsiteY0" fmla="*/ 0 h 1844675"/>
              <a:gd name="connsiteX1" fmla="*/ 2415173 w 4530483"/>
              <a:gd name="connsiteY1" fmla="*/ 485775 h 1844675"/>
              <a:gd name="connsiteX2" fmla="*/ 4205873 w 4530483"/>
              <a:gd name="connsiteY2" fmla="*/ 79375 h 1844675"/>
              <a:gd name="connsiteX3" fmla="*/ 602248 w 4530483"/>
              <a:gd name="connsiteY3" fmla="*/ 895350 h 1844675"/>
              <a:gd name="connsiteX4" fmla="*/ 5348 w 4530483"/>
              <a:gd name="connsiteY4" fmla="*/ 1844675 h 1844675"/>
              <a:gd name="connsiteX0" fmla="*/ 4529723 w 4588803"/>
              <a:gd name="connsiteY0" fmla="*/ 10104 h 1854779"/>
              <a:gd name="connsiteX1" fmla="*/ 4205873 w 4588803"/>
              <a:gd name="connsiteY1" fmla="*/ 89479 h 1854779"/>
              <a:gd name="connsiteX2" fmla="*/ 602248 w 4588803"/>
              <a:gd name="connsiteY2" fmla="*/ 905454 h 1854779"/>
              <a:gd name="connsiteX3" fmla="*/ 5348 w 4588803"/>
              <a:gd name="connsiteY3" fmla="*/ 1854779 h 1854779"/>
              <a:gd name="connsiteX0" fmla="*/ 4541039 w 4600119"/>
              <a:gd name="connsiteY0" fmla="*/ 10104 h 1854779"/>
              <a:gd name="connsiteX1" fmla="*/ 4217189 w 4600119"/>
              <a:gd name="connsiteY1" fmla="*/ 89479 h 1854779"/>
              <a:gd name="connsiteX2" fmla="*/ 613564 w 4600119"/>
              <a:gd name="connsiteY2" fmla="*/ 905454 h 1854779"/>
              <a:gd name="connsiteX3" fmla="*/ 54764 w 4600119"/>
              <a:gd name="connsiteY3" fmla="*/ 1467430 h 1854779"/>
              <a:gd name="connsiteX4" fmla="*/ 16664 w 4600119"/>
              <a:gd name="connsiteY4" fmla="*/ 1854779 h 1854779"/>
              <a:gd name="connsiteX0" fmla="*/ 4702560 w 4761640"/>
              <a:gd name="connsiteY0" fmla="*/ 10104 h 1854779"/>
              <a:gd name="connsiteX1" fmla="*/ 4378710 w 4761640"/>
              <a:gd name="connsiteY1" fmla="*/ 89479 h 1854779"/>
              <a:gd name="connsiteX2" fmla="*/ 775085 w 4761640"/>
              <a:gd name="connsiteY2" fmla="*/ 905454 h 1854779"/>
              <a:gd name="connsiteX3" fmla="*/ 22610 w 4761640"/>
              <a:gd name="connsiteY3" fmla="*/ 1556330 h 1854779"/>
              <a:gd name="connsiteX4" fmla="*/ 178185 w 4761640"/>
              <a:gd name="connsiteY4" fmla="*/ 1854779 h 1854779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82293 w 4741373"/>
              <a:gd name="connsiteY0" fmla="*/ 10104 h 1921454"/>
              <a:gd name="connsiteX1" fmla="*/ 4358443 w 4741373"/>
              <a:gd name="connsiteY1" fmla="*/ 89479 h 1921454"/>
              <a:gd name="connsiteX2" fmla="*/ 754818 w 4741373"/>
              <a:gd name="connsiteY2" fmla="*/ 905454 h 1921454"/>
              <a:gd name="connsiteX3" fmla="*/ 2343 w 4741373"/>
              <a:gd name="connsiteY3" fmla="*/ 1556330 h 1921454"/>
              <a:gd name="connsiteX4" fmla="*/ 227768 w 4741373"/>
              <a:gd name="connsiteY4" fmla="*/ 1921454 h 1921454"/>
              <a:gd name="connsiteX0" fmla="*/ 4682293 w 4682304"/>
              <a:gd name="connsiteY0" fmla="*/ 7 h 1911357"/>
              <a:gd name="connsiteX1" fmla="*/ 1339313 w 4682304"/>
              <a:gd name="connsiteY1" fmla="*/ 435130 h 1911357"/>
              <a:gd name="connsiteX2" fmla="*/ 4358443 w 4682304"/>
              <a:gd name="connsiteY2" fmla="*/ 79382 h 1911357"/>
              <a:gd name="connsiteX3" fmla="*/ 754818 w 4682304"/>
              <a:gd name="connsiteY3" fmla="*/ 895357 h 1911357"/>
              <a:gd name="connsiteX4" fmla="*/ 2343 w 4682304"/>
              <a:gd name="connsiteY4" fmla="*/ 1546233 h 1911357"/>
              <a:gd name="connsiteX5" fmla="*/ 227768 w 4682304"/>
              <a:gd name="connsiteY5" fmla="*/ 1911357 h 1911357"/>
              <a:gd name="connsiteX0" fmla="*/ 4682293 w 4682307"/>
              <a:gd name="connsiteY0" fmla="*/ 9 h 1911359"/>
              <a:gd name="connsiteX1" fmla="*/ 1339313 w 4682307"/>
              <a:gd name="connsiteY1" fmla="*/ 435132 h 1911359"/>
              <a:gd name="connsiteX2" fmla="*/ 754818 w 4682307"/>
              <a:gd name="connsiteY2" fmla="*/ 895359 h 1911359"/>
              <a:gd name="connsiteX3" fmla="*/ 2343 w 4682307"/>
              <a:gd name="connsiteY3" fmla="*/ 1546235 h 1911359"/>
              <a:gd name="connsiteX4" fmla="*/ 227768 w 4682307"/>
              <a:gd name="connsiteY4" fmla="*/ 1911359 h 1911359"/>
              <a:gd name="connsiteX0" fmla="*/ 1339313 w 1339313"/>
              <a:gd name="connsiteY0" fmla="*/ 0 h 1476227"/>
              <a:gd name="connsiteX1" fmla="*/ 754818 w 1339313"/>
              <a:gd name="connsiteY1" fmla="*/ 460227 h 1476227"/>
              <a:gd name="connsiteX2" fmla="*/ 2343 w 1339313"/>
              <a:gd name="connsiteY2" fmla="*/ 1111103 h 1476227"/>
              <a:gd name="connsiteX3" fmla="*/ 227768 w 1339313"/>
              <a:gd name="connsiteY3" fmla="*/ 1476227 h 1476227"/>
              <a:gd name="connsiteX0" fmla="*/ 1339313 w 1339313"/>
              <a:gd name="connsiteY0" fmla="*/ 0 h 1476227"/>
              <a:gd name="connsiteX1" fmla="*/ 2343 w 1339313"/>
              <a:gd name="connsiteY1" fmla="*/ 1111103 h 1476227"/>
              <a:gd name="connsiteX2" fmla="*/ 227768 w 1339313"/>
              <a:gd name="connsiteY2" fmla="*/ 1476227 h 1476227"/>
              <a:gd name="connsiteX0" fmla="*/ 349323 w 349323"/>
              <a:gd name="connsiteY0" fmla="*/ 0 h 763845"/>
              <a:gd name="connsiteX1" fmla="*/ 1181 w 349323"/>
              <a:gd name="connsiteY1" fmla="*/ 398721 h 763845"/>
              <a:gd name="connsiteX2" fmla="*/ 226606 w 349323"/>
              <a:gd name="connsiteY2" fmla="*/ 763845 h 763845"/>
              <a:gd name="connsiteX0" fmla="*/ 215033 w 235985"/>
              <a:gd name="connsiteY0" fmla="*/ 0 h 753212"/>
              <a:gd name="connsiteX1" fmla="*/ 10430 w 235985"/>
              <a:gd name="connsiteY1" fmla="*/ 388088 h 753212"/>
              <a:gd name="connsiteX2" fmla="*/ 235855 w 235985"/>
              <a:gd name="connsiteY2" fmla="*/ 753212 h 753212"/>
              <a:gd name="connsiteX0" fmla="*/ 204856 w 225808"/>
              <a:gd name="connsiteY0" fmla="*/ 0 h 753212"/>
              <a:gd name="connsiteX1" fmla="*/ 253 w 225808"/>
              <a:gd name="connsiteY1" fmla="*/ 388088 h 753212"/>
              <a:gd name="connsiteX2" fmla="*/ 225678 w 225808"/>
              <a:gd name="connsiteY2" fmla="*/ 753212 h 753212"/>
              <a:gd name="connsiteX0" fmla="*/ 204702 w 225654"/>
              <a:gd name="connsiteY0" fmla="*/ 0 h 753212"/>
              <a:gd name="connsiteX1" fmla="*/ 99 w 225654"/>
              <a:gd name="connsiteY1" fmla="*/ 388088 h 753212"/>
              <a:gd name="connsiteX2" fmla="*/ 225524 w 225654"/>
              <a:gd name="connsiteY2" fmla="*/ 753212 h 753212"/>
              <a:gd name="connsiteX0" fmla="*/ 204824 w 225776"/>
              <a:gd name="connsiteY0" fmla="*/ 0 h 753212"/>
              <a:gd name="connsiteX1" fmla="*/ 221 w 225776"/>
              <a:gd name="connsiteY1" fmla="*/ 388088 h 753212"/>
              <a:gd name="connsiteX2" fmla="*/ 225646 w 225776"/>
              <a:gd name="connsiteY2" fmla="*/ 753212 h 753212"/>
              <a:gd name="connsiteX0" fmla="*/ 0 w 225555"/>
              <a:gd name="connsiteY0" fmla="*/ 0 h 365124"/>
              <a:gd name="connsiteX1" fmla="*/ 225425 w 225555"/>
              <a:gd name="connsiteY1" fmla="*/ 365124 h 36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5555" h="365124">
                <a:moveTo>
                  <a:pt x="0" y="0"/>
                </a:moveTo>
                <a:cubicBezTo>
                  <a:pt x="3470" y="125535"/>
                  <a:pt x="231775" y="300566"/>
                  <a:pt x="225425" y="365124"/>
                </a:cubicBezTo>
              </a:path>
            </a:pathLst>
          </a:custGeom>
          <a:noFill/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C566584C-0FE4-B841-B49F-0465E269F18D}"/>
              </a:ext>
            </a:extLst>
          </p:cNvPr>
          <p:cNvGrpSpPr/>
          <p:nvPr/>
        </p:nvGrpSpPr>
        <p:grpSpPr>
          <a:xfrm>
            <a:off x="8042566" y="1381767"/>
            <a:ext cx="1018139" cy="818708"/>
            <a:chOff x="2224025" y="79741"/>
            <a:chExt cx="1018139" cy="818708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76215FE-3A59-774F-A875-D72B04762A20}"/>
                </a:ext>
              </a:extLst>
            </p:cNvPr>
            <p:cNvSpPr txBox="1"/>
            <p:nvPr/>
          </p:nvSpPr>
          <p:spPr>
            <a:xfrm>
              <a:off x="2224025" y="83284"/>
              <a:ext cx="55976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Legend:</a:t>
              </a:r>
            </a:p>
          </p:txBody>
        </p:sp>
        <p:sp>
          <p:nvSpPr>
            <p:cNvPr id="110" name="Terminator 109">
              <a:extLst>
                <a:ext uri="{FF2B5EF4-FFF2-40B4-BE49-F238E27FC236}">
                  <a16:creationId xmlns:a16="http://schemas.microsoft.com/office/drawing/2014/main" id="{24605E35-76AE-8B4C-A191-199D54E07F12}"/>
                </a:ext>
              </a:extLst>
            </p:cNvPr>
            <p:cNvSpPr/>
            <p:nvPr/>
          </p:nvSpPr>
          <p:spPr>
            <a:xfrm>
              <a:off x="2321220" y="334834"/>
              <a:ext cx="289892" cy="144946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olded Corner 111">
              <a:extLst>
                <a:ext uri="{FF2B5EF4-FFF2-40B4-BE49-F238E27FC236}">
                  <a16:creationId xmlns:a16="http://schemas.microsoft.com/office/drawing/2014/main" id="{2698AC1A-E7EA-C544-AAD7-FECCFE84C624}"/>
                </a:ext>
              </a:extLst>
            </p:cNvPr>
            <p:cNvSpPr/>
            <p:nvPr/>
          </p:nvSpPr>
          <p:spPr>
            <a:xfrm>
              <a:off x="2337983" y="654471"/>
              <a:ext cx="248479" cy="144946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362514D-54D8-8B45-B9A5-A97C5D990A34}"/>
                </a:ext>
              </a:extLst>
            </p:cNvPr>
            <p:cNvSpPr txBox="1"/>
            <p:nvPr/>
          </p:nvSpPr>
          <p:spPr>
            <a:xfrm>
              <a:off x="2626290" y="272903"/>
              <a:ext cx="6158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model</a:t>
              </a:r>
            </a:p>
            <a:p>
              <a:r>
                <a:rPr lang="en-US" sz="800" dirty="0"/>
                <a:t>operation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4F49646-A991-2547-B4A9-EC70D73A7DD0}"/>
                </a:ext>
              </a:extLst>
            </p:cNvPr>
            <p:cNvSpPr txBox="1"/>
            <p:nvPr/>
          </p:nvSpPr>
          <p:spPr>
            <a:xfrm>
              <a:off x="2640467" y="584787"/>
              <a:ext cx="58381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model(s)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365F2FA0-8D5B-9142-97DC-5415B6B15502}"/>
                </a:ext>
              </a:extLst>
            </p:cNvPr>
            <p:cNvSpPr/>
            <p:nvPr/>
          </p:nvSpPr>
          <p:spPr>
            <a:xfrm>
              <a:off x="2259418" y="79741"/>
              <a:ext cx="956931" cy="818708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5CF3810-A5A3-A64B-AA26-63DBAA8E12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CC423D-F358-6A48-9F44-69F65E252839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3353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6B522-8A42-3D43-8972-C64ECF032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Scenario: Complex Horizontal Integration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EDDF3-4647-D643-B411-E1173A6F1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138" y="4313584"/>
            <a:ext cx="8174037" cy="2211042"/>
          </a:xfrm>
        </p:spPr>
        <p:txBody>
          <a:bodyPr/>
          <a:lstStyle/>
          <a:p>
            <a:pPr marL="266700" indent="-266700"/>
            <a:r>
              <a:rPr lang="en-US" dirty="0"/>
              <a:t>Horizontal combination of multiple functional models by the architecture via the generated software (integration by composition for functions, integration by abstraction for OS)</a:t>
            </a:r>
          </a:p>
          <a:p>
            <a:pPr marL="266700" lvl="0" indent="-266700"/>
            <a:r>
              <a:rPr lang="en-US" dirty="0"/>
              <a:t>Downwards propagation can be expected, but must be managed</a:t>
            </a:r>
          </a:p>
          <a:p>
            <a:pPr marL="266700" lvl="0" indent="-266700"/>
            <a:r>
              <a:rPr lang="en-US" dirty="0"/>
              <a:t>Upwards propagation is usually forbidden (suppressed)</a:t>
            </a:r>
          </a:p>
          <a:p>
            <a:pPr marL="266700" indent="-266700"/>
            <a:r>
              <a:rPr lang="en-US" dirty="0"/>
              <a:t>Horizontal propagation is therefore also forbidden (suppressed)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3CAE4-3973-0149-86D5-F6BCF3F346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2018 | Giese | MPM4CPS:  Implications for Multidirectional Transformations and Synchronizations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511256-EA00-3341-8B79-BB44C46A64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CC423D-F358-6A48-9F44-69F65E252839}" type="slidenum">
              <a:rPr lang="de-DE" smtClean="0"/>
              <a:pPr/>
              <a:t>15</a:t>
            </a:fld>
            <a:endParaRPr lang="de-D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0949F36-1E9E-F545-B3D9-A09435A0D3B7}"/>
              </a:ext>
            </a:extLst>
          </p:cNvPr>
          <p:cNvGrpSpPr>
            <a:grpSpLocks noChangeAspect="1"/>
          </p:cNvGrpSpPr>
          <p:nvPr/>
        </p:nvGrpSpPr>
        <p:grpSpPr>
          <a:xfrm>
            <a:off x="1080782" y="2179897"/>
            <a:ext cx="993916" cy="579784"/>
            <a:chOff x="9684568" y="1484784"/>
            <a:chExt cx="432048" cy="252028"/>
          </a:xfrm>
        </p:grpSpPr>
        <p:sp>
          <p:nvSpPr>
            <p:cNvPr id="7" name="Folded Corner 6">
              <a:extLst>
                <a:ext uri="{FF2B5EF4-FFF2-40B4-BE49-F238E27FC236}">
                  <a16:creationId xmlns:a16="http://schemas.microsoft.com/office/drawing/2014/main" id="{BFD1045C-6BDB-1D4B-A411-770430A4CC6B}"/>
                </a:ext>
              </a:extLst>
            </p:cNvPr>
            <p:cNvSpPr/>
            <p:nvPr/>
          </p:nvSpPr>
          <p:spPr>
            <a:xfrm>
              <a:off x="9684568" y="148478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9F08254-4D77-AE47-974B-198E686C82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96" t="6098" r="3544" b="6805"/>
            <a:stretch/>
          </p:blipFill>
          <p:spPr>
            <a:xfrm>
              <a:off x="9711931" y="1502313"/>
              <a:ext cx="392511" cy="13657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16D8FC3-B23C-9742-AB92-8218371321B8}"/>
              </a:ext>
            </a:extLst>
          </p:cNvPr>
          <p:cNvGrpSpPr>
            <a:grpSpLocks noChangeAspect="1"/>
          </p:cNvGrpSpPr>
          <p:nvPr/>
        </p:nvGrpSpPr>
        <p:grpSpPr>
          <a:xfrm>
            <a:off x="928382" y="2027497"/>
            <a:ext cx="993916" cy="579784"/>
            <a:chOff x="9684568" y="1484784"/>
            <a:chExt cx="432048" cy="252028"/>
          </a:xfrm>
        </p:grpSpPr>
        <p:sp>
          <p:nvSpPr>
            <p:cNvPr id="10" name="Folded Corner 9">
              <a:extLst>
                <a:ext uri="{FF2B5EF4-FFF2-40B4-BE49-F238E27FC236}">
                  <a16:creationId xmlns:a16="http://schemas.microsoft.com/office/drawing/2014/main" id="{8EAEBCB8-B2C3-FF4F-9FF7-7FE37B30B7CB}"/>
                </a:ext>
              </a:extLst>
            </p:cNvPr>
            <p:cNvSpPr/>
            <p:nvPr/>
          </p:nvSpPr>
          <p:spPr>
            <a:xfrm>
              <a:off x="9684568" y="148478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BF9B286-BF40-0748-9802-E5DAC140BF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96" t="6098" r="3544" b="6805"/>
            <a:stretch/>
          </p:blipFill>
          <p:spPr>
            <a:xfrm>
              <a:off x="9711931" y="1502313"/>
              <a:ext cx="392511" cy="136570"/>
            </a:xfrm>
            <a:prstGeom prst="rect">
              <a:avLst/>
            </a:prstGeom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FDD0BD1-4FD5-394E-9E56-A9426B5E6851}"/>
              </a:ext>
            </a:extLst>
          </p:cNvPr>
          <p:cNvCxnSpPr>
            <a:cxnSpLocks noChangeAspect="1"/>
          </p:cNvCxnSpPr>
          <p:nvPr/>
        </p:nvCxnSpPr>
        <p:spPr>
          <a:xfrm>
            <a:off x="2820922" y="2177689"/>
            <a:ext cx="726188" cy="48260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87CD4-C0F3-3C42-8F8F-0F8A2802CA62}"/>
              </a:ext>
            </a:extLst>
          </p:cNvPr>
          <p:cNvCxnSpPr>
            <a:cxnSpLocks noChangeAspect="1"/>
          </p:cNvCxnSpPr>
          <p:nvPr/>
        </p:nvCxnSpPr>
        <p:spPr>
          <a:xfrm>
            <a:off x="1769898" y="2164989"/>
            <a:ext cx="710412" cy="7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5B939A-4A87-364E-BCE1-970CD49DA8F3}"/>
              </a:ext>
            </a:extLst>
          </p:cNvPr>
          <p:cNvCxnSpPr>
            <a:cxnSpLocks noChangeAspect="1"/>
          </p:cNvCxnSpPr>
          <p:nvPr/>
        </p:nvCxnSpPr>
        <p:spPr>
          <a:xfrm>
            <a:off x="5395946" y="3777889"/>
            <a:ext cx="687492" cy="30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9082D6-8DB3-2B45-9770-3544B01180A8}"/>
              </a:ext>
            </a:extLst>
          </p:cNvPr>
          <p:cNvGrpSpPr>
            <a:grpSpLocks noChangeAspect="1"/>
          </p:cNvGrpSpPr>
          <p:nvPr/>
        </p:nvGrpSpPr>
        <p:grpSpPr>
          <a:xfrm>
            <a:off x="775982" y="1875097"/>
            <a:ext cx="993916" cy="579784"/>
            <a:chOff x="9684568" y="1484784"/>
            <a:chExt cx="432048" cy="252028"/>
          </a:xfrm>
        </p:grpSpPr>
        <p:sp>
          <p:nvSpPr>
            <p:cNvPr id="16" name="Folded Corner 15">
              <a:extLst>
                <a:ext uri="{FF2B5EF4-FFF2-40B4-BE49-F238E27FC236}">
                  <a16:creationId xmlns:a16="http://schemas.microsoft.com/office/drawing/2014/main" id="{4306DD67-8CB9-A348-A42C-DE429856B058}"/>
                </a:ext>
              </a:extLst>
            </p:cNvPr>
            <p:cNvSpPr/>
            <p:nvPr/>
          </p:nvSpPr>
          <p:spPr>
            <a:xfrm>
              <a:off x="9684568" y="148478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5D248AB-FA85-A543-B582-C303B3C8B9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96" t="6098" r="3544" b="6805"/>
            <a:stretch/>
          </p:blipFill>
          <p:spPr>
            <a:xfrm>
              <a:off x="9711931" y="1502313"/>
              <a:ext cx="392511" cy="13657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E87FF99-290B-D147-8458-26BED4632F70}"/>
              </a:ext>
            </a:extLst>
          </p:cNvPr>
          <p:cNvSpPr txBox="1">
            <a:spLocks noChangeAspect="1"/>
          </p:cNvSpPr>
          <p:nvPr/>
        </p:nvSpPr>
        <p:spPr>
          <a:xfrm>
            <a:off x="958851" y="2175404"/>
            <a:ext cx="6447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control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2C58FA-0725-D146-BF24-EC5F3488BA98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6525254" y="2996769"/>
            <a:ext cx="279412" cy="596900"/>
            <a:chOff x="5854700" y="1079500"/>
            <a:chExt cx="225425" cy="365125"/>
          </a:xfrm>
        </p:grpSpPr>
        <p:sp>
          <p:nvSpPr>
            <p:cNvPr id="20" name="Curved Down Arrow 19">
              <a:extLst>
                <a:ext uri="{FF2B5EF4-FFF2-40B4-BE49-F238E27FC236}">
                  <a16:creationId xmlns:a16="http://schemas.microsoft.com/office/drawing/2014/main" id="{7A4DD127-9E61-8E44-BBFA-02F67105F00B}"/>
                </a:ext>
              </a:extLst>
            </p:cNvPr>
            <p:cNvSpPr/>
            <p:nvPr/>
          </p:nvSpPr>
          <p:spPr>
            <a:xfrm>
              <a:off x="5861050" y="1079500"/>
              <a:ext cx="219075" cy="9207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Curved Down Arrow 20">
              <a:extLst>
                <a:ext uri="{FF2B5EF4-FFF2-40B4-BE49-F238E27FC236}">
                  <a16:creationId xmlns:a16="http://schemas.microsoft.com/office/drawing/2014/main" id="{0BB0C0B3-841B-CF47-810B-2B77120F9690}"/>
                </a:ext>
              </a:extLst>
            </p:cNvPr>
            <p:cNvSpPr/>
            <p:nvPr/>
          </p:nvSpPr>
          <p:spPr>
            <a:xfrm flipH="1" flipV="1">
              <a:off x="5854700" y="1352550"/>
              <a:ext cx="219075" cy="9207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0E4534-8BE9-B742-A7BC-A76DEE40575F}"/>
              </a:ext>
            </a:extLst>
          </p:cNvPr>
          <p:cNvGrpSpPr>
            <a:grpSpLocks noChangeAspect="1"/>
          </p:cNvGrpSpPr>
          <p:nvPr/>
        </p:nvGrpSpPr>
        <p:grpSpPr>
          <a:xfrm>
            <a:off x="6083436" y="3480499"/>
            <a:ext cx="1159568" cy="579783"/>
            <a:chOff x="9240986" y="2627164"/>
            <a:chExt cx="504056" cy="252028"/>
          </a:xfrm>
        </p:grpSpPr>
        <p:sp>
          <p:nvSpPr>
            <p:cNvPr id="23" name="Terminator 22">
              <a:extLst>
                <a:ext uri="{FF2B5EF4-FFF2-40B4-BE49-F238E27FC236}">
                  <a16:creationId xmlns:a16="http://schemas.microsoft.com/office/drawing/2014/main" id="{B1E6509C-1C4A-E847-87BF-8F70AF5D7A6E}"/>
                </a:ext>
              </a:extLst>
            </p:cNvPr>
            <p:cNvSpPr/>
            <p:nvPr/>
          </p:nvSpPr>
          <p:spPr>
            <a:xfrm>
              <a:off x="9240986" y="2627164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AD24D28-69DA-CD4F-A19D-168FB2CD9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21292" y="2659993"/>
              <a:ext cx="360040" cy="6729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B28BF2D-D190-724F-B0A5-8FCF81EA7967}"/>
                </a:ext>
              </a:extLst>
            </p:cNvPr>
            <p:cNvSpPr txBox="1"/>
            <p:nvPr/>
          </p:nvSpPr>
          <p:spPr>
            <a:xfrm>
              <a:off x="9332765" y="2719467"/>
              <a:ext cx="354121" cy="120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RoboSim</a:t>
              </a:r>
              <a:endParaRPr lang="en-US" sz="120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E020B6-952E-EC4B-A012-5B5BA9DB0B32}"/>
              </a:ext>
            </a:extLst>
          </p:cNvPr>
          <p:cNvGrpSpPr>
            <a:grpSpLocks noChangeAspect="1"/>
          </p:cNvGrpSpPr>
          <p:nvPr/>
        </p:nvGrpSpPr>
        <p:grpSpPr>
          <a:xfrm>
            <a:off x="4402030" y="3487997"/>
            <a:ext cx="993916" cy="579784"/>
            <a:chOff x="9684568" y="2204864"/>
            <a:chExt cx="432048" cy="252028"/>
          </a:xfrm>
        </p:grpSpPr>
        <p:sp>
          <p:nvSpPr>
            <p:cNvPr id="27" name="Folded Corner 26">
              <a:extLst>
                <a:ext uri="{FF2B5EF4-FFF2-40B4-BE49-F238E27FC236}">
                  <a16:creationId xmlns:a16="http://schemas.microsoft.com/office/drawing/2014/main" id="{EB0EDC8C-B642-5A40-AD05-C8ABE66EBCCB}"/>
                </a:ext>
              </a:extLst>
            </p:cNvPr>
            <p:cNvSpPr/>
            <p:nvPr/>
          </p:nvSpPr>
          <p:spPr>
            <a:xfrm>
              <a:off x="9684568" y="220486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07D5D95-E12A-E84E-86ED-0275B2649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20573" y="2240868"/>
              <a:ext cx="360040" cy="67291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A91BFC6-6E33-B54F-879A-ADB9C2B7FDC9}"/>
              </a:ext>
            </a:extLst>
          </p:cNvPr>
          <p:cNvSpPr txBox="1">
            <a:spLocks noChangeAspect="1"/>
          </p:cNvSpPr>
          <p:nvPr/>
        </p:nvSpPr>
        <p:spPr>
          <a:xfrm>
            <a:off x="4646269" y="3739161"/>
            <a:ext cx="516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plant</a:t>
            </a:r>
          </a:p>
        </p:txBody>
      </p:sp>
      <p:pic>
        <p:nvPicPr>
          <p:cNvPr id="30" name="Picture 2" descr="D:\Paper\2012-05-15 Toolchain SIMPAR 2012\svn\fig\MilSimulation_v2.graffle\image2.png">
            <a:extLst>
              <a:ext uri="{FF2B5EF4-FFF2-40B4-BE49-F238E27FC236}">
                <a16:creationId xmlns:a16="http://schemas.microsoft.com/office/drawing/2014/main" id="{D7C6CD43-53F5-3C48-B35B-907B95951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7" r="33487"/>
          <a:stretch/>
        </p:blipFill>
        <p:spPr bwMode="auto">
          <a:xfrm>
            <a:off x="7930824" y="3352800"/>
            <a:ext cx="1151358" cy="87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89DB925-39DA-774B-9240-3090898E65EC}"/>
              </a:ext>
            </a:extLst>
          </p:cNvPr>
          <p:cNvCxnSpPr>
            <a:cxnSpLocks noChangeAspect="1"/>
          </p:cNvCxnSpPr>
          <p:nvPr/>
        </p:nvCxnSpPr>
        <p:spPr>
          <a:xfrm>
            <a:off x="7284778" y="3777889"/>
            <a:ext cx="650928" cy="12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rminator 31">
            <a:extLst>
              <a:ext uri="{FF2B5EF4-FFF2-40B4-BE49-F238E27FC236}">
                <a16:creationId xmlns:a16="http://schemas.microsoft.com/office/drawing/2014/main" id="{5D3FAA1E-A345-DA45-8AA2-B99E03670033}"/>
              </a:ext>
            </a:extLst>
          </p:cNvPr>
          <p:cNvSpPr>
            <a:spLocks noChangeAspect="1"/>
          </p:cNvSpPr>
          <p:nvPr/>
        </p:nvSpPr>
        <p:spPr>
          <a:xfrm>
            <a:off x="6099810" y="2497397"/>
            <a:ext cx="1159568" cy="579784"/>
          </a:xfrm>
          <a:prstGeom prst="flowChartTerminator">
            <a:avLst/>
          </a:prstGeom>
          <a:solidFill>
            <a:srgbClr val="FFFFFF"/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1E63564-5B4B-4B4A-8CED-A41A94D88F35}"/>
              </a:ext>
            </a:extLst>
          </p:cNvPr>
          <p:cNvGrpSpPr>
            <a:grpSpLocks noChangeAspect="1"/>
          </p:cNvGrpSpPr>
          <p:nvPr/>
        </p:nvGrpSpPr>
        <p:grpSpPr>
          <a:xfrm>
            <a:off x="6404610" y="2533209"/>
            <a:ext cx="520700" cy="520700"/>
            <a:chOff x="8023225" y="3790950"/>
            <a:chExt cx="571500" cy="57150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F73DC600-A037-C741-A6C7-3C878E15B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23225" y="3790950"/>
              <a:ext cx="571500" cy="571500"/>
            </a:xfrm>
            <a:prstGeom prst="rect">
              <a:avLst/>
            </a:prstGeom>
          </p:spPr>
        </p:pic>
        <p:pic>
          <p:nvPicPr>
            <p:cNvPr id="35" name="Picture 2" descr="D:\Paper\2012-05-15 Toolchain SIMPAR 2012\svn\fig\MilSimulation_v2.graffle\image2.png">
              <a:extLst>
                <a:ext uri="{FF2B5EF4-FFF2-40B4-BE49-F238E27FC236}">
                  <a16:creationId xmlns:a16="http://schemas.microsoft.com/office/drawing/2014/main" id="{48C3E5BA-C628-714F-AF50-D0679524D8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707" r="33487" b="18225"/>
            <a:stretch/>
          </p:blipFill>
          <p:spPr bwMode="auto">
            <a:xfrm>
              <a:off x="8091196" y="3851275"/>
              <a:ext cx="436854" cy="25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983C92C-AF31-164C-95F1-60DB07BE46ED}"/>
              </a:ext>
            </a:extLst>
          </p:cNvPr>
          <p:cNvGrpSpPr>
            <a:grpSpLocks noChangeAspect="1"/>
          </p:cNvGrpSpPr>
          <p:nvPr/>
        </p:nvGrpSpPr>
        <p:grpSpPr>
          <a:xfrm>
            <a:off x="2505710" y="2040197"/>
            <a:ext cx="1159568" cy="579784"/>
            <a:chOff x="7596336" y="404664"/>
            <a:chExt cx="504056" cy="252028"/>
          </a:xfrm>
        </p:grpSpPr>
        <p:sp>
          <p:nvSpPr>
            <p:cNvPr id="37" name="Terminator 36">
              <a:extLst>
                <a:ext uri="{FF2B5EF4-FFF2-40B4-BE49-F238E27FC236}">
                  <a16:creationId xmlns:a16="http://schemas.microsoft.com/office/drawing/2014/main" id="{602CCC99-0677-CA45-9439-AB105FC1E8FA}"/>
                </a:ext>
              </a:extLst>
            </p:cNvPr>
            <p:cNvSpPr/>
            <p:nvPr/>
          </p:nvSpPr>
          <p:spPr>
            <a:xfrm>
              <a:off x="7596336" y="404664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8BC3982-F2B0-8F45-86DA-6397E1FFF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50472" y="448159"/>
              <a:ext cx="381000" cy="165100"/>
            </a:xfrm>
            <a:prstGeom prst="rect">
              <a:avLst/>
            </a:prstGeom>
          </p:spPr>
        </p:pic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EF3BA39-AB1D-3A46-B8CD-7D5D6AC7B106}"/>
              </a:ext>
            </a:extLst>
          </p:cNvPr>
          <p:cNvCxnSpPr>
            <a:cxnSpLocks noChangeAspect="1"/>
          </p:cNvCxnSpPr>
          <p:nvPr/>
        </p:nvCxnSpPr>
        <p:spPr>
          <a:xfrm>
            <a:off x="3662198" y="2342789"/>
            <a:ext cx="710412" cy="7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91B08BA-093E-4642-95F6-2F18FE9BE98A}"/>
              </a:ext>
            </a:extLst>
          </p:cNvPr>
          <p:cNvCxnSpPr>
            <a:cxnSpLocks noChangeAspect="1"/>
          </p:cNvCxnSpPr>
          <p:nvPr/>
        </p:nvCxnSpPr>
        <p:spPr>
          <a:xfrm>
            <a:off x="5389398" y="2647589"/>
            <a:ext cx="710412" cy="7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1059B46-11CA-FC41-AD3E-24541B44B628}"/>
              </a:ext>
            </a:extLst>
          </p:cNvPr>
          <p:cNvGrpSpPr>
            <a:grpSpLocks noChangeAspect="1"/>
          </p:cNvGrpSpPr>
          <p:nvPr/>
        </p:nvGrpSpPr>
        <p:grpSpPr>
          <a:xfrm>
            <a:off x="4382782" y="2333289"/>
            <a:ext cx="993916" cy="579784"/>
            <a:chOff x="8172400" y="836712"/>
            <a:chExt cx="432048" cy="252028"/>
          </a:xfrm>
        </p:grpSpPr>
        <p:sp>
          <p:nvSpPr>
            <p:cNvPr id="42" name="Folded Corner 41">
              <a:extLst>
                <a:ext uri="{FF2B5EF4-FFF2-40B4-BE49-F238E27FC236}">
                  <a16:creationId xmlns:a16="http://schemas.microsoft.com/office/drawing/2014/main" id="{F1CEC521-C4BF-BE47-9B74-6E338A34625C}"/>
                </a:ext>
              </a:extLst>
            </p:cNvPr>
            <p:cNvSpPr/>
            <p:nvPr/>
          </p:nvSpPr>
          <p:spPr>
            <a:xfrm>
              <a:off x="8172400" y="836712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6FAA732-F6AB-834C-BDC2-FF58ACA81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91450" y="855762"/>
              <a:ext cx="393566" cy="216024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C8D1AF3-DC6A-8249-8180-667B417F1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79267" y="867115"/>
              <a:ext cx="221303" cy="186985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16F6158-E506-7F43-952B-B3D904D6A345}"/>
              </a:ext>
            </a:extLst>
          </p:cNvPr>
          <p:cNvGrpSpPr>
            <a:grpSpLocks noChangeAspect="1"/>
          </p:cNvGrpSpPr>
          <p:nvPr/>
        </p:nvGrpSpPr>
        <p:grpSpPr>
          <a:xfrm>
            <a:off x="772906" y="2865697"/>
            <a:ext cx="993916" cy="579784"/>
            <a:chOff x="8860606" y="795189"/>
            <a:chExt cx="432048" cy="252028"/>
          </a:xfrm>
        </p:grpSpPr>
        <p:sp>
          <p:nvSpPr>
            <p:cNvPr id="46" name="Folded Corner 45">
              <a:extLst>
                <a:ext uri="{FF2B5EF4-FFF2-40B4-BE49-F238E27FC236}">
                  <a16:creationId xmlns:a16="http://schemas.microsoft.com/office/drawing/2014/main" id="{A317485A-CA02-B74C-9D46-1BD3B8917298}"/>
                </a:ext>
              </a:extLst>
            </p:cNvPr>
            <p:cNvSpPr/>
            <p:nvPr/>
          </p:nvSpPr>
          <p:spPr>
            <a:xfrm>
              <a:off x="8860606" y="795189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0BF3AAD0-432E-5440-BA6C-AB98FC314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885074" y="823452"/>
              <a:ext cx="379575" cy="46498"/>
            </a:xfrm>
            <a:prstGeom prst="rect">
              <a:avLst/>
            </a:prstGeom>
          </p:spPr>
        </p:pic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8AE6072-811F-9246-A8FD-612DEAAE4C1E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1782598" y="3066689"/>
            <a:ext cx="710412" cy="7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B2AC426-FBE9-2B4C-B3E9-15A1447E8500}"/>
              </a:ext>
            </a:extLst>
          </p:cNvPr>
          <p:cNvGrpSpPr>
            <a:grpSpLocks noChangeAspect="1"/>
          </p:cNvGrpSpPr>
          <p:nvPr/>
        </p:nvGrpSpPr>
        <p:grpSpPr>
          <a:xfrm>
            <a:off x="2480310" y="2713297"/>
            <a:ext cx="1159568" cy="579784"/>
            <a:chOff x="9448800" y="1661096"/>
            <a:chExt cx="289892" cy="144946"/>
          </a:xfrm>
        </p:grpSpPr>
        <p:sp>
          <p:nvSpPr>
            <p:cNvPr id="50" name="Terminator 49">
              <a:extLst>
                <a:ext uri="{FF2B5EF4-FFF2-40B4-BE49-F238E27FC236}">
                  <a16:creationId xmlns:a16="http://schemas.microsoft.com/office/drawing/2014/main" id="{12D1BBBA-B950-A04A-8CA2-0ACB8AD166C3}"/>
                </a:ext>
              </a:extLst>
            </p:cNvPr>
            <p:cNvSpPr/>
            <p:nvPr/>
          </p:nvSpPr>
          <p:spPr>
            <a:xfrm>
              <a:off x="9448800" y="1661096"/>
              <a:ext cx="289892" cy="144946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51CBB71-1F74-7246-9E61-9ED213901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31983" y="1689107"/>
              <a:ext cx="143293" cy="44667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B7CFF6DC-EA26-1E45-BFB2-66DE1BF73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490570" y="1729528"/>
              <a:ext cx="194009" cy="63111"/>
            </a:xfrm>
            <a:prstGeom prst="rect">
              <a:avLst/>
            </a:prstGeom>
          </p:spPr>
        </p:pic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CA94D95-02A8-5949-8A5E-946B0DEC527B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649498" y="2825389"/>
            <a:ext cx="710412" cy="7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reeform 53">
            <a:extLst>
              <a:ext uri="{FF2B5EF4-FFF2-40B4-BE49-F238E27FC236}">
                <a16:creationId xmlns:a16="http://schemas.microsoft.com/office/drawing/2014/main" id="{2E5C3B41-62F9-FB45-9DA8-C77D5C79C671}"/>
              </a:ext>
            </a:extLst>
          </p:cNvPr>
          <p:cNvSpPr>
            <a:spLocks noChangeAspect="1"/>
          </p:cNvSpPr>
          <p:nvPr/>
        </p:nvSpPr>
        <p:spPr>
          <a:xfrm>
            <a:off x="419538" y="1670991"/>
            <a:ext cx="381700" cy="514634"/>
          </a:xfrm>
          <a:custGeom>
            <a:avLst/>
            <a:gdLst>
              <a:gd name="connsiteX0" fmla="*/ 0 w 2834586"/>
              <a:gd name="connsiteY0" fmla="*/ 351606 h 448386"/>
              <a:gd name="connsiteX1" fmla="*/ 469900 w 2834586"/>
              <a:gd name="connsiteY1" fmla="*/ 427806 h 448386"/>
              <a:gd name="connsiteX2" fmla="*/ 2260600 w 2834586"/>
              <a:gd name="connsiteY2" fmla="*/ 21406 h 448386"/>
              <a:gd name="connsiteX3" fmla="*/ 2794000 w 2834586"/>
              <a:gd name="connsiteY3" fmla="*/ 56331 h 448386"/>
              <a:gd name="connsiteX4" fmla="*/ 2797175 w 2834586"/>
              <a:gd name="connsiteY4" fmla="*/ 53156 h 448386"/>
              <a:gd name="connsiteX0" fmla="*/ 2116011 w 2366147"/>
              <a:gd name="connsiteY0" fmla="*/ 0 h 486132"/>
              <a:gd name="connsiteX1" fmla="*/ 1461 w 2366147"/>
              <a:gd name="connsiteY1" fmla="*/ 485775 h 486132"/>
              <a:gd name="connsiteX2" fmla="*/ 1792161 w 2366147"/>
              <a:gd name="connsiteY2" fmla="*/ 79375 h 486132"/>
              <a:gd name="connsiteX3" fmla="*/ 2325561 w 2366147"/>
              <a:gd name="connsiteY3" fmla="*/ 114300 h 486132"/>
              <a:gd name="connsiteX4" fmla="*/ 2328736 w 2366147"/>
              <a:gd name="connsiteY4" fmla="*/ 111125 h 486132"/>
              <a:gd name="connsiteX0" fmla="*/ 4524375 w 5002396"/>
              <a:gd name="connsiteY0" fmla="*/ 42931 h 1887606"/>
              <a:gd name="connsiteX1" fmla="*/ 2409825 w 5002396"/>
              <a:gd name="connsiteY1" fmla="*/ 528706 h 1887606"/>
              <a:gd name="connsiteX2" fmla="*/ 4200525 w 5002396"/>
              <a:gd name="connsiteY2" fmla="*/ 122306 h 1887606"/>
              <a:gd name="connsiteX3" fmla="*/ 4733925 w 5002396"/>
              <a:gd name="connsiteY3" fmla="*/ 157231 h 1887606"/>
              <a:gd name="connsiteX4" fmla="*/ 0 w 5002396"/>
              <a:gd name="connsiteY4" fmla="*/ 1887606 h 1887606"/>
              <a:gd name="connsiteX0" fmla="*/ 4529723 w 4530483"/>
              <a:gd name="connsiteY0" fmla="*/ 0 h 1844675"/>
              <a:gd name="connsiteX1" fmla="*/ 2415173 w 4530483"/>
              <a:gd name="connsiteY1" fmla="*/ 485775 h 1844675"/>
              <a:gd name="connsiteX2" fmla="*/ 4205873 w 4530483"/>
              <a:gd name="connsiteY2" fmla="*/ 79375 h 1844675"/>
              <a:gd name="connsiteX3" fmla="*/ 602248 w 4530483"/>
              <a:gd name="connsiteY3" fmla="*/ 895350 h 1844675"/>
              <a:gd name="connsiteX4" fmla="*/ 5348 w 4530483"/>
              <a:gd name="connsiteY4" fmla="*/ 1844675 h 1844675"/>
              <a:gd name="connsiteX0" fmla="*/ 4529723 w 4588803"/>
              <a:gd name="connsiteY0" fmla="*/ 10104 h 1854779"/>
              <a:gd name="connsiteX1" fmla="*/ 4205873 w 4588803"/>
              <a:gd name="connsiteY1" fmla="*/ 89479 h 1854779"/>
              <a:gd name="connsiteX2" fmla="*/ 602248 w 4588803"/>
              <a:gd name="connsiteY2" fmla="*/ 905454 h 1854779"/>
              <a:gd name="connsiteX3" fmla="*/ 5348 w 4588803"/>
              <a:gd name="connsiteY3" fmla="*/ 1854779 h 1854779"/>
              <a:gd name="connsiteX0" fmla="*/ 4541039 w 4600119"/>
              <a:gd name="connsiteY0" fmla="*/ 10104 h 1854779"/>
              <a:gd name="connsiteX1" fmla="*/ 4217189 w 4600119"/>
              <a:gd name="connsiteY1" fmla="*/ 89479 h 1854779"/>
              <a:gd name="connsiteX2" fmla="*/ 613564 w 4600119"/>
              <a:gd name="connsiteY2" fmla="*/ 905454 h 1854779"/>
              <a:gd name="connsiteX3" fmla="*/ 54764 w 4600119"/>
              <a:gd name="connsiteY3" fmla="*/ 1467430 h 1854779"/>
              <a:gd name="connsiteX4" fmla="*/ 16664 w 4600119"/>
              <a:gd name="connsiteY4" fmla="*/ 1854779 h 1854779"/>
              <a:gd name="connsiteX0" fmla="*/ 4702560 w 4761640"/>
              <a:gd name="connsiteY0" fmla="*/ 10104 h 1854779"/>
              <a:gd name="connsiteX1" fmla="*/ 4378710 w 4761640"/>
              <a:gd name="connsiteY1" fmla="*/ 89479 h 1854779"/>
              <a:gd name="connsiteX2" fmla="*/ 775085 w 4761640"/>
              <a:gd name="connsiteY2" fmla="*/ 905454 h 1854779"/>
              <a:gd name="connsiteX3" fmla="*/ 22610 w 4761640"/>
              <a:gd name="connsiteY3" fmla="*/ 1556330 h 1854779"/>
              <a:gd name="connsiteX4" fmla="*/ 178185 w 4761640"/>
              <a:gd name="connsiteY4" fmla="*/ 1854779 h 1854779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82293 w 4741373"/>
              <a:gd name="connsiteY0" fmla="*/ 10104 h 1921454"/>
              <a:gd name="connsiteX1" fmla="*/ 4358443 w 4741373"/>
              <a:gd name="connsiteY1" fmla="*/ 89479 h 1921454"/>
              <a:gd name="connsiteX2" fmla="*/ 754818 w 4741373"/>
              <a:gd name="connsiteY2" fmla="*/ 905454 h 1921454"/>
              <a:gd name="connsiteX3" fmla="*/ 2343 w 4741373"/>
              <a:gd name="connsiteY3" fmla="*/ 1556330 h 1921454"/>
              <a:gd name="connsiteX4" fmla="*/ 227768 w 4741373"/>
              <a:gd name="connsiteY4" fmla="*/ 1921454 h 1921454"/>
              <a:gd name="connsiteX0" fmla="*/ 4690808 w 4749888"/>
              <a:gd name="connsiteY0" fmla="*/ 10104 h 1921454"/>
              <a:gd name="connsiteX1" fmla="*/ 4366958 w 4749888"/>
              <a:gd name="connsiteY1" fmla="*/ 89479 h 1921454"/>
              <a:gd name="connsiteX2" fmla="*/ 763333 w 4749888"/>
              <a:gd name="connsiteY2" fmla="*/ 905454 h 1921454"/>
              <a:gd name="connsiteX3" fmla="*/ 112458 w 4749888"/>
              <a:gd name="connsiteY3" fmla="*/ 1254704 h 1921454"/>
              <a:gd name="connsiteX4" fmla="*/ 10858 w 4749888"/>
              <a:gd name="connsiteY4" fmla="*/ 1556330 h 1921454"/>
              <a:gd name="connsiteX5" fmla="*/ 236283 w 4749888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697837 w 4756917"/>
              <a:gd name="connsiteY0" fmla="*/ 10104 h 1921454"/>
              <a:gd name="connsiteX1" fmla="*/ 4373987 w 4756917"/>
              <a:gd name="connsiteY1" fmla="*/ 89479 h 1921454"/>
              <a:gd name="connsiteX2" fmla="*/ 770362 w 4756917"/>
              <a:gd name="connsiteY2" fmla="*/ 905454 h 1921454"/>
              <a:gd name="connsiteX3" fmla="*/ 36937 w 4756917"/>
              <a:gd name="connsiteY3" fmla="*/ 924504 h 1921454"/>
              <a:gd name="connsiteX4" fmla="*/ 17887 w 4756917"/>
              <a:gd name="connsiteY4" fmla="*/ 1556330 h 1921454"/>
              <a:gd name="connsiteX5" fmla="*/ 243312 w 4756917"/>
              <a:gd name="connsiteY5" fmla="*/ 1921454 h 1921454"/>
              <a:gd name="connsiteX0" fmla="*/ 4373987 w 4373987"/>
              <a:gd name="connsiteY0" fmla="*/ 0 h 1831975"/>
              <a:gd name="connsiteX1" fmla="*/ 770362 w 4373987"/>
              <a:gd name="connsiteY1" fmla="*/ 815975 h 1831975"/>
              <a:gd name="connsiteX2" fmla="*/ 36937 w 4373987"/>
              <a:gd name="connsiteY2" fmla="*/ 835025 h 1831975"/>
              <a:gd name="connsiteX3" fmla="*/ 17887 w 4373987"/>
              <a:gd name="connsiteY3" fmla="*/ 1466851 h 1831975"/>
              <a:gd name="connsiteX4" fmla="*/ 243312 w 4373987"/>
              <a:gd name="connsiteY4" fmla="*/ 1831975 h 1831975"/>
              <a:gd name="connsiteX0" fmla="*/ 770362 w 770362"/>
              <a:gd name="connsiteY0" fmla="*/ 35639 h 1051639"/>
              <a:gd name="connsiteX1" fmla="*/ 36937 w 770362"/>
              <a:gd name="connsiteY1" fmla="*/ 54689 h 1051639"/>
              <a:gd name="connsiteX2" fmla="*/ 17887 w 770362"/>
              <a:gd name="connsiteY2" fmla="*/ 686515 h 1051639"/>
              <a:gd name="connsiteX3" fmla="*/ 243312 w 770362"/>
              <a:gd name="connsiteY3" fmla="*/ 1051639 h 1051639"/>
              <a:gd name="connsiteX0" fmla="*/ 36937 w 243461"/>
              <a:gd name="connsiteY0" fmla="*/ 0 h 996950"/>
              <a:gd name="connsiteX1" fmla="*/ 17887 w 243461"/>
              <a:gd name="connsiteY1" fmla="*/ 631826 h 996950"/>
              <a:gd name="connsiteX2" fmla="*/ 243312 w 243461"/>
              <a:gd name="connsiteY2" fmla="*/ 996950 h 996950"/>
              <a:gd name="connsiteX0" fmla="*/ 29962 w 141334"/>
              <a:gd name="connsiteY0" fmla="*/ 0 h 727075"/>
              <a:gd name="connsiteX1" fmla="*/ 10912 w 141334"/>
              <a:gd name="connsiteY1" fmla="*/ 631826 h 727075"/>
              <a:gd name="connsiteX2" fmla="*/ 141087 w 141334"/>
              <a:gd name="connsiteY2" fmla="*/ 727075 h 727075"/>
              <a:gd name="connsiteX0" fmla="*/ 50160 w 161489"/>
              <a:gd name="connsiteY0" fmla="*/ 0 h 727075"/>
              <a:gd name="connsiteX1" fmla="*/ 5710 w 161489"/>
              <a:gd name="connsiteY1" fmla="*/ 365126 h 727075"/>
              <a:gd name="connsiteX2" fmla="*/ 161285 w 161489"/>
              <a:gd name="connsiteY2" fmla="*/ 727075 h 727075"/>
              <a:gd name="connsiteX0" fmla="*/ 50160 w 161489"/>
              <a:gd name="connsiteY0" fmla="*/ 0 h 727075"/>
              <a:gd name="connsiteX1" fmla="*/ 5710 w 161489"/>
              <a:gd name="connsiteY1" fmla="*/ 365126 h 727075"/>
              <a:gd name="connsiteX2" fmla="*/ 161285 w 161489"/>
              <a:gd name="connsiteY2" fmla="*/ 727075 h 727075"/>
              <a:gd name="connsiteX0" fmla="*/ 117793 w 156082"/>
              <a:gd name="connsiteY0" fmla="*/ 0 h 685800"/>
              <a:gd name="connsiteX1" fmla="*/ 318 w 156082"/>
              <a:gd name="connsiteY1" fmla="*/ 323851 h 685800"/>
              <a:gd name="connsiteX2" fmla="*/ 155893 w 156082"/>
              <a:gd name="connsiteY2" fmla="*/ 685800 h 685800"/>
              <a:gd name="connsiteX0" fmla="*/ 118885 w 157174"/>
              <a:gd name="connsiteY0" fmla="*/ 0 h 685800"/>
              <a:gd name="connsiteX1" fmla="*/ 1410 w 157174"/>
              <a:gd name="connsiteY1" fmla="*/ 323851 h 685800"/>
              <a:gd name="connsiteX2" fmla="*/ 156985 w 157174"/>
              <a:gd name="connsiteY2" fmla="*/ 685800 h 685800"/>
              <a:gd name="connsiteX0" fmla="*/ 133702 w 156113"/>
              <a:gd name="connsiteY0" fmla="*/ 0 h 635000"/>
              <a:gd name="connsiteX1" fmla="*/ 352 w 156113"/>
              <a:gd name="connsiteY1" fmla="*/ 273051 h 635000"/>
              <a:gd name="connsiteX2" fmla="*/ 155927 w 156113"/>
              <a:gd name="connsiteY2" fmla="*/ 635000 h 635000"/>
              <a:gd name="connsiteX0" fmla="*/ 133702 w 155927"/>
              <a:gd name="connsiteY0" fmla="*/ 0 h 635000"/>
              <a:gd name="connsiteX1" fmla="*/ 352 w 155927"/>
              <a:gd name="connsiteY1" fmla="*/ 273051 h 635000"/>
              <a:gd name="connsiteX2" fmla="*/ 155927 w 155927"/>
              <a:gd name="connsiteY2" fmla="*/ 635000 h 635000"/>
              <a:gd name="connsiteX0" fmla="*/ 268873 w 268873"/>
              <a:gd name="connsiteY0" fmla="*/ 0 h 621405"/>
              <a:gd name="connsiteX1" fmla="*/ 2616 w 268873"/>
              <a:gd name="connsiteY1" fmla="*/ 259456 h 621405"/>
              <a:gd name="connsiteX2" fmla="*/ 158191 w 268873"/>
              <a:gd name="connsiteY2" fmla="*/ 621405 h 621405"/>
              <a:gd name="connsiteX0" fmla="*/ 268873 w 268873"/>
              <a:gd name="connsiteY0" fmla="*/ 0 h 621405"/>
              <a:gd name="connsiteX1" fmla="*/ 2616 w 268873"/>
              <a:gd name="connsiteY1" fmla="*/ 259456 h 621405"/>
              <a:gd name="connsiteX2" fmla="*/ 158191 w 268873"/>
              <a:gd name="connsiteY2" fmla="*/ 621405 h 621405"/>
              <a:gd name="connsiteX0" fmla="*/ 275691 w 275691"/>
              <a:gd name="connsiteY0" fmla="*/ 0 h 621405"/>
              <a:gd name="connsiteX1" fmla="*/ 9434 w 275691"/>
              <a:gd name="connsiteY1" fmla="*/ 259456 h 621405"/>
              <a:gd name="connsiteX2" fmla="*/ 69584 w 275691"/>
              <a:gd name="connsiteY2" fmla="*/ 511734 h 621405"/>
              <a:gd name="connsiteX3" fmla="*/ 165009 w 275691"/>
              <a:gd name="connsiteY3" fmla="*/ 621405 h 621405"/>
              <a:gd name="connsiteX0" fmla="*/ 206107 w 206107"/>
              <a:gd name="connsiteY0" fmla="*/ 0 h 621405"/>
              <a:gd name="connsiteX1" fmla="*/ 0 w 206107"/>
              <a:gd name="connsiteY1" fmla="*/ 511734 h 621405"/>
              <a:gd name="connsiteX2" fmla="*/ 95425 w 206107"/>
              <a:gd name="connsiteY2" fmla="*/ 621405 h 621405"/>
              <a:gd name="connsiteX0" fmla="*/ 0 w 95425"/>
              <a:gd name="connsiteY0" fmla="*/ 0 h 109671"/>
              <a:gd name="connsiteX1" fmla="*/ 95425 w 95425"/>
              <a:gd name="connsiteY1" fmla="*/ 109671 h 109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425" h="109671">
                <a:moveTo>
                  <a:pt x="0" y="0"/>
                </a:moveTo>
                <a:cubicBezTo>
                  <a:pt x="25929" y="60325"/>
                  <a:pt x="79521" y="91393"/>
                  <a:pt x="95425" y="109671"/>
                </a:cubicBezTo>
              </a:path>
            </a:pathLst>
          </a:custGeom>
          <a:noFill/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32A1F4E-C519-7546-AAE8-E8DB7567DD55}"/>
              </a:ext>
            </a:extLst>
          </p:cNvPr>
          <p:cNvSpPr txBox="1">
            <a:spLocks noChangeAspect="1"/>
          </p:cNvSpPr>
          <p:nvPr/>
        </p:nvSpPr>
        <p:spPr>
          <a:xfrm>
            <a:off x="749933" y="3083178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architecture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CDE51F9-8293-A340-89DE-5B312D5ABC4D}"/>
              </a:ext>
            </a:extLst>
          </p:cNvPr>
          <p:cNvSpPr/>
          <p:nvPr/>
        </p:nvSpPr>
        <p:spPr bwMode="auto">
          <a:xfrm>
            <a:off x="1170879" y="3088888"/>
            <a:ext cx="133814" cy="156117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rgbClr val="0768B2"/>
              </a:solidFill>
              <a:effectLst/>
              <a:latin typeface="Arial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499ECB4-2389-AD4D-BD18-5C81A7962344}"/>
              </a:ext>
            </a:extLst>
          </p:cNvPr>
          <p:cNvCxnSpPr>
            <a:cxnSpLocks/>
            <a:endCxn id="60" idx="4"/>
          </p:cNvCxnSpPr>
          <p:nvPr/>
        </p:nvCxnSpPr>
        <p:spPr bwMode="auto">
          <a:xfrm flipV="1">
            <a:off x="1231900" y="2226527"/>
            <a:ext cx="80227" cy="84687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2FD05A11-4D0A-0B42-9166-C68599EBC0A7}"/>
              </a:ext>
            </a:extLst>
          </p:cNvPr>
          <p:cNvSpPr/>
          <p:nvPr/>
        </p:nvSpPr>
        <p:spPr bwMode="auto">
          <a:xfrm>
            <a:off x="1702420" y="2393795"/>
            <a:ext cx="133814" cy="156117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rgbClr val="0768B2"/>
              </a:solidFill>
              <a:effectLst/>
              <a:latin typeface="Arial" charset="0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23C4FF7-C387-C34A-99C6-01D8FA4D6E80}"/>
              </a:ext>
            </a:extLst>
          </p:cNvPr>
          <p:cNvCxnSpPr>
            <a:cxnSpLocks/>
            <a:stCxn id="56" idx="0"/>
            <a:endCxn id="64" idx="3"/>
          </p:cNvCxnSpPr>
          <p:nvPr/>
        </p:nvCxnSpPr>
        <p:spPr bwMode="auto">
          <a:xfrm flipV="1">
            <a:off x="1237786" y="2712903"/>
            <a:ext cx="681236" cy="37598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56B17EB1-15AD-D84C-AF04-B5DDB7941BD1}"/>
              </a:ext>
            </a:extLst>
          </p:cNvPr>
          <p:cNvSpPr/>
          <p:nvPr/>
        </p:nvSpPr>
        <p:spPr bwMode="auto">
          <a:xfrm>
            <a:off x="1245220" y="2070410"/>
            <a:ext cx="133814" cy="156117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rgbClr val="0768B2"/>
              </a:solidFill>
              <a:effectLst/>
              <a:latin typeface="Arial" charset="0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0DB7050-559B-C542-BDFA-0DC22C8DC130}"/>
              </a:ext>
            </a:extLst>
          </p:cNvPr>
          <p:cNvCxnSpPr>
            <a:cxnSpLocks/>
            <a:stCxn id="56" idx="0"/>
            <a:endCxn id="58" idx="3"/>
          </p:cNvCxnSpPr>
          <p:nvPr/>
        </p:nvCxnSpPr>
        <p:spPr bwMode="auto">
          <a:xfrm flipV="1">
            <a:off x="1237786" y="2527049"/>
            <a:ext cx="484231" cy="56183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5EDC16C6-21C8-8E49-BED9-18A0BD435FC7}"/>
              </a:ext>
            </a:extLst>
          </p:cNvPr>
          <p:cNvSpPr/>
          <p:nvPr/>
        </p:nvSpPr>
        <p:spPr bwMode="auto">
          <a:xfrm>
            <a:off x="1899425" y="2579649"/>
            <a:ext cx="133814" cy="156117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rgbClr val="0768B2"/>
              </a:solidFill>
              <a:effectLst/>
              <a:latin typeface="Arial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6E209C0-253E-AC4F-BAE8-CDF0BB83615F}"/>
              </a:ext>
            </a:extLst>
          </p:cNvPr>
          <p:cNvSpPr txBox="1"/>
          <p:nvPr/>
        </p:nvSpPr>
        <p:spPr>
          <a:xfrm>
            <a:off x="5732945" y="2028497"/>
            <a:ext cx="1887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“virtual integration”</a:t>
            </a:r>
          </a:p>
        </p:txBody>
      </p:sp>
    </p:spTree>
    <p:extLst>
      <p:ext uri="{BB962C8B-B14F-4D97-AF65-F5344CB8AC3E}">
        <p14:creationId xmlns:p14="http://schemas.microsoft.com/office/powerpoint/2010/main" val="179110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8" grpId="0" animBg="1"/>
      <p:bldP spid="60" grpId="0" animBg="1"/>
      <p:bldP spid="6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6B522-8A42-3D43-8972-C64ECF032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0"/>
            <a:ext cx="6258132" cy="1136650"/>
          </a:xfrm>
        </p:spPr>
        <p:txBody>
          <a:bodyPr/>
          <a:lstStyle/>
          <a:p>
            <a:r>
              <a:rPr lang="en-US" b="1" dirty="0"/>
              <a:t>Scenario: More Complex Horizontal Integration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EDDF3-4647-D643-B411-E1173A6F1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138" y="4839630"/>
            <a:ext cx="8174037" cy="1684996"/>
          </a:xfrm>
        </p:spPr>
        <p:txBody>
          <a:bodyPr/>
          <a:lstStyle/>
          <a:p>
            <a:pPr marL="231775" indent="-231775"/>
            <a:r>
              <a:rPr lang="en-US" sz="1600" dirty="0"/>
              <a:t>Horizontal combination of multiple specific structures (</a:t>
            </a:r>
            <a:r>
              <a:rPr lang="en-US" sz="1600" dirty="0" err="1"/>
              <a:t>Autosar</a:t>
            </a:r>
            <a:r>
              <a:rPr lang="en-US" sz="1600" dirty="0"/>
              <a:t>: software; VHDL: hardware, </a:t>
            </a:r>
            <a:r>
              <a:rPr lang="en-US" sz="1600" dirty="0" err="1"/>
              <a:t>Matlab</a:t>
            </a:r>
            <a:r>
              <a:rPr lang="en-US" sz="1600" dirty="0"/>
              <a:t>/</a:t>
            </a:r>
            <a:r>
              <a:rPr lang="en-US" sz="1600" dirty="0" err="1"/>
              <a:t>Modelica</a:t>
            </a:r>
            <a:r>
              <a:rPr lang="en-US" sz="1600" dirty="0"/>
              <a:t>: plant) via a generic structure (SysML) </a:t>
            </a:r>
          </a:p>
          <a:p>
            <a:pPr marL="231775" indent="-231775"/>
            <a:r>
              <a:rPr lang="en-US" sz="1600" dirty="0"/>
              <a:t>Downwards propagation can be expected, but must be managed</a:t>
            </a:r>
          </a:p>
          <a:p>
            <a:pPr marL="266700" lvl="0" indent="-266700"/>
            <a:r>
              <a:rPr lang="en-US" sz="1600" dirty="0"/>
              <a:t>Upwards propagation is usually forbidden (suppressed)</a:t>
            </a:r>
          </a:p>
          <a:p>
            <a:pPr marL="266700" indent="-266700"/>
            <a:r>
              <a:rPr lang="en-US" sz="1600" dirty="0"/>
              <a:t>Horizontal propagation is therefore also forbidden (suppressed)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3CAE4-3973-0149-86D5-F6BCF3F346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2018 | Giese | MPM4CPS:  Implications for Multidirectional Transformations and Synchronizations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511256-EA00-3341-8B79-BB44C46A64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CC423D-F358-6A48-9F44-69F65E252839}" type="slidenum">
              <a:rPr lang="de-DE" smtClean="0"/>
              <a:pPr/>
              <a:t>16</a:t>
            </a:fld>
            <a:endParaRPr lang="de-DE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9B53C2A-845C-1749-B1BB-976C5946840D}"/>
              </a:ext>
            </a:extLst>
          </p:cNvPr>
          <p:cNvGrpSpPr/>
          <p:nvPr/>
        </p:nvGrpSpPr>
        <p:grpSpPr>
          <a:xfrm>
            <a:off x="2177288" y="1395606"/>
            <a:ext cx="6509445" cy="2185185"/>
            <a:chOff x="749933" y="1875097"/>
            <a:chExt cx="6509445" cy="218518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CF576A7-69D6-FB43-B8F6-27F5A3DDCCB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0782" y="2179897"/>
              <a:ext cx="993916" cy="579784"/>
              <a:chOff x="9684568" y="1484784"/>
              <a:chExt cx="432048" cy="252028"/>
            </a:xfrm>
          </p:grpSpPr>
          <p:sp>
            <p:nvSpPr>
              <p:cNvPr id="7" name="Folded Corner 6">
                <a:extLst>
                  <a:ext uri="{FF2B5EF4-FFF2-40B4-BE49-F238E27FC236}">
                    <a16:creationId xmlns:a16="http://schemas.microsoft.com/office/drawing/2014/main" id="{8B4A5F2C-3C96-0642-99F5-9D01EC87DD40}"/>
                  </a:ext>
                </a:extLst>
              </p:cNvPr>
              <p:cNvSpPr/>
              <p:nvPr/>
            </p:nvSpPr>
            <p:spPr>
              <a:xfrm>
                <a:off x="9684568" y="1484784"/>
                <a:ext cx="432048" cy="252028"/>
              </a:xfrm>
              <a:prstGeom prst="foldedCorner">
                <a:avLst/>
              </a:prstGeom>
              <a:solidFill>
                <a:srgbClr val="FFFFFF"/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50C3127-C2F9-B74D-9F5F-D393E6EAB6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396" t="6098" r="3544" b="6805"/>
              <a:stretch/>
            </p:blipFill>
            <p:spPr>
              <a:xfrm>
                <a:off x="9711931" y="1502313"/>
                <a:ext cx="392511" cy="136570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9C3C69-03A5-1041-BE9B-EE36B2325B2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28382" y="2027497"/>
              <a:ext cx="993916" cy="579784"/>
              <a:chOff x="9684568" y="1484784"/>
              <a:chExt cx="432048" cy="252028"/>
            </a:xfrm>
          </p:grpSpPr>
          <p:sp>
            <p:nvSpPr>
              <p:cNvPr id="10" name="Folded Corner 9">
                <a:extLst>
                  <a:ext uri="{FF2B5EF4-FFF2-40B4-BE49-F238E27FC236}">
                    <a16:creationId xmlns:a16="http://schemas.microsoft.com/office/drawing/2014/main" id="{9A3FF76E-5210-554E-BBA7-74302B7B9318}"/>
                  </a:ext>
                </a:extLst>
              </p:cNvPr>
              <p:cNvSpPr/>
              <p:nvPr/>
            </p:nvSpPr>
            <p:spPr>
              <a:xfrm>
                <a:off x="9684568" y="1484784"/>
                <a:ext cx="432048" cy="252028"/>
              </a:xfrm>
              <a:prstGeom prst="foldedCorner">
                <a:avLst/>
              </a:prstGeom>
              <a:solidFill>
                <a:srgbClr val="FFFFFF"/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7CE2780D-2A59-F74C-88DF-08350429D0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396" t="6098" r="3544" b="6805"/>
              <a:stretch/>
            </p:blipFill>
            <p:spPr>
              <a:xfrm>
                <a:off x="9711931" y="1502313"/>
                <a:ext cx="392511" cy="136570"/>
              </a:xfrm>
              <a:prstGeom prst="rect">
                <a:avLst/>
              </a:prstGeom>
            </p:spPr>
          </p:pic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C0B0CE9-CA65-EF42-A0A6-C9BF78ACFED5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820922" y="2177689"/>
              <a:ext cx="726188" cy="482600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4996BFD-669F-C040-A831-5D0E037A10FB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769898" y="2164989"/>
              <a:ext cx="710412" cy="76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8DA576B-27A4-524B-8E98-C31330799AE0}"/>
                </a:ext>
              </a:extLst>
            </p:cNvPr>
            <p:cNvCxnSpPr>
              <a:cxnSpLocks noChangeAspect="1"/>
              <a:stCxn id="57" idx="3"/>
            </p:cNvCxnSpPr>
            <p:nvPr/>
          </p:nvCxnSpPr>
          <p:spPr>
            <a:xfrm flipV="1">
              <a:off x="2867074" y="3105974"/>
              <a:ext cx="4298032" cy="1239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3A52F98-63B9-294C-946A-AD6FD8D9D1F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5982" y="1875097"/>
              <a:ext cx="993916" cy="579784"/>
              <a:chOff x="9684568" y="1484784"/>
              <a:chExt cx="432048" cy="252028"/>
            </a:xfrm>
          </p:grpSpPr>
          <p:sp>
            <p:nvSpPr>
              <p:cNvPr id="16" name="Folded Corner 15">
                <a:extLst>
                  <a:ext uri="{FF2B5EF4-FFF2-40B4-BE49-F238E27FC236}">
                    <a16:creationId xmlns:a16="http://schemas.microsoft.com/office/drawing/2014/main" id="{2C120299-863B-2141-A553-5F48FEF30CDC}"/>
                  </a:ext>
                </a:extLst>
              </p:cNvPr>
              <p:cNvSpPr/>
              <p:nvPr/>
            </p:nvSpPr>
            <p:spPr>
              <a:xfrm>
                <a:off x="9684568" y="1484784"/>
                <a:ext cx="432048" cy="252028"/>
              </a:xfrm>
              <a:prstGeom prst="foldedCorner">
                <a:avLst/>
              </a:prstGeom>
              <a:solidFill>
                <a:srgbClr val="FFFFFF"/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8499749E-2B27-8A47-9A44-E6E40E8284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396" t="6098" r="3544" b="6805"/>
              <a:stretch/>
            </p:blipFill>
            <p:spPr>
              <a:xfrm>
                <a:off x="9711931" y="1502313"/>
                <a:ext cx="392511" cy="136570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E0B060D-0342-E14C-A9C7-885368150D8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58851" y="2175404"/>
              <a:ext cx="644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control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F1DF87D-762D-3944-8246-FD41B10F120C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6525254" y="2996769"/>
              <a:ext cx="279412" cy="596900"/>
              <a:chOff x="5854700" y="1079500"/>
              <a:chExt cx="225425" cy="365125"/>
            </a:xfrm>
          </p:grpSpPr>
          <p:sp>
            <p:nvSpPr>
              <p:cNvPr id="20" name="Curved Down Arrow 19">
                <a:extLst>
                  <a:ext uri="{FF2B5EF4-FFF2-40B4-BE49-F238E27FC236}">
                    <a16:creationId xmlns:a16="http://schemas.microsoft.com/office/drawing/2014/main" id="{409CFAAC-18F5-AB42-AEAF-08CC3E6D383A}"/>
                  </a:ext>
                </a:extLst>
              </p:cNvPr>
              <p:cNvSpPr/>
              <p:nvPr/>
            </p:nvSpPr>
            <p:spPr>
              <a:xfrm>
                <a:off x="5861050" y="1079500"/>
                <a:ext cx="219075" cy="92075"/>
              </a:xfrm>
              <a:prstGeom prst="curved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Curved Down Arrow 20">
                <a:extLst>
                  <a:ext uri="{FF2B5EF4-FFF2-40B4-BE49-F238E27FC236}">
                    <a16:creationId xmlns:a16="http://schemas.microsoft.com/office/drawing/2014/main" id="{870076DC-C0E5-E94F-AFB7-2871ECBA040B}"/>
                  </a:ext>
                </a:extLst>
              </p:cNvPr>
              <p:cNvSpPr/>
              <p:nvPr/>
            </p:nvSpPr>
            <p:spPr>
              <a:xfrm flipH="1" flipV="1">
                <a:off x="5854700" y="1352550"/>
                <a:ext cx="219075" cy="92075"/>
              </a:xfrm>
              <a:prstGeom prst="curved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154B4FE-2236-1A49-A731-FA9BA416981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83436" y="3480499"/>
              <a:ext cx="1159568" cy="579783"/>
              <a:chOff x="9240986" y="2627164"/>
              <a:chExt cx="504056" cy="252028"/>
            </a:xfrm>
          </p:grpSpPr>
          <p:sp>
            <p:nvSpPr>
              <p:cNvPr id="23" name="Terminator 22">
                <a:extLst>
                  <a:ext uri="{FF2B5EF4-FFF2-40B4-BE49-F238E27FC236}">
                    <a16:creationId xmlns:a16="http://schemas.microsoft.com/office/drawing/2014/main" id="{56FDE017-D5A6-5F4F-818A-3F96B087C3AC}"/>
                  </a:ext>
                </a:extLst>
              </p:cNvPr>
              <p:cNvSpPr/>
              <p:nvPr/>
            </p:nvSpPr>
            <p:spPr>
              <a:xfrm>
                <a:off x="9240986" y="2627164"/>
                <a:ext cx="504056" cy="252028"/>
              </a:xfrm>
              <a:prstGeom prst="flowChartTerminator">
                <a:avLst/>
              </a:prstGeom>
              <a:solidFill>
                <a:srgbClr val="FFFFFF"/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85339C-1E08-E64F-A4B1-FE18FE89ED09}"/>
                  </a:ext>
                </a:extLst>
              </p:cNvPr>
              <p:cNvSpPr txBox="1"/>
              <p:nvPr/>
            </p:nvSpPr>
            <p:spPr>
              <a:xfrm>
                <a:off x="9313952" y="2719467"/>
                <a:ext cx="372935" cy="120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err="1"/>
                  <a:t>VHDLSim</a:t>
                </a:r>
                <a:endParaRPr lang="en-US" sz="1200" dirty="0"/>
              </a:p>
            </p:txBody>
          </p:sp>
        </p:grpSp>
        <p:sp>
          <p:nvSpPr>
            <p:cNvPr id="32" name="Terminator 31">
              <a:extLst>
                <a:ext uri="{FF2B5EF4-FFF2-40B4-BE49-F238E27FC236}">
                  <a16:creationId xmlns:a16="http://schemas.microsoft.com/office/drawing/2014/main" id="{2299881D-8FFF-0742-A969-E01D5B32F7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99810" y="2497397"/>
              <a:ext cx="1159568" cy="579784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C571E80-0E5A-6F43-9C19-FE8C595D00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04610" y="2533209"/>
              <a:ext cx="520700" cy="520700"/>
              <a:chOff x="8023225" y="3790950"/>
              <a:chExt cx="571500" cy="571500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F5ECFA75-C4BB-F24B-9030-288CFA1CFB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23225" y="3790950"/>
                <a:ext cx="571500" cy="571500"/>
              </a:xfrm>
              <a:prstGeom prst="rect">
                <a:avLst/>
              </a:prstGeom>
            </p:spPr>
          </p:pic>
          <p:pic>
            <p:nvPicPr>
              <p:cNvPr id="35" name="Picture 2" descr="D:\Paper\2012-05-15 Toolchain SIMPAR 2012\svn\fig\MilSimulation_v2.graffle\image2.png">
                <a:extLst>
                  <a:ext uri="{FF2B5EF4-FFF2-40B4-BE49-F238E27FC236}">
                    <a16:creationId xmlns:a16="http://schemas.microsoft.com/office/drawing/2014/main" id="{B4734D85-C313-9F42-ACAD-287E977111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707" r="33487" b="18225"/>
              <a:stretch/>
            </p:blipFill>
            <p:spPr bwMode="auto">
              <a:xfrm>
                <a:off x="8091196" y="3851275"/>
                <a:ext cx="436854" cy="2571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C6BE696-B4B0-9A4A-B73C-3DC4F24EA9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05710" y="2040197"/>
              <a:ext cx="1159568" cy="579784"/>
              <a:chOff x="7596336" y="404664"/>
              <a:chExt cx="504056" cy="252028"/>
            </a:xfrm>
          </p:grpSpPr>
          <p:sp>
            <p:nvSpPr>
              <p:cNvPr id="37" name="Terminator 36">
                <a:extLst>
                  <a:ext uri="{FF2B5EF4-FFF2-40B4-BE49-F238E27FC236}">
                    <a16:creationId xmlns:a16="http://schemas.microsoft.com/office/drawing/2014/main" id="{83EB192A-F08D-B041-AF25-7AD248B4C694}"/>
                  </a:ext>
                </a:extLst>
              </p:cNvPr>
              <p:cNvSpPr/>
              <p:nvPr/>
            </p:nvSpPr>
            <p:spPr>
              <a:xfrm>
                <a:off x="7596336" y="404664"/>
                <a:ext cx="504056" cy="252028"/>
              </a:xfrm>
              <a:prstGeom prst="flowChartTerminator">
                <a:avLst/>
              </a:prstGeom>
              <a:solidFill>
                <a:srgbClr val="FFFFFF"/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3A2D9655-E2E4-634F-A90E-0747F1E39C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50472" y="448159"/>
                <a:ext cx="381000" cy="165100"/>
              </a:xfrm>
              <a:prstGeom prst="rect">
                <a:avLst/>
              </a:prstGeom>
            </p:spPr>
          </p:pic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A021273-1793-2B4B-BE17-EB7C30D54825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3662198" y="2342789"/>
              <a:ext cx="710412" cy="76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923BB71-F3E5-B54A-BF9C-07BAD67255D2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389398" y="2647589"/>
              <a:ext cx="710412" cy="76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A80338D-1E66-4F4F-84CB-360F0A16213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82782" y="2333289"/>
              <a:ext cx="993916" cy="579784"/>
              <a:chOff x="8172400" y="836712"/>
              <a:chExt cx="432048" cy="252028"/>
            </a:xfrm>
          </p:grpSpPr>
          <p:sp>
            <p:nvSpPr>
              <p:cNvPr id="42" name="Folded Corner 41">
                <a:extLst>
                  <a:ext uri="{FF2B5EF4-FFF2-40B4-BE49-F238E27FC236}">
                    <a16:creationId xmlns:a16="http://schemas.microsoft.com/office/drawing/2014/main" id="{AD103E8B-7EC8-EB48-AFB6-440C8F11C5A3}"/>
                  </a:ext>
                </a:extLst>
              </p:cNvPr>
              <p:cNvSpPr/>
              <p:nvPr/>
            </p:nvSpPr>
            <p:spPr>
              <a:xfrm>
                <a:off x="8172400" y="836712"/>
                <a:ext cx="432048" cy="252028"/>
              </a:xfrm>
              <a:prstGeom prst="foldedCorner">
                <a:avLst/>
              </a:prstGeom>
              <a:solidFill>
                <a:srgbClr val="FFFFFF"/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890B79E5-D7AE-8142-90A7-2A947310FF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91450" y="855762"/>
                <a:ext cx="393566" cy="216024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94F7B7C1-6EDF-BF45-B3EB-A62D9DF754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279267" y="867115"/>
                <a:ext cx="221303" cy="186985"/>
              </a:xfrm>
              <a:prstGeom prst="rect">
                <a:avLst/>
              </a:prstGeom>
            </p:spPr>
          </p:pic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2CF17B3-26ED-294B-B753-0066F215C9A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2906" y="2865697"/>
              <a:ext cx="993916" cy="579784"/>
              <a:chOff x="8860606" y="795189"/>
              <a:chExt cx="432048" cy="252028"/>
            </a:xfrm>
          </p:grpSpPr>
          <p:sp>
            <p:nvSpPr>
              <p:cNvPr id="46" name="Folded Corner 45">
                <a:extLst>
                  <a:ext uri="{FF2B5EF4-FFF2-40B4-BE49-F238E27FC236}">
                    <a16:creationId xmlns:a16="http://schemas.microsoft.com/office/drawing/2014/main" id="{5A086C2F-2035-7740-B7F6-0139A2A550E3}"/>
                  </a:ext>
                </a:extLst>
              </p:cNvPr>
              <p:cNvSpPr/>
              <p:nvPr/>
            </p:nvSpPr>
            <p:spPr>
              <a:xfrm>
                <a:off x="8860606" y="795189"/>
                <a:ext cx="432048" cy="252028"/>
              </a:xfrm>
              <a:prstGeom prst="foldedCorner">
                <a:avLst/>
              </a:prstGeom>
              <a:solidFill>
                <a:srgbClr val="FFFFFF"/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9700B678-0145-5F4A-8329-F0063FC1F8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85074" y="823452"/>
                <a:ext cx="379575" cy="46498"/>
              </a:xfrm>
              <a:prstGeom prst="rect">
                <a:avLst/>
              </a:prstGeom>
            </p:spPr>
          </p:pic>
        </p:grp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8C6DCDB-1590-194B-91EF-47D0489540DC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1782598" y="3066689"/>
              <a:ext cx="710412" cy="76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2458CFA-13AB-6F4C-A39E-2617D5B81FD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80310" y="2713297"/>
              <a:ext cx="1159568" cy="579784"/>
              <a:chOff x="9448800" y="1661096"/>
              <a:chExt cx="289892" cy="144946"/>
            </a:xfrm>
          </p:grpSpPr>
          <p:sp>
            <p:nvSpPr>
              <p:cNvPr id="50" name="Terminator 49">
                <a:extLst>
                  <a:ext uri="{FF2B5EF4-FFF2-40B4-BE49-F238E27FC236}">
                    <a16:creationId xmlns:a16="http://schemas.microsoft.com/office/drawing/2014/main" id="{70EB0371-83AA-3E43-9469-F072606C65FB}"/>
                  </a:ext>
                </a:extLst>
              </p:cNvPr>
              <p:cNvSpPr/>
              <p:nvPr/>
            </p:nvSpPr>
            <p:spPr>
              <a:xfrm>
                <a:off x="9448800" y="1661096"/>
                <a:ext cx="289892" cy="144946"/>
              </a:xfrm>
              <a:prstGeom prst="flowChartTerminator">
                <a:avLst/>
              </a:prstGeom>
              <a:solidFill>
                <a:srgbClr val="FFFFFF"/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A34E9183-B86F-B54E-B8F5-F392A2B8E7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31983" y="1689107"/>
                <a:ext cx="143293" cy="44667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A68DD604-449C-404F-880C-F6E6560A08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490570" y="1729528"/>
                <a:ext cx="194009" cy="63111"/>
              </a:xfrm>
              <a:prstGeom prst="rect">
                <a:avLst/>
              </a:prstGeom>
            </p:spPr>
          </p:pic>
        </p:grp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6421EAD2-6C1F-224D-989A-AE918EF58F13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3649498" y="2825389"/>
              <a:ext cx="710412" cy="76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EC5C426-C3A2-5448-84A4-7EFFCEFFABA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49933" y="3083178"/>
              <a:ext cx="9861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architecture</a:t>
              </a:r>
            </a:p>
          </p:txBody>
        </p:sp>
      </p:grpSp>
      <p:sp>
        <p:nvSpPr>
          <p:cNvPr id="57" name="Folded Corner 56">
            <a:extLst>
              <a:ext uri="{FF2B5EF4-FFF2-40B4-BE49-F238E27FC236}">
                <a16:creationId xmlns:a16="http://schemas.microsoft.com/office/drawing/2014/main" id="{C8D8EECD-7EBD-0447-B74D-BB167CBD2099}"/>
              </a:ext>
            </a:extLst>
          </p:cNvPr>
          <p:cNvSpPr/>
          <p:nvPr/>
        </p:nvSpPr>
        <p:spPr>
          <a:xfrm>
            <a:off x="2218845" y="3163074"/>
            <a:ext cx="993916" cy="579784"/>
          </a:xfrm>
          <a:prstGeom prst="foldedCorner">
            <a:avLst/>
          </a:prstGeom>
          <a:solidFill>
            <a:srgbClr val="FFFFFF"/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5D4440E-F9B0-5B4D-A88A-A23B98EC4A14}"/>
              </a:ext>
            </a:extLst>
          </p:cNvPr>
          <p:cNvSpPr txBox="1">
            <a:spLocks noChangeAspect="1"/>
          </p:cNvSpPr>
          <p:nvPr/>
        </p:nvSpPr>
        <p:spPr>
          <a:xfrm>
            <a:off x="2292470" y="3402858"/>
            <a:ext cx="822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hardware</a:t>
            </a:r>
          </a:p>
        </p:txBody>
      </p:sp>
      <p:sp>
        <p:nvSpPr>
          <p:cNvPr id="59" name="Folded Corner 58">
            <a:extLst>
              <a:ext uri="{FF2B5EF4-FFF2-40B4-BE49-F238E27FC236}">
                <a16:creationId xmlns:a16="http://schemas.microsoft.com/office/drawing/2014/main" id="{009889E4-CFD9-E34A-A399-7F2A496D2049}"/>
              </a:ext>
            </a:extLst>
          </p:cNvPr>
          <p:cNvSpPr/>
          <p:nvPr/>
        </p:nvSpPr>
        <p:spPr>
          <a:xfrm>
            <a:off x="2248583" y="3939942"/>
            <a:ext cx="993916" cy="579784"/>
          </a:xfrm>
          <a:prstGeom prst="foldedCorner">
            <a:avLst/>
          </a:prstGeom>
          <a:solidFill>
            <a:srgbClr val="FFFFFF"/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olded Corner 60">
            <a:extLst>
              <a:ext uri="{FF2B5EF4-FFF2-40B4-BE49-F238E27FC236}">
                <a16:creationId xmlns:a16="http://schemas.microsoft.com/office/drawing/2014/main" id="{5B54B148-D6EB-9245-9F68-8D19E2B5AB5B}"/>
              </a:ext>
            </a:extLst>
          </p:cNvPr>
          <p:cNvSpPr/>
          <p:nvPr/>
        </p:nvSpPr>
        <p:spPr>
          <a:xfrm>
            <a:off x="694845" y="2776500"/>
            <a:ext cx="993916" cy="579784"/>
          </a:xfrm>
          <a:prstGeom prst="foldedCorner">
            <a:avLst/>
          </a:prstGeom>
          <a:solidFill>
            <a:srgbClr val="FFFFFF"/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DFA1049A-600C-A944-B045-92C4012E12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9987" y="2810116"/>
            <a:ext cx="834637" cy="470534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07F3158-03A9-BB4B-9FDC-3E1DFC2DE447}"/>
              </a:ext>
            </a:extLst>
          </p:cNvPr>
          <p:cNvSpPr txBox="1">
            <a:spLocks noChangeAspect="1"/>
          </p:cNvSpPr>
          <p:nvPr/>
        </p:nvSpPr>
        <p:spPr>
          <a:xfrm>
            <a:off x="640062" y="3127793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system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C654DA-0121-AB43-9A66-D0DDBDE24674}"/>
              </a:ext>
            </a:extLst>
          </p:cNvPr>
          <p:cNvSpPr txBox="1">
            <a:spLocks noChangeAspect="1"/>
          </p:cNvSpPr>
          <p:nvPr/>
        </p:nvSpPr>
        <p:spPr>
          <a:xfrm>
            <a:off x="2406470" y="3220721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VHDL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21CA6A86-AFB8-C342-89B4-F3BEA33525E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65917" y="3976494"/>
            <a:ext cx="644912" cy="334858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AD5F59D3-B63F-C84D-9B86-F8940EE35315}"/>
              </a:ext>
            </a:extLst>
          </p:cNvPr>
          <p:cNvSpPr txBox="1">
            <a:spLocks noChangeAspect="1"/>
          </p:cNvSpPr>
          <p:nvPr/>
        </p:nvSpPr>
        <p:spPr>
          <a:xfrm>
            <a:off x="2449962" y="4179725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plant</a:t>
            </a:r>
          </a:p>
        </p:txBody>
      </p:sp>
      <p:sp>
        <p:nvSpPr>
          <p:cNvPr id="67" name="Curved Down Arrow 66">
            <a:extLst>
              <a:ext uri="{FF2B5EF4-FFF2-40B4-BE49-F238E27FC236}">
                <a16:creationId xmlns:a16="http://schemas.microsoft.com/office/drawing/2014/main" id="{955FA170-FCBA-A042-B9B1-A3EB6048F7EE}"/>
              </a:ext>
            </a:extLst>
          </p:cNvPr>
          <p:cNvSpPr/>
          <p:nvPr/>
        </p:nvSpPr>
        <p:spPr>
          <a:xfrm rot="5400000">
            <a:off x="8198320" y="3710838"/>
            <a:ext cx="271541" cy="15052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Curved Down Arrow 67">
            <a:extLst>
              <a:ext uri="{FF2B5EF4-FFF2-40B4-BE49-F238E27FC236}">
                <a16:creationId xmlns:a16="http://schemas.microsoft.com/office/drawing/2014/main" id="{4DAB43F7-AFCA-9D42-8F36-769907CBE3CD}"/>
              </a:ext>
            </a:extLst>
          </p:cNvPr>
          <p:cNvSpPr/>
          <p:nvPr/>
        </p:nvSpPr>
        <p:spPr>
          <a:xfrm rot="5400000" flipH="1" flipV="1">
            <a:off x="7751943" y="3702967"/>
            <a:ext cx="271541" cy="15052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Terminator 68">
            <a:extLst>
              <a:ext uri="{FF2B5EF4-FFF2-40B4-BE49-F238E27FC236}">
                <a16:creationId xmlns:a16="http://schemas.microsoft.com/office/drawing/2014/main" id="{96C9FF88-05D7-6C4A-ABE2-DD038269EB2F}"/>
              </a:ext>
            </a:extLst>
          </p:cNvPr>
          <p:cNvSpPr/>
          <p:nvPr/>
        </p:nvSpPr>
        <p:spPr>
          <a:xfrm>
            <a:off x="7529378" y="3967444"/>
            <a:ext cx="1159568" cy="579783"/>
          </a:xfrm>
          <a:prstGeom prst="flowChartTerminator">
            <a:avLst/>
          </a:prstGeom>
          <a:solidFill>
            <a:srgbClr val="FFFFFF"/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C51C9D-E9E0-CF48-97F2-072E6DD054EA}"/>
              </a:ext>
            </a:extLst>
          </p:cNvPr>
          <p:cNvSpPr txBox="1"/>
          <p:nvPr/>
        </p:nvSpPr>
        <p:spPr>
          <a:xfrm>
            <a:off x="7722882" y="417978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Simulator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D3F0E99-AA0A-B14A-BD79-E9F3174F7E3E}"/>
              </a:ext>
            </a:extLst>
          </p:cNvPr>
          <p:cNvCxnSpPr>
            <a:cxnSpLocks noChangeAspect="1"/>
            <a:stCxn id="59" idx="3"/>
            <a:endCxn id="69" idx="1"/>
          </p:cNvCxnSpPr>
          <p:nvPr/>
        </p:nvCxnSpPr>
        <p:spPr>
          <a:xfrm>
            <a:off x="3242499" y="4229834"/>
            <a:ext cx="4286879" cy="27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ECD88DA-A47F-2149-9674-4D0004BEF654}"/>
              </a:ext>
            </a:extLst>
          </p:cNvPr>
          <p:cNvCxnSpPr>
            <a:cxnSpLocks noChangeAspect="1"/>
            <a:stCxn id="61" idx="3"/>
            <a:endCxn id="21" idx="0"/>
          </p:cNvCxnSpPr>
          <p:nvPr/>
        </p:nvCxnSpPr>
        <p:spPr>
          <a:xfrm flipV="1">
            <a:off x="1688761" y="2821200"/>
            <a:ext cx="6105104" cy="245192"/>
          </a:xfrm>
          <a:prstGeom prst="bentConnector3">
            <a:avLst>
              <a:gd name="adj1" fmla="val 839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73">
            <a:extLst>
              <a:ext uri="{FF2B5EF4-FFF2-40B4-BE49-F238E27FC236}">
                <a16:creationId xmlns:a16="http://schemas.microsoft.com/office/drawing/2014/main" id="{58E5FE25-E21E-1146-9E72-EAA905677587}"/>
              </a:ext>
            </a:extLst>
          </p:cNvPr>
          <p:cNvCxnSpPr>
            <a:cxnSpLocks noChangeAspect="1"/>
            <a:stCxn id="61" idx="3"/>
            <a:endCxn id="68" idx="0"/>
          </p:cNvCxnSpPr>
          <p:nvPr/>
        </p:nvCxnSpPr>
        <p:spPr>
          <a:xfrm>
            <a:off x="1688761" y="3066392"/>
            <a:ext cx="6123691" cy="721244"/>
          </a:xfrm>
          <a:prstGeom prst="bentConnector3">
            <a:avLst>
              <a:gd name="adj1" fmla="val 836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Oval 111">
            <a:extLst>
              <a:ext uri="{FF2B5EF4-FFF2-40B4-BE49-F238E27FC236}">
                <a16:creationId xmlns:a16="http://schemas.microsoft.com/office/drawing/2014/main" id="{79C621F9-C759-E043-A993-FB42603D27A0}"/>
              </a:ext>
            </a:extLst>
          </p:cNvPr>
          <p:cNvSpPr/>
          <p:nvPr/>
        </p:nvSpPr>
        <p:spPr bwMode="auto">
          <a:xfrm>
            <a:off x="2659687" y="2631688"/>
            <a:ext cx="133814" cy="156117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rgbClr val="0768B2"/>
              </a:solidFill>
              <a:effectLst/>
              <a:latin typeface="Arial" charset="0"/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07FDF863-6725-034B-AD40-BDD95455F581}"/>
              </a:ext>
            </a:extLst>
          </p:cNvPr>
          <p:cNvSpPr/>
          <p:nvPr/>
        </p:nvSpPr>
        <p:spPr bwMode="auto">
          <a:xfrm>
            <a:off x="1096537" y="2969941"/>
            <a:ext cx="133814" cy="156117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rgbClr val="0768B2"/>
              </a:solidFill>
              <a:effectLst/>
              <a:latin typeface="Arial" charset="0"/>
            </a:endParaRP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A6F8FA65-658D-3F45-B725-A662770AC175}"/>
              </a:ext>
            </a:extLst>
          </p:cNvPr>
          <p:cNvCxnSpPr>
            <a:cxnSpLocks/>
            <a:endCxn id="135" idx="2"/>
          </p:cNvCxnSpPr>
          <p:nvPr/>
        </p:nvCxnSpPr>
        <p:spPr bwMode="auto">
          <a:xfrm>
            <a:off x="1215483" y="3077737"/>
            <a:ext cx="1444204" cy="110397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5" name="Oval 134">
            <a:extLst>
              <a:ext uri="{FF2B5EF4-FFF2-40B4-BE49-F238E27FC236}">
                <a16:creationId xmlns:a16="http://schemas.microsoft.com/office/drawing/2014/main" id="{E7F825D3-2852-6248-8518-8CD260280DE8}"/>
              </a:ext>
            </a:extLst>
          </p:cNvPr>
          <p:cNvSpPr/>
          <p:nvPr/>
        </p:nvSpPr>
        <p:spPr bwMode="auto">
          <a:xfrm>
            <a:off x="2659687" y="4103648"/>
            <a:ext cx="133814" cy="156117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rgbClr val="0768B2"/>
              </a:solidFill>
              <a:effectLst/>
              <a:latin typeface="Arial" charset="0"/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E03635B2-4320-4843-B66B-65060790800F}"/>
              </a:ext>
            </a:extLst>
          </p:cNvPr>
          <p:cNvSpPr/>
          <p:nvPr/>
        </p:nvSpPr>
        <p:spPr bwMode="auto">
          <a:xfrm>
            <a:off x="2659687" y="3367669"/>
            <a:ext cx="133814" cy="156117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rgbClr val="0768B2"/>
              </a:solidFill>
              <a:effectLst/>
              <a:latin typeface="Arial" charset="0"/>
            </a:endParaRP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DB0199AE-5F8D-CE4D-9EFC-6B6057861FCA}"/>
              </a:ext>
            </a:extLst>
          </p:cNvPr>
          <p:cNvCxnSpPr>
            <a:cxnSpLocks/>
            <a:stCxn id="132" idx="7"/>
            <a:endCxn id="112" idx="2"/>
          </p:cNvCxnSpPr>
          <p:nvPr/>
        </p:nvCxnSpPr>
        <p:spPr bwMode="auto">
          <a:xfrm flipV="1">
            <a:off x="1210754" y="2709747"/>
            <a:ext cx="1448933" cy="28305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63BD0E52-24B7-4246-80F2-DFCD5FF5A781}"/>
              </a:ext>
            </a:extLst>
          </p:cNvPr>
          <p:cNvCxnSpPr>
            <a:cxnSpLocks/>
            <a:stCxn id="132" idx="6"/>
            <a:endCxn id="137" idx="2"/>
          </p:cNvCxnSpPr>
          <p:nvPr/>
        </p:nvCxnSpPr>
        <p:spPr bwMode="auto">
          <a:xfrm>
            <a:off x="1230351" y="3048000"/>
            <a:ext cx="1429336" cy="39772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8" name="Folded Corner 77">
            <a:extLst>
              <a:ext uri="{FF2B5EF4-FFF2-40B4-BE49-F238E27FC236}">
                <a16:creationId xmlns:a16="http://schemas.microsoft.com/office/drawing/2014/main" id="{F78A99AE-9767-FC4F-8198-7C8559343245}"/>
              </a:ext>
            </a:extLst>
          </p:cNvPr>
          <p:cNvSpPr/>
          <p:nvPr/>
        </p:nvSpPr>
        <p:spPr>
          <a:xfrm>
            <a:off x="1165845" y="3928070"/>
            <a:ext cx="993916" cy="579784"/>
          </a:xfrm>
          <a:prstGeom prst="foldedCorner">
            <a:avLst/>
          </a:prstGeom>
          <a:solidFill>
            <a:srgbClr val="FFFFFF"/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488B14B8-6E57-DB41-A858-1A83DCA6E2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6" t="6098" r="3544" b="6805"/>
          <a:stretch/>
        </p:blipFill>
        <p:spPr>
          <a:xfrm>
            <a:off x="1228793" y="3968395"/>
            <a:ext cx="902962" cy="314176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D6CA6422-A49E-844C-A5E2-495780BCE4D6}"/>
              </a:ext>
            </a:extLst>
          </p:cNvPr>
          <p:cNvSpPr txBox="1">
            <a:spLocks noChangeAspect="1"/>
          </p:cNvSpPr>
          <p:nvPr/>
        </p:nvSpPr>
        <p:spPr>
          <a:xfrm>
            <a:off x="1476953" y="4228377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plant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F66CCBF-204C-6947-AA30-087CBE63662D}"/>
              </a:ext>
            </a:extLst>
          </p:cNvPr>
          <p:cNvCxnSpPr>
            <a:cxnSpLocks noChangeAspect="1"/>
            <a:stCxn id="61" idx="3"/>
            <a:endCxn id="46" idx="1"/>
          </p:cNvCxnSpPr>
          <p:nvPr/>
        </p:nvCxnSpPr>
        <p:spPr>
          <a:xfrm flipV="1">
            <a:off x="1688761" y="2676098"/>
            <a:ext cx="511500" cy="390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B1F8CA9-3DC6-5E41-99C0-E71CE7D88FC1}"/>
              </a:ext>
            </a:extLst>
          </p:cNvPr>
          <p:cNvCxnSpPr>
            <a:cxnSpLocks noChangeAspect="1"/>
            <a:stCxn id="61" idx="3"/>
            <a:endCxn id="57" idx="1"/>
          </p:cNvCxnSpPr>
          <p:nvPr/>
        </p:nvCxnSpPr>
        <p:spPr>
          <a:xfrm>
            <a:off x="1688761" y="3066392"/>
            <a:ext cx="530084" cy="386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B899156-4E32-D543-92CA-6E9173A655D1}"/>
              </a:ext>
            </a:extLst>
          </p:cNvPr>
          <p:cNvCxnSpPr>
            <a:cxnSpLocks noChangeAspect="1"/>
            <a:stCxn id="61" idx="3"/>
            <a:endCxn id="59" idx="1"/>
          </p:cNvCxnSpPr>
          <p:nvPr/>
        </p:nvCxnSpPr>
        <p:spPr>
          <a:xfrm>
            <a:off x="1688761" y="3066392"/>
            <a:ext cx="559822" cy="1163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9900AD00-0970-C24A-88CE-96DD5FBEE21A}"/>
              </a:ext>
            </a:extLst>
          </p:cNvPr>
          <p:cNvSpPr txBox="1"/>
          <p:nvPr/>
        </p:nvSpPr>
        <p:spPr>
          <a:xfrm>
            <a:off x="7130821" y="1481959"/>
            <a:ext cx="1887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“virtual integration”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026EDC8-3E3F-9845-AEE7-64058161A0DE}"/>
              </a:ext>
            </a:extLst>
          </p:cNvPr>
          <p:cNvCxnSpPr>
            <a:cxnSpLocks noChangeAspect="1"/>
            <a:stCxn id="57" idx="3"/>
            <a:endCxn id="23" idx="1"/>
          </p:cNvCxnSpPr>
          <p:nvPr/>
        </p:nvCxnSpPr>
        <p:spPr>
          <a:xfrm flipV="1">
            <a:off x="3212761" y="3290900"/>
            <a:ext cx="4298030" cy="162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804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32" grpId="0" animBg="1"/>
      <p:bldP spid="135" grpId="0" animBg="1"/>
      <p:bldP spid="13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6B522-8A42-3D43-8972-C64ECF032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0"/>
            <a:ext cx="6258132" cy="1136650"/>
          </a:xfrm>
        </p:spPr>
        <p:txBody>
          <a:bodyPr/>
          <a:lstStyle/>
          <a:p>
            <a:r>
              <a:rPr lang="en-US" b="1" dirty="0"/>
              <a:t>Scenario: More Complex Horizontal Integration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EDDF3-4647-D643-B411-E1173A6F1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138" y="4839630"/>
            <a:ext cx="8174037" cy="1684996"/>
          </a:xfrm>
        </p:spPr>
        <p:txBody>
          <a:bodyPr/>
          <a:lstStyle/>
          <a:p>
            <a:pPr marL="231775" indent="-231775"/>
            <a:r>
              <a:rPr lang="en-US" dirty="0"/>
              <a:t>Vertical </a:t>
            </a:r>
            <a:r>
              <a:rPr lang="en-US" b="1" dirty="0">
                <a:solidFill>
                  <a:schemeClr val="accent1"/>
                </a:solidFill>
              </a:rPr>
              <a:t>decomposition</a:t>
            </a:r>
            <a:r>
              <a:rPr lang="en-US" dirty="0"/>
              <a:t> via a generic system structure (SysML) containing multiple specific structures (</a:t>
            </a:r>
            <a:r>
              <a:rPr lang="en-US" dirty="0" err="1"/>
              <a:t>Matlab</a:t>
            </a:r>
            <a:r>
              <a:rPr lang="en-US" dirty="0"/>
              <a:t>: control; </a:t>
            </a:r>
            <a:r>
              <a:rPr lang="en-US" dirty="0" err="1"/>
              <a:t>Autosar</a:t>
            </a:r>
            <a:r>
              <a:rPr lang="en-US" dirty="0"/>
              <a:t>: software; VHDL: hardware, </a:t>
            </a:r>
            <a:r>
              <a:rPr lang="en-US" dirty="0" err="1"/>
              <a:t>Matlab</a:t>
            </a:r>
            <a:r>
              <a:rPr lang="en-US" dirty="0"/>
              <a:t>/</a:t>
            </a:r>
            <a:r>
              <a:rPr lang="en-US" dirty="0" err="1"/>
              <a:t>Modelica</a:t>
            </a:r>
            <a:r>
              <a:rPr lang="en-US" dirty="0"/>
              <a:t>: plant; ...)</a:t>
            </a:r>
          </a:p>
          <a:p>
            <a:pPr marL="231775" lvl="0" indent="-231775"/>
            <a:r>
              <a:rPr lang="en-US" dirty="0"/>
              <a:t>Consistency between models and in the models interact, which may lead to transitive propagation/conflicts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3CAE4-3973-0149-86D5-F6BCF3F346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2018 | Giese | MPM4CPS:  Implications for Multidirectional Transformations and Synchronizations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511256-EA00-3341-8B79-BB44C46A64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CC423D-F358-6A48-9F44-69F65E252839}" type="slidenum">
              <a:rPr lang="de-DE" smtClean="0"/>
              <a:pPr/>
              <a:t>17</a:t>
            </a:fld>
            <a:endParaRPr lang="de-DE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9B53C2A-845C-1749-B1BB-976C5946840D}"/>
              </a:ext>
            </a:extLst>
          </p:cNvPr>
          <p:cNvGrpSpPr/>
          <p:nvPr/>
        </p:nvGrpSpPr>
        <p:grpSpPr>
          <a:xfrm>
            <a:off x="2177288" y="1395606"/>
            <a:ext cx="6509445" cy="2185185"/>
            <a:chOff x="749933" y="1875097"/>
            <a:chExt cx="6509445" cy="218518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CF576A7-69D6-FB43-B8F6-27F5A3DDCCB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0782" y="2179897"/>
              <a:ext cx="993916" cy="579784"/>
              <a:chOff x="9684568" y="1484784"/>
              <a:chExt cx="432048" cy="252028"/>
            </a:xfrm>
          </p:grpSpPr>
          <p:sp>
            <p:nvSpPr>
              <p:cNvPr id="7" name="Folded Corner 6">
                <a:extLst>
                  <a:ext uri="{FF2B5EF4-FFF2-40B4-BE49-F238E27FC236}">
                    <a16:creationId xmlns:a16="http://schemas.microsoft.com/office/drawing/2014/main" id="{8B4A5F2C-3C96-0642-99F5-9D01EC87DD40}"/>
                  </a:ext>
                </a:extLst>
              </p:cNvPr>
              <p:cNvSpPr/>
              <p:nvPr/>
            </p:nvSpPr>
            <p:spPr>
              <a:xfrm>
                <a:off x="9684568" y="1484784"/>
                <a:ext cx="432048" cy="252028"/>
              </a:xfrm>
              <a:prstGeom prst="foldedCorner">
                <a:avLst/>
              </a:prstGeom>
              <a:solidFill>
                <a:srgbClr val="FFFFFF"/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50C3127-C2F9-B74D-9F5F-D393E6EAB6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396" t="6098" r="3544" b="6805"/>
              <a:stretch/>
            </p:blipFill>
            <p:spPr>
              <a:xfrm>
                <a:off x="9711931" y="1502313"/>
                <a:ext cx="392511" cy="136570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9C3C69-03A5-1041-BE9B-EE36B2325B2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28382" y="2027497"/>
              <a:ext cx="993916" cy="579784"/>
              <a:chOff x="9684568" y="1484784"/>
              <a:chExt cx="432048" cy="252028"/>
            </a:xfrm>
          </p:grpSpPr>
          <p:sp>
            <p:nvSpPr>
              <p:cNvPr id="10" name="Folded Corner 9">
                <a:extLst>
                  <a:ext uri="{FF2B5EF4-FFF2-40B4-BE49-F238E27FC236}">
                    <a16:creationId xmlns:a16="http://schemas.microsoft.com/office/drawing/2014/main" id="{9A3FF76E-5210-554E-BBA7-74302B7B9318}"/>
                  </a:ext>
                </a:extLst>
              </p:cNvPr>
              <p:cNvSpPr/>
              <p:nvPr/>
            </p:nvSpPr>
            <p:spPr>
              <a:xfrm>
                <a:off x="9684568" y="1484784"/>
                <a:ext cx="432048" cy="252028"/>
              </a:xfrm>
              <a:prstGeom prst="foldedCorner">
                <a:avLst/>
              </a:prstGeom>
              <a:solidFill>
                <a:srgbClr val="FFFFFF"/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7CE2780D-2A59-F74C-88DF-08350429D0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396" t="6098" r="3544" b="6805"/>
              <a:stretch/>
            </p:blipFill>
            <p:spPr>
              <a:xfrm>
                <a:off x="9711931" y="1502313"/>
                <a:ext cx="392511" cy="136570"/>
              </a:xfrm>
              <a:prstGeom prst="rect">
                <a:avLst/>
              </a:prstGeom>
            </p:spPr>
          </p:pic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C0B0CE9-CA65-EF42-A0A6-C9BF78ACFED5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2820922" y="2177689"/>
              <a:ext cx="726188" cy="482600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4996BFD-669F-C040-A831-5D0E037A10FB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1769898" y="2164989"/>
              <a:ext cx="710412" cy="76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8DA576B-27A4-524B-8E98-C31330799AE0}"/>
                </a:ext>
              </a:extLst>
            </p:cNvPr>
            <p:cNvCxnSpPr>
              <a:cxnSpLocks noChangeAspect="1"/>
              <a:stCxn id="57" idx="3"/>
            </p:cNvCxnSpPr>
            <p:nvPr/>
          </p:nvCxnSpPr>
          <p:spPr>
            <a:xfrm flipV="1">
              <a:off x="2867074" y="3105974"/>
              <a:ext cx="4298032" cy="1239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3A52F98-63B9-294C-946A-AD6FD8D9D1F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5982" y="1875097"/>
              <a:ext cx="993916" cy="579784"/>
              <a:chOff x="9684568" y="1484784"/>
              <a:chExt cx="432048" cy="252028"/>
            </a:xfrm>
          </p:grpSpPr>
          <p:sp>
            <p:nvSpPr>
              <p:cNvPr id="16" name="Folded Corner 15">
                <a:extLst>
                  <a:ext uri="{FF2B5EF4-FFF2-40B4-BE49-F238E27FC236}">
                    <a16:creationId xmlns:a16="http://schemas.microsoft.com/office/drawing/2014/main" id="{2C120299-863B-2141-A553-5F48FEF30CDC}"/>
                  </a:ext>
                </a:extLst>
              </p:cNvPr>
              <p:cNvSpPr/>
              <p:nvPr/>
            </p:nvSpPr>
            <p:spPr>
              <a:xfrm>
                <a:off x="9684568" y="1484784"/>
                <a:ext cx="432048" cy="252028"/>
              </a:xfrm>
              <a:prstGeom prst="foldedCorner">
                <a:avLst/>
              </a:prstGeom>
              <a:solidFill>
                <a:srgbClr val="FFFFFF"/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8499749E-2B27-8A47-9A44-E6E40E8284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396" t="6098" r="3544" b="6805"/>
              <a:stretch/>
            </p:blipFill>
            <p:spPr>
              <a:xfrm>
                <a:off x="9711931" y="1502313"/>
                <a:ext cx="392511" cy="136570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E0B060D-0342-E14C-A9C7-885368150D8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58851" y="2175404"/>
              <a:ext cx="644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control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F1DF87D-762D-3944-8246-FD41B10F120C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6525254" y="2996769"/>
              <a:ext cx="279412" cy="596900"/>
              <a:chOff x="5854700" y="1079500"/>
              <a:chExt cx="225425" cy="365125"/>
            </a:xfrm>
          </p:grpSpPr>
          <p:sp>
            <p:nvSpPr>
              <p:cNvPr id="20" name="Curved Down Arrow 19">
                <a:extLst>
                  <a:ext uri="{FF2B5EF4-FFF2-40B4-BE49-F238E27FC236}">
                    <a16:creationId xmlns:a16="http://schemas.microsoft.com/office/drawing/2014/main" id="{409CFAAC-18F5-AB42-AEAF-08CC3E6D383A}"/>
                  </a:ext>
                </a:extLst>
              </p:cNvPr>
              <p:cNvSpPr/>
              <p:nvPr/>
            </p:nvSpPr>
            <p:spPr>
              <a:xfrm>
                <a:off x="5861050" y="1079500"/>
                <a:ext cx="219075" cy="92075"/>
              </a:xfrm>
              <a:prstGeom prst="curved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Curved Down Arrow 20">
                <a:extLst>
                  <a:ext uri="{FF2B5EF4-FFF2-40B4-BE49-F238E27FC236}">
                    <a16:creationId xmlns:a16="http://schemas.microsoft.com/office/drawing/2014/main" id="{870076DC-C0E5-E94F-AFB7-2871ECBA040B}"/>
                  </a:ext>
                </a:extLst>
              </p:cNvPr>
              <p:cNvSpPr/>
              <p:nvPr/>
            </p:nvSpPr>
            <p:spPr>
              <a:xfrm flipH="1" flipV="1">
                <a:off x="5854700" y="1352550"/>
                <a:ext cx="219075" cy="92075"/>
              </a:xfrm>
              <a:prstGeom prst="curved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154B4FE-2236-1A49-A731-FA9BA416981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83436" y="3480499"/>
              <a:ext cx="1159568" cy="579783"/>
              <a:chOff x="9240986" y="2627164"/>
              <a:chExt cx="504056" cy="252028"/>
            </a:xfrm>
          </p:grpSpPr>
          <p:sp>
            <p:nvSpPr>
              <p:cNvPr id="23" name="Terminator 22">
                <a:extLst>
                  <a:ext uri="{FF2B5EF4-FFF2-40B4-BE49-F238E27FC236}">
                    <a16:creationId xmlns:a16="http://schemas.microsoft.com/office/drawing/2014/main" id="{56FDE017-D5A6-5F4F-818A-3F96B087C3AC}"/>
                  </a:ext>
                </a:extLst>
              </p:cNvPr>
              <p:cNvSpPr/>
              <p:nvPr/>
            </p:nvSpPr>
            <p:spPr>
              <a:xfrm>
                <a:off x="9240986" y="2627164"/>
                <a:ext cx="504056" cy="252028"/>
              </a:xfrm>
              <a:prstGeom prst="flowChartTerminator">
                <a:avLst/>
              </a:prstGeom>
              <a:solidFill>
                <a:srgbClr val="FFFFFF"/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85339C-1E08-E64F-A4B1-FE18FE89ED09}"/>
                  </a:ext>
                </a:extLst>
              </p:cNvPr>
              <p:cNvSpPr txBox="1"/>
              <p:nvPr/>
            </p:nvSpPr>
            <p:spPr>
              <a:xfrm>
                <a:off x="9313952" y="2719467"/>
                <a:ext cx="372935" cy="120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err="1"/>
                  <a:t>VHDLSim</a:t>
                </a:r>
                <a:endParaRPr lang="en-US" sz="1200" dirty="0"/>
              </a:p>
            </p:txBody>
          </p:sp>
        </p:grpSp>
        <p:sp>
          <p:nvSpPr>
            <p:cNvPr id="32" name="Terminator 31">
              <a:extLst>
                <a:ext uri="{FF2B5EF4-FFF2-40B4-BE49-F238E27FC236}">
                  <a16:creationId xmlns:a16="http://schemas.microsoft.com/office/drawing/2014/main" id="{2299881D-8FFF-0742-A969-E01D5B32F7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99810" y="2497397"/>
              <a:ext cx="1159568" cy="579784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C571E80-0E5A-6F43-9C19-FE8C595D00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04610" y="2533209"/>
              <a:ext cx="520700" cy="520700"/>
              <a:chOff x="8023225" y="3790950"/>
              <a:chExt cx="571500" cy="571500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F5ECFA75-C4BB-F24B-9030-288CFA1CFB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23225" y="3790950"/>
                <a:ext cx="571500" cy="571500"/>
              </a:xfrm>
              <a:prstGeom prst="rect">
                <a:avLst/>
              </a:prstGeom>
            </p:spPr>
          </p:pic>
          <p:pic>
            <p:nvPicPr>
              <p:cNvPr id="35" name="Picture 2" descr="D:\Paper\2012-05-15 Toolchain SIMPAR 2012\svn\fig\MilSimulation_v2.graffle\image2.png">
                <a:extLst>
                  <a:ext uri="{FF2B5EF4-FFF2-40B4-BE49-F238E27FC236}">
                    <a16:creationId xmlns:a16="http://schemas.microsoft.com/office/drawing/2014/main" id="{B4734D85-C313-9F42-ACAD-287E977111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707" r="33487" b="18225"/>
              <a:stretch/>
            </p:blipFill>
            <p:spPr bwMode="auto">
              <a:xfrm>
                <a:off x="8091196" y="3851275"/>
                <a:ext cx="436854" cy="2571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C6BE696-B4B0-9A4A-B73C-3DC4F24EA9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05710" y="2040197"/>
              <a:ext cx="1159568" cy="579784"/>
              <a:chOff x="7596336" y="404664"/>
              <a:chExt cx="504056" cy="252028"/>
            </a:xfrm>
          </p:grpSpPr>
          <p:sp>
            <p:nvSpPr>
              <p:cNvPr id="37" name="Terminator 36">
                <a:extLst>
                  <a:ext uri="{FF2B5EF4-FFF2-40B4-BE49-F238E27FC236}">
                    <a16:creationId xmlns:a16="http://schemas.microsoft.com/office/drawing/2014/main" id="{83EB192A-F08D-B041-AF25-7AD248B4C694}"/>
                  </a:ext>
                </a:extLst>
              </p:cNvPr>
              <p:cNvSpPr/>
              <p:nvPr/>
            </p:nvSpPr>
            <p:spPr>
              <a:xfrm>
                <a:off x="7596336" y="404664"/>
                <a:ext cx="504056" cy="252028"/>
              </a:xfrm>
              <a:prstGeom prst="flowChartTerminator">
                <a:avLst/>
              </a:prstGeom>
              <a:solidFill>
                <a:srgbClr val="FFFFFF"/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3A2D9655-E2E4-634F-A90E-0747F1E39C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50472" y="448159"/>
                <a:ext cx="381000" cy="165100"/>
              </a:xfrm>
              <a:prstGeom prst="rect">
                <a:avLst/>
              </a:prstGeom>
            </p:spPr>
          </p:pic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A021273-1793-2B4B-BE17-EB7C30D54825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3662198" y="2342789"/>
              <a:ext cx="710412" cy="76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923BB71-F3E5-B54A-BF9C-07BAD67255D2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389398" y="2647589"/>
              <a:ext cx="710412" cy="76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A80338D-1E66-4F4F-84CB-360F0A16213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82782" y="2333289"/>
              <a:ext cx="993916" cy="579784"/>
              <a:chOff x="8172400" y="836712"/>
              <a:chExt cx="432048" cy="252028"/>
            </a:xfrm>
          </p:grpSpPr>
          <p:sp>
            <p:nvSpPr>
              <p:cNvPr id="42" name="Folded Corner 41">
                <a:extLst>
                  <a:ext uri="{FF2B5EF4-FFF2-40B4-BE49-F238E27FC236}">
                    <a16:creationId xmlns:a16="http://schemas.microsoft.com/office/drawing/2014/main" id="{AD103E8B-7EC8-EB48-AFB6-440C8F11C5A3}"/>
                  </a:ext>
                </a:extLst>
              </p:cNvPr>
              <p:cNvSpPr/>
              <p:nvPr/>
            </p:nvSpPr>
            <p:spPr>
              <a:xfrm>
                <a:off x="8172400" y="836712"/>
                <a:ext cx="432048" cy="252028"/>
              </a:xfrm>
              <a:prstGeom prst="foldedCorner">
                <a:avLst/>
              </a:prstGeom>
              <a:solidFill>
                <a:srgbClr val="FFFFFF"/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890B79E5-D7AE-8142-90A7-2A947310FF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91450" y="855762"/>
                <a:ext cx="393566" cy="216024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94F7B7C1-6EDF-BF45-B3EB-A62D9DF754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279267" y="867115"/>
                <a:ext cx="221303" cy="186985"/>
              </a:xfrm>
              <a:prstGeom prst="rect">
                <a:avLst/>
              </a:prstGeom>
            </p:spPr>
          </p:pic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2CF17B3-26ED-294B-B753-0066F215C9A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2906" y="2865697"/>
              <a:ext cx="993916" cy="579784"/>
              <a:chOff x="8860606" y="795189"/>
              <a:chExt cx="432048" cy="252028"/>
            </a:xfrm>
          </p:grpSpPr>
          <p:sp>
            <p:nvSpPr>
              <p:cNvPr id="46" name="Folded Corner 45">
                <a:extLst>
                  <a:ext uri="{FF2B5EF4-FFF2-40B4-BE49-F238E27FC236}">
                    <a16:creationId xmlns:a16="http://schemas.microsoft.com/office/drawing/2014/main" id="{5A086C2F-2035-7740-B7F6-0139A2A550E3}"/>
                  </a:ext>
                </a:extLst>
              </p:cNvPr>
              <p:cNvSpPr/>
              <p:nvPr/>
            </p:nvSpPr>
            <p:spPr>
              <a:xfrm>
                <a:off x="8860606" y="795189"/>
                <a:ext cx="432048" cy="252028"/>
              </a:xfrm>
              <a:prstGeom prst="foldedCorner">
                <a:avLst/>
              </a:prstGeom>
              <a:solidFill>
                <a:srgbClr val="FFFFFF"/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9700B678-0145-5F4A-8329-F0063FC1F8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85074" y="823452"/>
                <a:ext cx="379575" cy="46498"/>
              </a:xfrm>
              <a:prstGeom prst="rect">
                <a:avLst/>
              </a:prstGeom>
            </p:spPr>
          </p:pic>
        </p:grp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8C6DCDB-1590-194B-91EF-47D0489540DC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1782598" y="3066689"/>
              <a:ext cx="710412" cy="76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2458CFA-13AB-6F4C-A39E-2617D5B81FD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80310" y="2713297"/>
              <a:ext cx="1159568" cy="579784"/>
              <a:chOff x="9448800" y="1661096"/>
              <a:chExt cx="289892" cy="144946"/>
            </a:xfrm>
          </p:grpSpPr>
          <p:sp>
            <p:nvSpPr>
              <p:cNvPr id="50" name="Terminator 49">
                <a:extLst>
                  <a:ext uri="{FF2B5EF4-FFF2-40B4-BE49-F238E27FC236}">
                    <a16:creationId xmlns:a16="http://schemas.microsoft.com/office/drawing/2014/main" id="{70EB0371-83AA-3E43-9469-F072606C65FB}"/>
                  </a:ext>
                </a:extLst>
              </p:cNvPr>
              <p:cNvSpPr/>
              <p:nvPr/>
            </p:nvSpPr>
            <p:spPr>
              <a:xfrm>
                <a:off x="9448800" y="1661096"/>
                <a:ext cx="289892" cy="144946"/>
              </a:xfrm>
              <a:prstGeom prst="flowChartTerminator">
                <a:avLst/>
              </a:prstGeom>
              <a:solidFill>
                <a:srgbClr val="FFFFFF"/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A34E9183-B86F-B54E-B8F5-F392A2B8E7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31983" y="1689107"/>
                <a:ext cx="143293" cy="44667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A68DD604-449C-404F-880C-F6E6560A08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490570" y="1729528"/>
                <a:ext cx="194009" cy="63111"/>
              </a:xfrm>
              <a:prstGeom prst="rect">
                <a:avLst/>
              </a:prstGeom>
            </p:spPr>
          </p:pic>
        </p:grp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6421EAD2-6C1F-224D-989A-AE918EF58F13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3649498" y="2825389"/>
              <a:ext cx="710412" cy="76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EC5C426-C3A2-5448-84A4-7EFFCEFFABA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49933" y="3083178"/>
              <a:ext cx="9861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architecture</a:t>
              </a:r>
            </a:p>
          </p:txBody>
        </p:sp>
      </p:grpSp>
      <p:sp>
        <p:nvSpPr>
          <p:cNvPr id="57" name="Folded Corner 56">
            <a:extLst>
              <a:ext uri="{FF2B5EF4-FFF2-40B4-BE49-F238E27FC236}">
                <a16:creationId xmlns:a16="http://schemas.microsoft.com/office/drawing/2014/main" id="{C8D8EECD-7EBD-0447-B74D-BB167CBD2099}"/>
              </a:ext>
            </a:extLst>
          </p:cNvPr>
          <p:cNvSpPr/>
          <p:nvPr/>
        </p:nvSpPr>
        <p:spPr>
          <a:xfrm>
            <a:off x="2218845" y="3163074"/>
            <a:ext cx="993916" cy="579784"/>
          </a:xfrm>
          <a:prstGeom prst="foldedCorner">
            <a:avLst/>
          </a:prstGeom>
          <a:solidFill>
            <a:srgbClr val="FFFFFF"/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5D4440E-F9B0-5B4D-A88A-A23B98EC4A14}"/>
              </a:ext>
            </a:extLst>
          </p:cNvPr>
          <p:cNvSpPr txBox="1">
            <a:spLocks noChangeAspect="1"/>
          </p:cNvSpPr>
          <p:nvPr/>
        </p:nvSpPr>
        <p:spPr>
          <a:xfrm>
            <a:off x="2292470" y="3402858"/>
            <a:ext cx="822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hardware</a:t>
            </a:r>
          </a:p>
        </p:txBody>
      </p:sp>
      <p:sp>
        <p:nvSpPr>
          <p:cNvPr id="59" name="Folded Corner 58">
            <a:extLst>
              <a:ext uri="{FF2B5EF4-FFF2-40B4-BE49-F238E27FC236}">
                <a16:creationId xmlns:a16="http://schemas.microsoft.com/office/drawing/2014/main" id="{009889E4-CFD9-E34A-A399-7F2A496D2049}"/>
              </a:ext>
            </a:extLst>
          </p:cNvPr>
          <p:cNvSpPr/>
          <p:nvPr/>
        </p:nvSpPr>
        <p:spPr>
          <a:xfrm>
            <a:off x="2248583" y="3939942"/>
            <a:ext cx="993916" cy="579784"/>
          </a:xfrm>
          <a:prstGeom prst="foldedCorner">
            <a:avLst/>
          </a:prstGeom>
          <a:solidFill>
            <a:srgbClr val="FFFFFF"/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olded Corner 60">
            <a:extLst>
              <a:ext uri="{FF2B5EF4-FFF2-40B4-BE49-F238E27FC236}">
                <a16:creationId xmlns:a16="http://schemas.microsoft.com/office/drawing/2014/main" id="{5B54B148-D6EB-9245-9F68-8D19E2B5AB5B}"/>
              </a:ext>
            </a:extLst>
          </p:cNvPr>
          <p:cNvSpPr/>
          <p:nvPr/>
        </p:nvSpPr>
        <p:spPr>
          <a:xfrm>
            <a:off x="694845" y="2776500"/>
            <a:ext cx="993916" cy="579784"/>
          </a:xfrm>
          <a:prstGeom prst="foldedCorner">
            <a:avLst/>
          </a:prstGeom>
          <a:solidFill>
            <a:srgbClr val="FFFFFF"/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DFA1049A-600C-A944-B045-92C4012E12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9987" y="2810116"/>
            <a:ext cx="834637" cy="470534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07F3158-03A9-BB4B-9FDC-3E1DFC2DE447}"/>
              </a:ext>
            </a:extLst>
          </p:cNvPr>
          <p:cNvSpPr txBox="1">
            <a:spLocks noChangeAspect="1"/>
          </p:cNvSpPr>
          <p:nvPr/>
        </p:nvSpPr>
        <p:spPr>
          <a:xfrm>
            <a:off x="640062" y="3127793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system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C654DA-0121-AB43-9A66-D0DDBDE24674}"/>
              </a:ext>
            </a:extLst>
          </p:cNvPr>
          <p:cNvSpPr txBox="1">
            <a:spLocks noChangeAspect="1"/>
          </p:cNvSpPr>
          <p:nvPr/>
        </p:nvSpPr>
        <p:spPr>
          <a:xfrm>
            <a:off x="2406470" y="3220721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VHDL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21CA6A86-AFB8-C342-89B4-F3BEA33525E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65917" y="3976494"/>
            <a:ext cx="644912" cy="334858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AD5F59D3-B63F-C84D-9B86-F8940EE35315}"/>
              </a:ext>
            </a:extLst>
          </p:cNvPr>
          <p:cNvSpPr txBox="1">
            <a:spLocks noChangeAspect="1"/>
          </p:cNvSpPr>
          <p:nvPr/>
        </p:nvSpPr>
        <p:spPr>
          <a:xfrm>
            <a:off x="2449962" y="4179725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plant</a:t>
            </a:r>
          </a:p>
        </p:txBody>
      </p:sp>
      <p:sp>
        <p:nvSpPr>
          <p:cNvPr id="67" name="Curved Down Arrow 66">
            <a:extLst>
              <a:ext uri="{FF2B5EF4-FFF2-40B4-BE49-F238E27FC236}">
                <a16:creationId xmlns:a16="http://schemas.microsoft.com/office/drawing/2014/main" id="{955FA170-FCBA-A042-B9B1-A3EB6048F7EE}"/>
              </a:ext>
            </a:extLst>
          </p:cNvPr>
          <p:cNvSpPr/>
          <p:nvPr/>
        </p:nvSpPr>
        <p:spPr>
          <a:xfrm rot="5400000">
            <a:off x="8198320" y="3710838"/>
            <a:ext cx="271541" cy="15052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Curved Down Arrow 67">
            <a:extLst>
              <a:ext uri="{FF2B5EF4-FFF2-40B4-BE49-F238E27FC236}">
                <a16:creationId xmlns:a16="http://schemas.microsoft.com/office/drawing/2014/main" id="{4DAB43F7-AFCA-9D42-8F36-769907CBE3CD}"/>
              </a:ext>
            </a:extLst>
          </p:cNvPr>
          <p:cNvSpPr/>
          <p:nvPr/>
        </p:nvSpPr>
        <p:spPr>
          <a:xfrm rot="5400000" flipH="1" flipV="1">
            <a:off x="7751943" y="3702967"/>
            <a:ext cx="271541" cy="15052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Terminator 68">
            <a:extLst>
              <a:ext uri="{FF2B5EF4-FFF2-40B4-BE49-F238E27FC236}">
                <a16:creationId xmlns:a16="http://schemas.microsoft.com/office/drawing/2014/main" id="{96C9FF88-05D7-6C4A-ABE2-DD038269EB2F}"/>
              </a:ext>
            </a:extLst>
          </p:cNvPr>
          <p:cNvSpPr/>
          <p:nvPr/>
        </p:nvSpPr>
        <p:spPr>
          <a:xfrm>
            <a:off x="7529378" y="3967444"/>
            <a:ext cx="1159568" cy="579783"/>
          </a:xfrm>
          <a:prstGeom prst="flowChartTerminator">
            <a:avLst/>
          </a:prstGeom>
          <a:solidFill>
            <a:srgbClr val="FFFFFF"/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C51C9D-E9E0-CF48-97F2-072E6DD054EA}"/>
              </a:ext>
            </a:extLst>
          </p:cNvPr>
          <p:cNvSpPr txBox="1"/>
          <p:nvPr/>
        </p:nvSpPr>
        <p:spPr>
          <a:xfrm>
            <a:off x="7722882" y="417978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Simulator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D3F0E99-AA0A-B14A-BD79-E9F3174F7E3E}"/>
              </a:ext>
            </a:extLst>
          </p:cNvPr>
          <p:cNvCxnSpPr>
            <a:cxnSpLocks noChangeAspect="1"/>
            <a:stCxn id="59" idx="3"/>
            <a:endCxn id="69" idx="1"/>
          </p:cNvCxnSpPr>
          <p:nvPr/>
        </p:nvCxnSpPr>
        <p:spPr>
          <a:xfrm>
            <a:off x="3242499" y="4229834"/>
            <a:ext cx="4286879" cy="27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ECD88DA-A47F-2149-9674-4D0004BEF654}"/>
              </a:ext>
            </a:extLst>
          </p:cNvPr>
          <p:cNvCxnSpPr>
            <a:cxnSpLocks noChangeAspect="1"/>
            <a:stCxn id="61" idx="3"/>
            <a:endCxn id="21" idx="0"/>
          </p:cNvCxnSpPr>
          <p:nvPr/>
        </p:nvCxnSpPr>
        <p:spPr>
          <a:xfrm flipV="1">
            <a:off x="1688761" y="2821200"/>
            <a:ext cx="6105104" cy="245192"/>
          </a:xfrm>
          <a:prstGeom prst="bentConnector3">
            <a:avLst>
              <a:gd name="adj1" fmla="val 839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73">
            <a:extLst>
              <a:ext uri="{FF2B5EF4-FFF2-40B4-BE49-F238E27FC236}">
                <a16:creationId xmlns:a16="http://schemas.microsoft.com/office/drawing/2014/main" id="{58E5FE25-E21E-1146-9E72-EAA905677587}"/>
              </a:ext>
            </a:extLst>
          </p:cNvPr>
          <p:cNvCxnSpPr>
            <a:cxnSpLocks noChangeAspect="1"/>
            <a:stCxn id="61" idx="3"/>
            <a:endCxn id="68" idx="0"/>
          </p:cNvCxnSpPr>
          <p:nvPr/>
        </p:nvCxnSpPr>
        <p:spPr>
          <a:xfrm>
            <a:off x="1688761" y="3066392"/>
            <a:ext cx="6123691" cy="721244"/>
          </a:xfrm>
          <a:prstGeom prst="bentConnector3">
            <a:avLst>
              <a:gd name="adj1" fmla="val 836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Oval 111">
            <a:extLst>
              <a:ext uri="{FF2B5EF4-FFF2-40B4-BE49-F238E27FC236}">
                <a16:creationId xmlns:a16="http://schemas.microsoft.com/office/drawing/2014/main" id="{79C621F9-C759-E043-A993-FB42603D27A0}"/>
              </a:ext>
            </a:extLst>
          </p:cNvPr>
          <p:cNvSpPr/>
          <p:nvPr/>
        </p:nvSpPr>
        <p:spPr bwMode="auto">
          <a:xfrm>
            <a:off x="2659687" y="2631688"/>
            <a:ext cx="133814" cy="156117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rgbClr val="0768B2"/>
              </a:solidFill>
              <a:effectLst/>
              <a:latin typeface="Arial" charset="0"/>
            </a:endParaRP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1D69BDFB-D4AA-2A4F-A5E5-A67ABE5947E1}"/>
              </a:ext>
            </a:extLst>
          </p:cNvPr>
          <p:cNvCxnSpPr>
            <a:cxnSpLocks/>
            <a:endCxn id="116" idx="4"/>
          </p:cNvCxnSpPr>
          <p:nvPr/>
        </p:nvCxnSpPr>
        <p:spPr bwMode="auto">
          <a:xfrm flipV="1">
            <a:off x="2742267" y="1769327"/>
            <a:ext cx="30912" cy="83472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4" name="Oval 113">
            <a:extLst>
              <a:ext uri="{FF2B5EF4-FFF2-40B4-BE49-F238E27FC236}">
                <a16:creationId xmlns:a16="http://schemas.microsoft.com/office/drawing/2014/main" id="{C3233AF7-8966-774B-AFDE-DA83440FBD82}"/>
              </a:ext>
            </a:extLst>
          </p:cNvPr>
          <p:cNvSpPr/>
          <p:nvPr/>
        </p:nvSpPr>
        <p:spPr bwMode="auto">
          <a:xfrm>
            <a:off x="3163472" y="1936595"/>
            <a:ext cx="133814" cy="156117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rgbClr val="0768B2"/>
              </a:solidFill>
              <a:effectLst/>
              <a:latin typeface="Arial" charset="0"/>
            </a:endParaRP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54582A79-D1FF-0A4D-88D1-69548902C12E}"/>
              </a:ext>
            </a:extLst>
          </p:cNvPr>
          <p:cNvCxnSpPr>
            <a:cxnSpLocks/>
            <a:stCxn id="112" idx="0"/>
            <a:endCxn id="118" idx="3"/>
          </p:cNvCxnSpPr>
          <p:nvPr/>
        </p:nvCxnSpPr>
        <p:spPr bwMode="auto">
          <a:xfrm flipV="1">
            <a:off x="2726594" y="2255703"/>
            <a:ext cx="653480" cy="37598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115F6D24-AECC-7041-9ADA-5BA8A74AB024}"/>
              </a:ext>
            </a:extLst>
          </p:cNvPr>
          <p:cNvSpPr/>
          <p:nvPr/>
        </p:nvSpPr>
        <p:spPr bwMode="auto">
          <a:xfrm>
            <a:off x="2706272" y="1613210"/>
            <a:ext cx="133814" cy="156117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rgbClr val="0768B2"/>
              </a:solidFill>
              <a:effectLst/>
              <a:latin typeface="Arial" charset="0"/>
            </a:endParaRP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FB4204A-0826-DC49-B115-E0D5E10E07B2}"/>
              </a:ext>
            </a:extLst>
          </p:cNvPr>
          <p:cNvCxnSpPr>
            <a:cxnSpLocks/>
            <a:stCxn id="112" idx="0"/>
            <a:endCxn id="114" idx="3"/>
          </p:cNvCxnSpPr>
          <p:nvPr/>
        </p:nvCxnSpPr>
        <p:spPr bwMode="auto">
          <a:xfrm flipV="1">
            <a:off x="2726594" y="2069849"/>
            <a:ext cx="456475" cy="56183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1FEB0FBF-B8DC-754E-B030-1750B0F2F0AD}"/>
              </a:ext>
            </a:extLst>
          </p:cNvPr>
          <p:cNvSpPr/>
          <p:nvPr/>
        </p:nvSpPr>
        <p:spPr bwMode="auto">
          <a:xfrm>
            <a:off x="3360477" y="2122449"/>
            <a:ext cx="133814" cy="156117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rgbClr val="0768B2"/>
              </a:solidFill>
              <a:effectLst/>
              <a:latin typeface="Arial" charset="0"/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07FDF863-6725-034B-AD40-BDD95455F581}"/>
              </a:ext>
            </a:extLst>
          </p:cNvPr>
          <p:cNvSpPr/>
          <p:nvPr/>
        </p:nvSpPr>
        <p:spPr bwMode="auto">
          <a:xfrm>
            <a:off x="1096537" y="2969941"/>
            <a:ext cx="133814" cy="156117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rgbClr val="0768B2"/>
              </a:solidFill>
              <a:effectLst/>
              <a:latin typeface="Arial" charset="0"/>
            </a:endParaRP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A6F8FA65-658D-3F45-B725-A662770AC175}"/>
              </a:ext>
            </a:extLst>
          </p:cNvPr>
          <p:cNvCxnSpPr>
            <a:cxnSpLocks/>
            <a:endCxn id="135" idx="2"/>
          </p:cNvCxnSpPr>
          <p:nvPr/>
        </p:nvCxnSpPr>
        <p:spPr bwMode="auto">
          <a:xfrm>
            <a:off x="1215483" y="3077737"/>
            <a:ext cx="1444204" cy="110397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5" name="Oval 134">
            <a:extLst>
              <a:ext uri="{FF2B5EF4-FFF2-40B4-BE49-F238E27FC236}">
                <a16:creationId xmlns:a16="http://schemas.microsoft.com/office/drawing/2014/main" id="{E7F825D3-2852-6248-8518-8CD260280DE8}"/>
              </a:ext>
            </a:extLst>
          </p:cNvPr>
          <p:cNvSpPr/>
          <p:nvPr/>
        </p:nvSpPr>
        <p:spPr bwMode="auto">
          <a:xfrm>
            <a:off x="2659687" y="4103648"/>
            <a:ext cx="133814" cy="156117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rgbClr val="0768B2"/>
              </a:solidFill>
              <a:effectLst/>
              <a:latin typeface="Arial" charset="0"/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E03635B2-4320-4843-B66B-65060790800F}"/>
              </a:ext>
            </a:extLst>
          </p:cNvPr>
          <p:cNvSpPr/>
          <p:nvPr/>
        </p:nvSpPr>
        <p:spPr bwMode="auto">
          <a:xfrm>
            <a:off x="2659687" y="3367669"/>
            <a:ext cx="133814" cy="156117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rgbClr val="0768B2"/>
              </a:solidFill>
              <a:effectLst/>
              <a:latin typeface="Arial" charset="0"/>
            </a:endParaRP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DB0199AE-5F8D-CE4D-9EFC-6B6057861FCA}"/>
              </a:ext>
            </a:extLst>
          </p:cNvPr>
          <p:cNvCxnSpPr>
            <a:cxnSpLocks/>
            <a:stCxn id="132" idx="7"/>
            <a:endCxn id="112" idx="2"/>
          </p:cNvCxnSpPr>
          <p:nvPr/>
        </p:nvCxnSpPr>
        <p:spPr bwMode="auto">
          <a:xfrm flipV="1">
            <a:off x="1210754" y="2709747"/>
            <a:ext cx="1448933" cy="28305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63BD0E52-24B7-4246-80F2-DFCD5FF5A781}"/>
              </a:ext>
            </a:extLst>
          </p:cNvPr>
          <p:cNvCxnSpPr>
            <a:cxnSpLocks/>
            <a:stCxn id="132" idx="6"/>
            <a:endCxn id="137" idx="2"/>
          </p:cNvCxnSpPr>
          <p:nvPr/>
        </p:nvCxnSpPr>
        <p:spPr bwMode="auto">
          <a:xfrm>
            <a:off x="1230351" y="3048000"/>
            <a:ext cx="1429336" cy="39772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8" name="Folded Corner 77">
            <a:extLst>
              <a:ext uri="{FF2B5EF4-FFF2-40B4-BE49-F238E27FC236}">
                <a16:creationId xmlns:a16="http://schemas.microsoft.com/office/drawing/2014/main" id="{F78A99AE-9767-FC4F-8198-7C8559343245}"/>
              </a:ext>
            </a:extLst>
          </p:cNvPr>
          <p:cNvSpPr/>
          <p:nvPr/>
        </p:nvSpPr>
        <p:spPr>
          <a:xfrm>
            <a:off x="1165845" y="3928070"/>
            <a:ext cx="993916" cy="579784"/>
          </a:xfrm>
          <a:prstGeom prst="foldedCorner">
            <a:avLst/>
          </a:prstGeom>
          <a:solidFill>
            <a:srgbClr val="FFFFFF"/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488B14B8-6E57-DB41-A858-1A83DCA6E2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6" t="6098" r="3544" b="6805"/>
          <a:stretch/>
        </p:blipFill>
        <p:spPr>
          <a:xfrm>
            <a:off x="1228793" y="3968395"/>
            <a:ext cx="902962" cy="314176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D6CA6422-A49E-844C-A5E2-495780BCE4D6}"/>
              </a:ext>
            </a:extLst>
          </p:cNvPr>
          <p:cNvSpPr txBox="1">
            <a:spLocks noChangeAspect="1"/>
          </p:cNvSpPr>
          <p:nvPr/>
        </p:nvSpPr>
        <p:spPr>
          <a:xfrm>
            <a:off x="1476953" y="4228377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plant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DB69966-FCE6-9A46-BB0E-439794B6A91A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1688761" y="2676098"/>
            <a:ext cx="511500" cy="390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7F06708-0A41-4F48-A292-A9771EB25CC6}"/>
              </a:ext>
            </a:extLst>
          </p:cNvPr>
          <p:cNvCxnSpPr>
            <a:cxnSpLocks noChangeAspect="1"/>
          </p:cNvCxnSpPr>
          <p:nvPr/>
        </p:nvCxnSpPr>
        <p:spPr>
          <a:xfrm>
            <a:off x="1688761" y="3066392"/>
            <a:ext cx="530084" cy="386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AACC48B-44EF-BF44-9C86-C0A7F3D5370C}"/>
              </a:ext>
            </a:extLst>
          </p:cNvPr>
          <p:cNvCxnSpPr>
            <a:cxnSpLocks noChangeAspect="1"/>
          </p:cNvCxnSpPr>
          <p:nvPr/>
        </p:nvCxnSpPr>
        <p:spPr>
          <a:xfrm>
            <a:off x="1688761" y="3066392"/>
            <a:ext cx="559822" cy="1163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9BCFF5B-8947-5B48-AD52-994A9B7928F5}"/>
              </a:ext>
            </a:extLst>
          </p:cNvPr>
          <p:cNvSpPr txBox="1"/>
          <p:nvPr/>
        </p:nvSpPr>
        <p:spPr>
          <a:xfrm>
            <a:off x="7130821" y="1481959"/>
            <a:ext cx="1887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“virtual integration”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7144159-DF22-4A46-A923-2CF03E9EE35D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212761" y="3290900"/>
            <a:ext cx="4298030" cy="162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34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4" grpId="0" animBg="1"/>
      <p:bldP spid="116" grpId="0" animBg="1"/>
      <p:bldP spid="118" grpId="0" animBg="1"/>
      <p:bldP spid="132" grpId="0" animBg="1"/>
      <p:bldP spid="135" grpId="0" animBg="1"/>
      <p:bldP spid="13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07C71-6C0B-354C-81C7-0336DA6B4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C2A60-E9EA-9448-BC8C-05BFD2953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53C451-EA31-EB4A-9EAB-FE6FD03511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2018 | Giese | The Challenge of Model-Based Integration for Cyber-Physical Systems</a:t>
            </a: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B4B10-2328-134E-82D5-CBC9B8086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CC423D-F358-6A48-9F44-69F65E252839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1913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ußzeilenplatzhalter 4">
            <a:extLst>
              <a:ext uri="{FF2B5EF4-FFF2-40B4-BE49-F238E27FC236}">
                <a16:creationId xmlns:a16="http://schemas.microsoft.com/office/drawing/2014/main" id="{0290D4F0-E90E-7848-A12D-65998345B7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r>
              <a:rPr lang="en"/>
              <a:t>2018 | Giese | The Challenge of Model-Based Integration for Cyber-Physical Systems</a:t>
            </a:r>
            <a:endParaRPr lang="de-DE"/>
          </a:p>
        </p:txBody>
      </p:sp>
      <p:sp>
        <p:nvSpPr>
          <p:cNvPr id="18" name="Foliennummernplatzhalter 5">
            <a:extLst>
              <a:ext uri="{FF2B5EF4-FFF2-40B4-BE49-F238E27FC236}">
                <a16:creationId xmlns:a16="http://schemas.microsoft.com/office/drawing/2014/main" id="{8422F169-EB70-F043-A0EE-A36D07D5E3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9041B312-FC4F-BD40-9253-016D86B9726E}" type="slidenum">
              <a:rPr lang="de-DE" altLang="de-DE" sz="1600">
                <a:solidFill>
                  <a:schemeClr val="tx2"/>
                </a:solidFill>
                <a:latin typeface="Arial Narrow" panose="020B0604020202020204" pitchFamily="34" charset="0"/>
              </a:rPr>
              <a:pPr eaLnBrk="1" hangingPunct="1"/>
              <a:t>19</a:t>
            </a:fld>
            <a:endParaRPr lang="de-DE" altLang="de-DE" sz="1600">
              <a:solidFill>
                <a:schemeClr val="tx2"/>
              </a:solidFill>
              <a:latin typeface="Arial Narrow" panose="020B0604020202020204" pitchFamily="34" charset="0"/>
            </a:endParaRPr>
          </a:p>
        </p:txBody>
      </p:sp>
      <p:sp>
        <p:nvSpPr>
          <p:cNvPr id="2443266" name="Rectangle 2">
            <a:extLst>
              <a:ext uri="{FF2B5EF4-FFF2-40B4-BE49-F238E27FC236}">
                <a16:creationId xmlns:a16="http://schemas.microsoft.com/office/drawing/2014/main" id="{1CEAF192-B72D-8F4E-B7B9-93983328AB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19138" y="0"/>
            <a:ext cx="6199187" cy="1136650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 b="1">
                <a:cs typeface="+mj-cs"/>
              </a:rPr>
              <a:t>Example for Approximation: Control</a:t>
            </a:r>
          </a:p>
        </p:txBody>
      </p:sp>
      <p:sp>
        <p:nvSpPr>
          <p:cNvPr id="2443267" name="Rectangle 3">
            <a:extLst>
              <a:ext uri="{FF2B5EF4-FFF2-40B4-BE49-F238E27FC236}">
                <a16:creationId xmlns:a16="http://schemas.microsoft.com/office/drawing/2014/main" id="{A071F49A-4D9B-3D49-B6A7-8FAE45CEFAE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719138" y="1443038"/>
            <a:ext cx="4159250" cy="5081587"/>
          </a:xfrm>
        </p:spPr>
        <p:txBody>
          <a:bodyPr/>
          <a:lstStyle/>
          <a:p>
            <a:pPr eaLnBrk="1" hangingPunct="1">
              <a:lnSpc>
                <a:spcPct val="95000"/>
              </a:lnSpc>
              <a:buNone/>
            </a:pPr>
            <a:r>
              <a:rPr lang="en-US" altLang="de-DE" sz="2000" b="1" dirty="0"/>
              <a:t>Control:</a:t>
            </a:r>
          </a:p>
          <a:p>
            <a:pPr marL="273050" indent="-273050" eaLnBrk="1" hangingPunct="1">
              <a:lnSpc>
                <a:spcPct val="95000"/>
              </a:lnSpc>
              <a:buClr>
                <a:schemeClr val="accent1"/>
              </a:buClr>
              <a:buSzPct val="80000"/>
              <a:buFont typeface="Wingdings" pitchFamily="2" charset="2"/>
              <a:buChar char="n"/>
            </a:pPr>
            <a:r>
              <a:rPr lang="en-US" altLang="de-DE" sz="2000" b="1" dirty="0">
                <a:solidFill>
                  <a:schemeClr val="accent1"/>
                </a:solidFill>
              </a:rPr>
              <a:t>Design</a:t>
            </a:r>
            <a:r>
              <a:rPr lang="en-US" altLang="de-DE" sz="2000" dirty="0"/>
              <a:t> an </a:t>
            </a:r>
            <a:r>
              <a:rPr lang="en-US" altLang="de-DE" sz="2000" b="1" dirty="0">
                <a:solidFill>
                  <a:schemeClr val="accent1"/>
                </a:solidFill>
              </a:rPr>
              <a:t>idealized control algorithm</a:t>
            </a:r>
            <a:r>
              <a:rPr lang="en-US" altLang="de-DE" sz="2000" dirty="0"/>
              <a:t> that assumes a continuous behavior in form of a differential equation (infinite fast; no discretization errors; …)</a:t>
            </a:r>
          </a:p>
          <a:p>
            <a:pPr marL="273050" indent="-273050" eaLnBrk="1" hangingPunct="1">
              <a:lnSpc>
                <a:spcPct val="95000"/>
              </a:lnSpc>
              <a:buClr>
                <a:schemeClr val="accent1"/>
              </a:buClr>
              <a:buSzPct val="80000"/>
              <a:buFont typeface="Wingdings" pitchFamily="2" charset="2"/>
              <a:buChar char="n"/>
            </a:pPr>
            <a:r>
              <a:rPr lang="en-US" altLang="de-DE" sz="2000" b="1" dirty="0">
                <a:solidFill>
                  <a:schemeClr val="accent1"/>
                </a:solidFill>
              </a:rPr>
              <a:t>Analyze</a:t>
            </a:r>
            <a:r>
              <a:rPr lang="en-US" altLang="de-DE" sz="2000" dirty="0"/>
              <a:t> that the </a:t>
            </a:r>
            <a:r>
              <a:rPr lang="en-US" altLang="de-DE" sz="2000" b="1" dirty="0"/>
              <a:t>idealized control algorithm</a:t>
            </a:r>
            <a:r>
              <a:rPr lang="en-US" altLang="de-DE" sz="2000" dirty="0"/>
              <a:t> provides the required guarantees (stability)</a:t>
            </a:r>
          </a:p>
          <a:p>
            <a:pPr marL="273050" indent="-273050" eaLnBrk="1" hangingPunct="1">
              <a:lnSpc>
                <a:spcPct val="95000"/>
              </a:lnSpc>
              <a:buClr>
                <a:schemeClr val="accent1"/>
              </a:buClr>
              <a:buSzPct val="80000"/>
              <a:buFont typeface="Wingdings" pitchFamily="2" charset="2"/>
              <a:buChar char="n"/>
            </a:pPr>
            <a:r>
              <a:rPr lang="en-US" altLang="de-DE" sz="2000" dirty="0"/>
              <a:t>The later </a:t>
            </a:r>
            <a:r>
              <a:rPr lang="en-US" altLang="de-DE" sz="2000" b="1" dirty="0"/>
              <a:t>implemented control software</a:t>
            </a:r>
            <a:r>
              <a:rPr lang="en-US" altLang="de-DE" sz="2000" dirty="0"/>
              <a:t> and its timing is then </a:t>
            </a:r>
            <a:r>
              <a:rPr lang="en-US" altLang="de-DE" sz="2000" b="1" dirty="0">
                <a:solidFill>
                  <a:schemeClr val="accent1"/>
                </a:solidFill>
              </a:rPr>
              <a:t>tuned</a:t>
            </a:r>
            <a:r>
              <a:rPr lang="en-US" altLang="de-DE" sz="2000" dirty="0"/>
              <a:t> until it behaves as required (which is usually possible!)</a:t>
            </a:r>
          </a:p>
        </p:txBody>
      </p:sp>
      <p:sp>
        <p:nvSpPr>
          <p:cNvPr id="2443268" name="Rectangle 4">
            <a:extLst>
              <a:ext uri="{FF2B5EF4-FFF2-40B4-BE49-F238E27FC236}">
                <a16:creationId xmlns:a16="http://schemas.microsoft.com/office/drawing/2014/main" id="{37986008-6DC4-0447-965E-020595E1D464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881563" y="4344988"/>
            <a:ext cx="4011612" cy="2179637"/>
          </a:xfrm>
        </p:spPr>
        <p:txBody>
          <a:bodyPr/>
          <a:lstStyle/>
          <a:p>
            <a:pPr eaLnBrk="1" hangingPunct="1">
              <a:lnSpc>
                <a:spcPct val="95000"/>
              </a:lnSpc>
              <a:buNone/>
              <a:defRPr/>
            </a:pPr>
            <a:r>
              <a:rPr lang="en-US" sz="1400" b="1" dirty="0">
                <a:cs typeface="+mn-cs"/>
              </a:rPr>
              <a:t>Approximation:</a:t>
            </a:r>
          </a:p>
          <a:p>
            <a:pPr marL="179388" indent="-179388" eaLnBrk="1" hangingPunct="1">
              <a:lnSpc>
                <a:spcPct val="95000"/>
              </a:lnSpc>
              <a:buClr>
                <a:schemeClr val="accent1"/>
              </a:buClr>
              <a:buSzPct val="80000"/>
              <a:buFont typeface="Wingdings" charset="0"/>
              <a:buChar char="n"/>
              <a:defRPr/>
            </a:pPr>
            <a:r>
              <a:rPr lang="en-US" sz="1400" dirty="0">
                <a:cs typeface="+mn-cs"/>
              </a:rPr>
              <a:t>Ignore later details via idealization</a:t>
            </a:r>
          </a:p>
          <a:p>
            <a:pPr marL="179388" indent="-179388" eaLnBrk="1" hangingPunct="1">
              <a:lnSpc>
                <a:spcPct val="95000"/>
              </a:lnSpc>
              <a:buClr>
                <a:schemeClr val="accent1"/>
              </a:buClr>
              <a:buSzPct val="80000"/>
              <a:buFont typeface="Wingdings" charset="0"/>
              <a:buChar char="n"/>
              <a:defRPr/>
            </a:pPr>
            <a:r>
              <a:rPr lang="en-US" sz="1400" dirty="0">
                <a:cs typeface="+mn-cs"/>
              </a:rPr>
              <a:t>Do </a:t>
            </a:r>
            <a:r>
              <a:rPr lang="en-US" sz="1400" b="1" dirty="0">
                <a:solidFill>
                  <a:schemeClr val="accent1"/>
                </a:solidFill>
                <a:cs typeface="+mn-cs"/>
              </a:rPr>
              <a:t>not preserve</a:t>
            </a:r>
            <a:r>
              <a:rPr lang="en-US" sz="1400" dirty="0">
                <a:cs typeface="+mn-cs"/>
              </a:rPr>
              <a:t> relevant properties, but assumes that later considered details can be somehow handled</a:t>
            </a:r>
          </a:p>
          <a:p>
            <a:pPr marL="179388" indent="-179388" eaLnBrk="1" hangingPunct="1">
              <a:lnSpc>
                <a:spcPct val="95000"/>
              </a:lnSpc>
              <a:buClr>
                <a:schemeClr val="accent1"/>
              </a:buClr>
              <a:buSzPct val="80000"/>
              <a:buFont typeface="Wingdings" charset="0"/>
              <a:buChar char="n"/>
              <a:defRPr/>
            </a:pPr>
            <a:r>
              <a:rPr lang="en-US" sz="1400" b="1" dirty="0">
                <a:cs typeface="+mn-cs"/>
              </a:rPr>
              <a:t>Optimistic approach:</a:t>
            </a:r>
            <a:r>
              <a:rPr lang="en-US" sz="1400" dirty="0">
                <a:cs typeface="+mn-cs"/>
              </a:rPr>
              <a:t> a solution for the problems raised by the later considered details will </a:t>
            </a:r>
            <a:r>
              <a:rPr lang="en-US" sz="1400" b="1" dirty="0">
                <a:solidFill>
                  <a:schemeClr val="accent1"/>
                </a:solidFill>
                <a:cs typeface="+mn-cs"/>
              </a:rPr>
              <a:t>likely</a:t>
            </a:r>
            <a:r>
              <a:rPr lang="en-US" sz="1400" dirty="0">
                <a:cs typeface="+mn-cs"/>
              </a:rPr>
              <a:t> be found</a:t>
            </a:r>
          </a:p>
          <a:p>
            <a:pPr marL="179388" indent="-179388" eaLnBrk="1" hangingPunct="1">
              <a:lnSpc>
                <a:spcPct val="95000"/>
              </a:lnSpc>
              <a:defRPr/>
            </a:pPr>
            <a:endParaRPr lang="en-US" sz="1400" dirty="0">
              <a:cs typeface="+mn-cs"/>
            </a:endParaRPr>
          </a:p>
        </p:txBody>
      </p:sp>
      <p:sp>
        <p:nvSpPr>
          <p:cNvPr id="2443276" name="Oval 12">
            <a:extLst>
              <a:ext uri="{FF2B5EF4-FFF2-40B4-BE49-F238E27FC236}">
                <a16:creationId xmlns:a16="http://schemas.microsoft.com/office/drawing/2014/main" id="{CB6DA527-A09E-514D-AA29-C96235A4E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1900" y="1747838"/>
            <a:ext cx="63500" cy="42862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latin typeface="Arial" charset="0"/>
              <a:ea typeface="ＭＳ Ｐゴシック" charset="0"/>
            </a:endParaRPr>
          </a:p>
        </p:txBody>
      </p:sp>
      <p:sp>
        <p:nvSpPr>
          <p:cNvPr id="2443277" name="Oval 13">
            <a:extLst>
              <a:ext uri="{FF2B5EF4-FFF2-40B4-BE49-F238E27FC236}">
                <a16:creationId xmlns:a16="http://schemas.microsoft.com/office/drawing/2014/main" id="{9693C1F4-3D1B-C34B-B695-E26C992203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9200" y="1558925"/>
            <a:ext cx="1479550" cy="5048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latin typeface="Arial" charset="0"/>
              <a:ea typeface="ＭＳ Ｐゴシック" charset="0"/>
            </a:endParaRPr>
          </a:p>
        </p:txBody>
      </p:sp>
      <p:sp>
        <p:nvSpPr>
          <p:cNvPr id="2443278" name="Oval 14">
            <a:extLst>
              <a:ext uri="{FF2B5EF4-FFF2-40B4-BE49-F238E27FC236}">
                <a16:creationId xmlns:a16="http://schemas.microsoft.com/office/drawing/2014/main" id="{5D6BE6E2-AD6F-0546-8C6E-5286C3F874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4988" y="3282950"/>
            <a:ext cx="1535112" cy="63023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latin typeface="Arial" charset="0"/>
              <a:ea typeface="ＭＳ Ｐゴシック" charset="0"/>
            </a:endParaRPr>
          </a:p>
        </p:txBody>
      </p:sp>
      <p:sp>
        <p:nvSpPr>
          <p:cNvPr id="2443279" name="Oval 15">
            <a:extLst>
              <a:ext uri="{FF2B5EF4-FFF2-40B4-BE49-F238E27FC236}">
                <a16:creationId xmlns:a16="http://schemas.microsoft.com/office/drawing/2014/main" id="{EDAA9945-62A5-AC42-AC00-52050AD37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5113" y="3471863"/>
            <a:ext cx="1785937" cy="242887"/>
          </a:xfrm>
          <a:prstGeom prst="ellipse">
            <a:avLst/>
          </a:prstGeom>
          <a:solidFill>
            <a:srgbClr val="F6A800">
              <a:alpha val="47000"/>
            </a:srgbClr>
          </a:solidFill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latin typeface="Arial" charset="0"/>
              <a:ea typeface="ＭＳ Ｐゴシック" charset="0"/>
            </a:endParaRPr>
          </a:p>
        </p:txBody>
      </p:sp>
      <p:sp>
        <p:nvSpPr>
          <p:cNvPr id="2443280" name="Line 16">
            <a:extLst>
              <a:ext uri="{FF2B5EF4-FFF2-40B4-BE49-F238E27FC236}">
                <a16:creationId xmlns:a16="http://schemas.microsoft.com/office/drawing/2014/main" id="{006C359F-2E70-594A-A1B7-475BD11890F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45275" y="1801813"/>
            <a:ext cx="936625" cy="17018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de-DE">
              <a:latin typeface="Arial" charset="0"/>
              <a:ea typeface="ＭＳ Ｐゴシック" charset="0"/>
            </a:endParaRPr>
          </a:p>
        </p:txBody>
      </p:sp>
      <p:sp>
        <p:nvSpPr>
          <p:cNvPr id="2443281" name="Line 17">
            <a:extLst>
              <a:ext uri="{FF2B5EF4-FFF2-40B4-BE49-F238E27FC236}">
                <a16:creationId xmlns:a16="http://schemas.microsoft.com/office/drawing/2014/main" id="{22A0B0AA-4CD5-A54E-BD5D-DFCFC0B219DC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4925" y="1820863"/>
            <a:ext cx="714375" cy="1735137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de-DE">
              <a:latin typeface="Arial" charset="0"/>
              <a:ea typeface="ＭＳ Ｐゴシック" charset="0"/>
            </a:endParaRPr>
          </a:p>
        </p:txBody>
      </p:sp>
      <p:sp>
        <p:nvSpPr>
          <p:cNvPr id="2443282" name="Text Box 18">
            <a:extLst>
              <a:ext uri="{FF2B5EF4-FFF2-40B4-BE49-F238E27FC236}">
                <a16:creationId xmlns:a16="http://schemas.microsoft.com/office/drawing/2014/main" id="{7DDBCDE9-0127-FA4F-8E88-5A2A1D6E6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1397000"/>
            <a:ext cx="7254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Arial" charset="0"/>
                <a:ea typeface="ＭＳ Ｐゴシック" charset="0"/>
              </a:rPr>
              <a:t>correct</a:t>
            </a:r>
          </a:p>
        </p:txBody>
      </p:sp>
      <p:sp>
        <p:nvSpPr>
          <p:cNvPr id="2443283" name="Text Box 19">
            <a:extLst>
              <a:ext uri="{FF2B5EF4-FFF2-40B4-BE49-F238E27FC236}">
                <a16:creationId xmlns:a16="http://schemas.microsoft.com/office/drawing/2014/main" id="{AF3B4CAD-EE9E-B946-8A80-293FCCBA79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9738" y="2968625"/>
            <a:ext cx="7254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Arial" charset="0"/>
                <a:ea typeface="ＭＳ Ｐゴシック" charset="0"/>
              </a:rPr>
              <a:t>correct</a:t>
            </a:r>
          </a:p>
        </p:txBody>
      </p:sp>
      <p:sp>
        <p:nvSpPr>
          <p:cNvPr id="2443285" name="Text Box 21">
            <a:extLst>
              <a:ext uri="{FF2B5EF4-FFF2-40B4-BE49-F238E27FC236}">
                <a16:creationId xmlns:a16="http://schemas.microsoft.com/office/drawing/2014/main" id="{0C1180CD-FA3B-B849-9ED6-BB0F748FBD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8738" y="1579563"/>
            <a:ext cx="568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Arial" charset="0"/>
                <a:ea typeface="ＭＳ Ｐゴシック" charset="0"/>
              </a:rPr>
              <a:t>point</a:t>
            </a:r>
          </a:p>
        </p:txBody>
      </p:sp>
      <p:sp>
        <p:nvSpPr>
          <p:cNvPr id="2443286" name="Text Box 22">
            <a:extLst>
              <a:ext uri="{FF2B5EF4-FFF2-40B4-BE49-F238E27FC236}">
                <a16:creationId xmlns:a16="http://schemas.microsoft.com/office/drawing/2014/main" id="{57F04745-E940-E746-8F5C-1AF3671991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6100" y="3865563"/>
            <a:ext cx="9620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Arial" charset="0"/>
                <a:ea typeface="ＭＳ Ｐゴシック" charset="0"/>
              </a:rPr>
              <a:t>not empty</a:t>
            </a:r>
          </a:p>
        </p:txBody>
      </p:sp>
      <p:sp>
        <p:nvSpPr>
          <p:cNvPr id="2443287" name="Oval 23">
            <a:extLst>
              <a:ext uri="{FF2B5EF4-FFF2-40B4-BE49-F238E27FC236}">
                <a16:creationId xmlns:a16="http://schemas.microsoft.com/office/drawing/2014/main" id="{818E224C-B79D-2544-B6F1-AAA8600261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2763" y="3571875"/>
            <a:ext cx="63500" cy="42863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latin typeface="Arial" charset="0"/>
              <a:ea typeface="ＭＳ Ｐゴシック" charset="0"/>
            </a:endParaRPr>
          </a:p>
        </p:txBody>
      </p:sp>
      <p:sp>
        <p:nvSpPr>
          <p:cNvPr id="2443290" name="Freeform 26">
            <a:extLst>
              <a:ext uri="{FF2B5EF4-FFF2-40B4-BE49-F238E27FC236}">
                <a16:creationId xmlns:a16="http://schemas.microsoft.com/office/drawing/2014/main" id="{43F6FB01-AEE0-4144-B755-9D3D7AE59A71}"/>
              </a:ext>
            </a:extLst>
          </p:cNvPr>
          <p:cNvSpPr>
            <a:spLocks/>
          </p:cNvSpPr>
          <p:nvPr/>
        </p:nvSpPr>
        <p:spPr bwMode="auto">
          <a:xfrm>
            <a:off x="6926263" y="1797050"/>
            <a:ext cx="757237" cy="1828800"/>
          </a:xfrm>
          <a:custGeom>
            <a:avLst/>
            <a:gdLst>
              <a:gd name="T0" fmla="*/ 682625 w 477"/>
              <a:gd name="T1" fmla="*/ 0 h 1152"/>
              <a:gd name="T2" fmla="*/ 746125 w 477"/>
              <a:gd name="T3" fmla="*/ 315913 h 1152"/>
              <a:gd name="T4" fmla="*/ 568325 w 477"/>
              <a:gd name="T5" fmla="*/ 620713 h 1152"/>
              <a:gd name="T6" fmla="*/ 484187 w 477"/>
              <a:gd name="T7" fmla="*/ 682625 h 1152"/>
              <a:gd name="T8" fmla="*/ 420687 w 477"/>
              <a:gd name="T9" fmla="*/ 1177925 h 1152"/>
              <a:gd name="T10" fmla="*/ 368300 w 477"/>
              <a:gd name="T11" fmla="*/ 1262063 h 1152"/>
              <a:gd name="T12" fmla="*/ 273050 w 477"/>
              <a:gd name="T13" fmla="*/ 1292225 h 1152"/>
              <a:gd name="T14" fmla="*/ 209550 w 477"/>
              <a:gd name="T15" fmla="*/ 1335088 h 1152"/>
              <a:gd name="T16" fmla="*/ 136525 w 477"/>
              <a:gd name="T17" fmla="*/ 1430338 h 1152"/>
              <a:gd name="T18" fmla="*/ 63500 w 477"/>
              <a:gd name="T19" fmla="*/ 1597025 h 1152"/>
              <a:gd name="T20" fmla="*/ 20637 w 477"/>
              <a:gd name="T21" fmla="*/ 1681163 h 1152"/>
              <a:gd name="T22" fmla="*/ 0 w 477"/>
              <a:gd name="T23" fmla="*/ 1828800 h 115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477" h="1152">
                <a:moveTo>
                  <a:pt x="430" y="0"/>
                </a:moveTo>
                <a:cubicBezTo>
                  <a:pt x="436" y="74"/>
                  <a:pt x="446" y="131"/>
                  <a:pt x="470" y="199"/>
                </a:cubicBezTo>
                <a:cubicBezTo>
                  <a:pt x="463" y="313"/>
                  <a:pt x="477" y="366"/>
                  <a:pt x="358" y="391"/>
                </a:cubicBezTo>
                <a:cubicBezTo>
                  <a:pt x="342" y="406"/>
                  <a:pt x="305" y="430"/>
                  <a:pt x="305" y="430"/>
                </a:cubicBezTo>
                <a:cubicBezTo>
                  <a:pt x="242" y="519"/>
                  <a:pt x="314" y="644"/>
                  <a:pt x="265" y="742"/>
                </a:cubicBezTo>
                <a:cubicBezTo>
                  <a:pt x="256" y="760"/>
                  <a:pt x="251" y="783"/>
                  <a:pt x="232" y="795"/>
                </a:cubicBezTo>
                <a:cubicBezTo>
                  <a:pt x="216" y="804"/>
                  <a:pt x="190" y="809"/>
                  <a:pt x="172" y="814"/>
                </a:cubicBezTo>
                <a:cubicBezTo>
                  <a:pt x="159" y="823"/>
                  <a:pt x="145" y="832"/>
                  <a:pt x="132" y="841"/>
                </a:cubicBezTo>
                <a:cubicBezTo>
                  <a:pt x="111" y="855"/>
                  <a:pt x="104" y="883"/>
                  <a:pt x="86" y="901"/>
                </a:cubicBezTo>
                <a:cubicBezTo>
                  <a:pt x="72" y="938"/>
                  <a:pt x="58" y="972"/>
                  <a:pt x="40" y="1006"/>
                </a:cubicBezTo>
                <a:cubicBezTo>
                  <a:pt x="29" y="1028"/>
                  <a:pt x="32" y="1042"/>
                  <a:pt x="13" y="1059"/>
                </a:cubicBezTo>
                <a:cubicBezTo>
                  <a:pt x="6" y="1090"/>
                  <a:pt x="0" y="1120"/>
                  <a:pt x="0" y="115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8535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9138" y="0"/>
            <a:ext cx="6941750" cy="1136650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3. </a:t>
            </a:r>
            <a:r>
              <a:rPr lang="en-US" b="1" dirty="0"/>
              <a:t>HPI </a:t>
            </a:r>
            <a:r>
              <a:rPr lang="en-US" b="1" dirty="0" err="1"/>
              <a:t>CPSLab</a:t>
            </a:r>
            <a:r>
              <a:rPr lang="en-US" b="1" dirty="0"/>
              <a:t> &amp; </a:t>
            </a:r>
            <a:br>
              <a:rPr lang="en-US" b="1" dirty="0"/>
            </a:br>
            <a:r>
              <a:rPr lang="en-US" b="1" dirty="0"/>
              <a:t>Integration: 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"/>
              <a:t>2018 | Giese | The Challenge of Model-Based Integration for Cyber-Physical Systems</a:t>
            </a:r>
            <a:endParaRPr lang="de-D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8C14458-3BBD-5C4C-B5A6-039D85478BDC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401" y="1790966"/>
            <a:ext cx="8459190" cy="4716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11FDCA-AB94-CC4E-8708-00415EA38214}"/>
              </a:ext>
            </a:extLst>
          </p:cNvPr>
          <p:cNvSpPr txBox="1"/>
          <p:nvPr/>
        </p:nvSpPr>
        <p:spPr>
          <a:xfrm>
            <a:off x="582734" y="1685288"/>
            <a:ext cx="1358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97589-232D-DC4C-976D-ABFD56139DBF}"/>
              </a:ext>
            </a:extLst>
          </p:cNvPr>
          <p:cNvSpPr txBox="1"/>
          <p:nvPr/>
        </p:nvSpPr>
        <p:spPr>
          <a:xfrm>
            <a:off x="4091365" y="1758176"/>
            <a:ext cx="15501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Tool landscape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88B22D-33C3-3A47-B941-7DA2141D0F0F}"/>
              </a:ext>
            </a:extLst>
          </p:cNvPr>
          <p:cNvSpPr txBox="1"/>
          <p:nvPr/>
        </p:nvSpPr>
        <p:spPr>
          <a:xfrm>
            <a:off x="7782391" y="6253976"/>
            <a:ext cx="1072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Hardware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7C530F-17A8-3349-9421-1564ECF26B75}"/>
              </a:ext>
            </a:extLst>
          </p:cNvPr>
          <p:cNvSpPr txBox="1"/>
          <p:nvPr/>
        </p:nvSpPr>
        <p:spPr>
          <a:xfrm>
            <a:off x="6522769" y="1237785"/>
            <a:ext cx="2621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1"/>
                </a:solidFill>
              </a:rPr>
              <a:t>Big Picture</a:t>
            </a:r>
            <a:endParaRPr lang="de-DE" sz="3600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1437A0-B291-DC40-A4D2-D7B21F9C2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1394" y="4566150"/>
            <a:ext cx="1411094" cy="584010"/>
          </a:xfrm>
          <a:prstGeom prst="rect">
            <a:avLst/>
          </a:prstGeom>
        </p:spPr>
      </p:pic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590B3C3-4DFA-2D46-B5C3-B74BEE2C52C8}"/>
              </a:ext>
            </a:extLst>
          </p:cNvPr>
          <p:cNvCxnSpPr/>
          <p:nvPr/>
        </p:nvCxnSpPr>
        <p:spPr bwMode="auto">
          <a:xfrm rot="16200000" flipH="1">
            <a:off x="6724185" y="3178097"/>
            <a:ext cx="1906858" cy="791737"/>
          </a:xfrm>
          <a:prstGeom prst="curvedConnector3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1193D069-0A04-8F46-8A4F-7887835C2AE5}"/>
              </a:ext>
            </a:extLst>
          </p:cNvPr>
          <p:cNvCxnSpPr>
            <a:cxnSpLocks/>
          </p:cNvCxnSpPr>
          <p:nvPr/>
        </p:nvCxnSpPr>
        <p:spPr bwMode="auto">
          <a:xfrm flipV="1">
            <a:off x="6556920" y="5118410"/>
            <a:ext cx="1059363" cy="7806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481CE04-75BC-2945-8FA3-94D5448CC325}"/>
              </a:ext>
            </a:extLst>
          </p:cNvPr>
          <p:cNvSpPr txBox="1"/>
          <p:nvPr/>
        </p:nvSpPr>
        <p:spPr>
          <a:xfrm>
            <a:off x="8504216" y="4278488"/>
            <a:ext cx="662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accent1"/>
                </a:solidFill>
              </a:rPr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2861411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22E2398D-0263-8F47-B784-3725106C7F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r>
              <a:rPr lang="en"/>
              <a:t>2018 | Giese | The Challenge of Model-Based Integration for Cyber-Physical Systems</a:t>
            </a:r>
            <a:endParaRPr lang="de-DE"/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FCD4AB62-51CD-6447-919E-7F4EF85ABE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25A01A1B-ECCA-4A46-98C0-CAE2CC39B758}" type="slidenum">
              <a:rPr lang="de-DE" altLang="de-DE" sz="1600">
                <a:solidFill>
                  <a:schemeClr val="tx2"/>
                </a:solidFill>
                <a:latin typeface="Arial Narrow" panose="020B0604020202020204" pitchFamily="34" charset="0"/>
              </a:rPr>
              <a:pPr eaLnBrk="1" hangingPunct="1"/>
              <a:t>20</a:t>
            </a:fld>
            <a:endParaRPr lang="de-DE" altLang="de-DE" sz="1600">
              <a:solidFill>
                <a:schemeClr val="tx2"/>
              </a:solidFill>
              <a:latin typeface="Arial Narrow" panose="020B0604020202020204" pitchFamily="34" charset="0"/>
            </a:endParaRPr>
          </a:p>
        </p:txBody>
      </p:sp>
      <p:sp>
        <p:nvSpPr>
          <p:cNvPr id="2444290" name="Rectangle 2">
            <a:extLst>
              <a:ext uri="{FF2B5EF4-FFF2-40B4-BE49-F238E27FC236}">
                <a16:creationId xmlns:a16="http://schemas.microsoft.com/office/drawing/2014/main" id="{92A658CD-5508-1645-8407-F35937D5E2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 b="1">
                <a:cs typeface="+mj-cs"/>
              </a:rPr>
              <a:t>Example for Refinement: Protocols</a:t>
            </a:r>
          </a:p>
        </p:txBody>
      </p:sp>
      <p:sp>
        <p:nvSpPr>
          <p:cNvPr id="2444291" name="Rectangle 3">
            <a:extLst>
              <a:ext uri="{FF2B5EF4-FFF2-40B4-BE49-F238E27FC236}">
                <a16:creationId xmlns:a16="http://schemas.microsoft.com/office/drawing/2014/main" id="{3F1F4845-F032-2A41-8CFB-A63BB9DD3D0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719138" y="4344988"/>
            <a:ext cx="4010025" cy="2179637"/>
          </a:xfrm>
        </p:spPr>
        <p:txBody>
          <a:bodyPr/>
          <a:lstStyle/>
          <a:p>
            <a:pPr eaLnBrk="1" hangingPunct="1">
              <a:lnSpc>
                <a:spcPct val="95000"/>
              </a:lnSpc>
              <a:buNone/>
              <a:defRPr/>
            </a:pPr>
            <a:r>
              <a:rPr lang="en-US" sz="1400" b="1" dirty="0">
                <a:cs typeface="+mn-cs"/>
              </a:rPr>
              <a:t>Refinement:</a:t>
            </a:r>
          </a:p>
          <a:p>
            <a:pPr marL="273050" indent="-273050" eaLnBrk="1" hangingPunct="1">
              <a:lnSpc>
                <a:spcPct val="95000"/>
              </a:lnSpc>
              <a:buClr>
                <a:schemeClr val="accent1"/>
              </a:buClr>
              <a:buSzPct val="80000"/>
              <a:buFont typeface="Wingdings" charset="0"/>
              <a:buChar char="n"/>
              <a:defRPr/>
            </a:pPr>
            <a:r>
              <a:rPr lang="en-US" sz="1400" dirty="0">
                <a:cs typeface="+mn-cs"/>
              </a:rPr>
              <a:t>Abstract from later details in a pessimistic manner</a:t>
            </a:r>
          </a:p>
          <a:p>
            <a:pPr marL="273050" indent="-273050" eaLnBrk="1" hangingPunct="1">
              <a:lnSpc>
                <a:spcPct val="95000"/>
              </a:lnSpc>
              <a:buClr>
                <a:schemeClr val="accent1"/>
              </a:buClr>
              <a:buSzPct val="80000"/>
              <a:buFont typeface="Wingdings" charset="0"/>
              <a:buChar char="n"/>
              <a:defRPr/>
            </a:pPr>
            <a:r>
              <a:rPr lang="en-US" sz="1400" b="1" dirty="0">
                <a:solidFill>
                  <a:schemeClr val="accent1"/>
                </a:solidFill>
                <a:cs typeface="+mn-cs"/>
              </a:rPr>
              <a:t>Preserve</a:t>
            </a:r>
            <a:r>
              <a:rPr lang="en-US" sz="1400" dirty="0">
                <a:cs typeface="+mn-cs"/>
              </a:rPr>
              <a:t> relevant properties</a:t>
            </a:r>
          </a:p>
          <a:p>
            <a:pPr marL="273050" indent="-273050" eaLnBrk="1" hangingPunct="1">
              <a:lnSpc>
                <a:spcPct val="95000"/>
              </a:lnSpc>
              <a:buClr>
                <a:schemeClr val="accent1"/>
              </a:buClr>
              <a:buSzPct val="80000"/>
              <a:buFont typeface="Wingdings" charset="0"/>
              <a:buChar char="n"/>
              <a:defRPr/>
            </a:pPr>
            <a:r>
              <a:rPr lang="en-US" sz="1400" b="1" dirty="0">
                <a:cs typeface="+mn-cs"/>
              </a:rPr>
              <a:t>Pessimistic approach:</a:t>
            </a:r>
            <a:r>
              <a:rPr lang="en-US" sz="1400" dirty="0">
                <a:cs typeface="+mn-cs"/>
              </a:rPr>
              <a:t> </a:t>
            </a:r>
            <a:br>
              <a:rPr lang="en-US" sz="1400" dirty="0">
                <a:cs typeface="+mn-cs"/>
              </a:rPr>
            </a:br>
            <a:r>
              <a:rPr lang="en-US" sz="1400" dirty="0">
                <a:cs typeface="+mn-cs"/>
              </a:rPr>
              <a:t>exclude errors in later stages to be on the safe side</a:t>
            </a:r>
          </a:p>
        </p:txBody>
      </p:sp>
      <p:sp>
        <p:nvSpPr>
          <p:cNvPr id="2444292" name="Rectangle 4">
            <a:extLst>
              <a:ext uri="{FF2B5EF4-FFF2-40B4-BE49-F238E27FC236}">
                <a16:creationId xmlns:a16="http://schemas.microsoft.com/office/drawing/2014/main" id="{FFB9CEAD-05BF-0946-916C-D72893D490B9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881563" y="1900238"/>
            <a:ext cx="4011612" cy="4624387"/>
          </a:xfrm>
        </p:spPr>
        <p:txBody>
          <a:bodyPr/>
          <a:lstStyle/>
          <a:p>
            <a:pPr eaLnBrk="1" hangingPunct="1">
              <a:buNone/>
              <a:defRPr/>
            </a:pPr>
            <a:r>
              <a:rPr lang="en-US" sz="1800" b="1" dirty="0">
                <a:cs typeface="+mn-cs"/>
              </a:rPr>
              <a:t>Protocol:</a:t>
            </a:r>
          </a:p>
          <a:p>
            <a:pPr marL="179388" indent="-179388" eaLnBrk="1" hangingPunct="1">
              <a:buClr>
                <a:schemeClr val="accent1"/>
              </a:buClr>
              <a:buSzPct val="80000"/>
              <a:buFont typeface="Wingdings" charset="0"/>
              <a:buChar char="n"/>
              <a:defRPr/>
            </a:pPr>
            <a:r>
              <a:rPr lang="en-US" sz="1800" b="1" dirty="0">
                <a:solidFill>
                  <a:schemeClr val="accent1"/>
                </a:solidFill>
                <a:cs typeface="+mn-cs"/>
              </a:rPr>
              <a:t>Design</a:t>
            </a:r>
            <a:r>
              <a:rPr lang="en-US" sz="1800" dirty="0">
                <a:cs typeface="+mn-cs"/>
              </a:rPr>
              <a:t> an </a:t>
            </a:r>
            <a:r>
              <a:rPr lang="en-US" sz="1800" b="1" dirty="0">
                <a:cs typeface="+mn-cs"/>
              </a:rPr>
              <a:t>abstract model</a:t>
            </a:r>
            <a:r>
              <a:rPr lang="en-US" sz="1800" dirty="0">
                <a:cs typeface="+mn-cs"/>
              </a:rPr>
              <a:t> of a protocol that captures all possible message delays </a:t>
            </a:r>
          </a:p>
          <a:p>
            <a:pPr marL="179388" indent="-179388" eaLnBrk="1" hangingPunct="1">
              <a:buClr>
                <a:schemeClr val="accent1"/>
              </a:buClr>
              <a:buSzPct val="80000"/>
              <a:buFont typeface="Wingdings" charset="0"/>
              <a:buChar char="n"/>
              <a:defRPr/>
            </a:pPr>
            <a:r>
              <a:rPr lang="en-US" sz="1800" b="1" dirty="0">
                <a:solidFill>
                  <a:schemeClr val="accent1"/>
                </a:solidFill>
                <a:cs typeface="+mn-cs"/>
              </a:rPr>
              <a:t>Verify</a:t>
            </a:r>
            <a:r>
              <a:rPr lang="en-US" sz="1800" dirty="0">
                <a:cs typeface="+mn-cs"/>
              </a:rPr>
              <a:t> that the </a:t>
            </a:r>
            <a:r>
              <a:rPr lang="en-US" sz="1800" b="1" dirty="0">
                <a:cs typeface="+mn-cs"/>
              </a:rPr>
              <a:t>abstract model</a:t>
            </a:r>
            <a:r>
              <a:rPr lang="en-US" sz="1800" dirty="0">
                <a:cs typeface="+mn-cs"/>
              </a:rPr>
              <a:t> guarantees the properties required for the protocol</a:t>
            </a:r>
          </a:p>
          <a:p>
            <a:pPr marL="179388" indent="-179388" eaLnBrk="1" hangingPunct="1">
              <a:buClr>
                <a:schemeClr val="accent1"/>
              </a:buClr>
              <a:buSzPct val="80000"/>
              <a:buFont typeface="Wingdings" charset="0"/>
              <a:buChar char="n"/>
              <a:defRPr/>
            </a:pPr>
            <a:r>
              <a:rPr lang="en-US" sz="1800" dirty="0">
                <a:cs typeface="+mn-cs"/>
              </a:rPr>
              <a:t>The </a:t>
            </a:r>
            <a:r>
              <a:rPr lang="en-US" sz="1800" b="1" dirty="0">
                <a:cs typeface="+mn-cs"/>
              </a:rPr>
              <a:t>concrete protocol</a:t>
            </a:r>
            <a:r>
              <a:rPr lang="en-US" sz="1800" dirty="0">
                <a:cs typeface="+mn-cs"/>
              </a:rPr>
              <a:t> with specific time delays for messages will then be a refinement and thus also guarantees the required properties.</a:t>
            </a:r>
          </a:p>
        </p:txBody>
      </p:sp>
      <p:sp>
        <p:nvSpPr>
          <p:cNvPr id="2444293" name="Oval 5">
            <a:extLst>
              <a:ext uri="{FF2B5EF4-FFF2-40B4-BE49-F238E27FC236}">
                <a16:creationId xmlns:a16="http://schemas.microsoft.com/office/drawing/2014/main" id="{3DFA28C6-947E-0744-BB96-DB269F2BC8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6350" y="1584325"/>
            <a:ext cx="2447925" cy="5048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latin typeface="Arial" charset="0"/>
              <a:ea typeface="ＭＳ Ｐゴシック" charset="0"/>
            </a:endParaRPr>
          </a:p>
        </p:txBody>
      </p:sp>
      <p:sp>
        <p:nvSpPr>
          <p:cNvPr id="2444294" name="Oval 6">
            <a:extLst>
              <a:ext uri="{FF2B5EF4-FFF2-40B4-BE49-F238E27FC236}">
                <a16:creationId xmlns:a16="http://schemas.microsoft.com/office/drawing/2014/main" id="{A6873A3D-EEC2-9746-9F4C-066F04635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138" y="3308350"/>
            <a:ext cx="4057650" cy="63023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latin typeface="Arial" charset="0"/>
              <a:ea typeface="ＭＳ Ｐゴシック" charset="0"/>
            </a:endParaRPr>
          </a:p>
        </p:txBody>
      </p:sp>
      <p:sp>
        <p:nvSpPr>
          <p:cNvPr id="2444295" name="Oval 7">
            <a:extLst>
              <a:ext uri="{FF2B5EF4-FFF2-40B4-BE49-F238E27FC236}">
                <a16:creationId xmlns:a16="http://schemas.microsoft.com/office/drawing/2014/main" id="{19E6619A-D49C-D04A-B6D3-6B81A0F87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2263" y="3497263"/>
            <a:ext cx="1785937" cy="242887"/>
          </a:xfrm>
          <a:prstGeom prst="ellipse">
            <a:avLst/>
          </a:prstGeom>
          <a:solidFill>
            <a:srgbClr val="F6A800">
              <a:alpha val="50000"/>
            </a:srgbClr>
          </a:solidFill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latin typeface="Arial" charset="0"/>
              <a:ea typeface="ＭＳ Ｐゴシック" charset="0"/>
            </a:endParaRPr>
          </a:p>
        </p:txBody>
      </p:sp>
      <p:sp>
        <p:nvSpPr>
          <p:cNvPr id="2444296" name="Line 8">
            <a:extLst>
              <a:ext uri="{FF2B5EF4-FFF2-40B4-BE49-F238E27FC236}">
                <a16:creationId xmlns:a16="http://schemas.microsoft.com/office/drawing/2014/main" id="{504DEE4C-4D1D-C74A-BAEF-B86E9ECB6B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22425" y="1879600"/>
            <a:ext cx="652463" cy="1649413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de-DE">
              <a:latin typeface="Arial" charset="0"/>
              <a:ea typeface="ＭＳ Ｐゴシック" charset="0"/>
            </a:endParaRPr>
          </a:p>
        </p:txBody>
      </p:sp>
      <p:sp>
        <p:nvSpPr>
          <p:cNvPr id="2444297" name="Line 9">
            <a:extLst>
              <a:ext uri="{FF2B5EF4-FFF2-40B4-BE49-F238E27FC236}">
                <a16:creationId xmlns:a16="http://schemas.microsoft.com/office/drawing/2014/main" id="{3735E39F-41A3-5341-8E33-F4BB1333A41A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6850" y="1889125"/>
            <a:ext cx="609600" cy="1692275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de-DE">
              <a:latin typeface="Arial" charset="0"/>
              <a:ea typeface="ＭＳ Ｐゴシック" charset="0"/>
            </a:endParaRPr>
          </a:p>
        </p:txBody>
      </p:sp>
      <p:sp>
        <p:nvSpPr>
          <p:cNvPr id="2444298" name="Text Box 10">
            <a:extLst>
              <a:ext uri="{FF2B5EF4-FFF2-40B4-BE49-F238E27FC236}">
                <a16:creationId xmlns:a16="http://schemas.microsoft.com/office/drawing/2014/main" id="{3443E781-4C72-CB4D-AFE6-4B0C4AB56F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8538" y="1895475"/>
            <a:ext cx="7254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Arial" charset="0"/>
                <a:ea typeface="ＭＳ Ｐゴシック" charset="0"/>
              </a:rPr>
              <a:t>correct</a:t>
            </a:r>
          </a:p>
        </p:txBody>
      </p:sp>
      <p:sp>
        <p:nvSpPr>
          <p:cNvPr id="2444299" name="Text Box 11">
            <a:extLst>
              <a:ext uri="{FF2B5EF4-FFF2-40B4-BE49-F238E27FC236}">
                <a16:creationId xmlns:a16="http://schemas.microsoft.com/office/drawing/2014/main" id="{3E5BF28D-F13B-3143-A062-0EF1BCD528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738" y="3844925"/>
            <a:ext cx="7254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Arial" charset="0"/>
                <a:ea typeface="ＭＳ Ｐゴシック" charset="0"/>
              </a:rPr>
              <a:t>correct</a:t>
            </a:r>
          </a:p>
        </p:txBody>
      </p:sp>
      <p:sp>
        <p:nvSpPr>
          <p:cNvPr id="2444308" name="Text Box 20">
            <a:extLst>
              <a:ext uri="{FF2B5EF4-FFF2-40B4-BE49-F238E27FC236}">
                <a16:creationId xmlns:a16="http://schemas.microsoft.com/office/drawing/2014/main" id="{D0AEEC0A-528C-5847-B873-4FE714EE1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2238" y="1616075"/>
            <a:ext cx="4206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Arial" charset="0"/>
                <a:ea typeface="ＭＳ Ｐゴシック" charset="0"/>
              </a:rPr>
              <a:t>set</a:t>
            </a:r>
          </a:p>
        </p:txBody>
      </p:sp>
      <p:sp>
        <p:nvSpPr>
          <p:cNvPr id="2444312" name="Oval 24">
            <a:extLst>
              <a:ext uri="{FF2B5EF4-FFF2-40B4-BE49-F238E27FC236}">
                <a16:creationId xmlns:a16="http://schemas.microsoft.com/office/drawing/2014/main" id="{1B03045F-C49F-C342-906A-0E84985FD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7950" y="3546475"/>
            <a:ext cx="420688" cy="1158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latin typeface="Arial" charset="0"/>
              <a:ea typeface="ＭＳ Ｐゴシック" charset="0"/>
            </a:endParaRPr>
          </a:p>
        </p:txBody>
      </p:sp>
      <p:sp>
        <p:nvSpPr>
          <p:cNvPr id="2444313" name="Freeform 25">
            <a:extLst>
              <a:ext uri="{FF2B5EF4-FFF2-40B4-BE49-F238E27FC236}">
                <a16:creationId xmlns:a16="http://schemas.microsoft.com/office/drawing/2014/main" id="{2B35A0F8-1D8F-2E45-B41B-325C944C9921}"/>
              </a:ext>
            </a:extLst>
          </p:cNvPr>
          <p:cNvSpPr>
            <a:spLocks/>
          </p:cNvSpPr>
          <p:nvPr/>
        </p:nvSpPr>
        <p:spPr bwMode="auto">
          <a:xfrm>
            <a:off x="2386013" y="1839913"/>
            <a:ext cx="473075" cy="1765300"/>
          </a:xfrm>
          <a:custGeom>
            <a:avLst/>
            <a:gdLst>
              <a:gd name="T0" fmla="*/ 125413 w 298"/>
              <a:gd name="T1" fmla="*/ 0 h 1059"/>
              <a:gd name="T2" fmla="*/ 231775 w 298"/>
              <a:gd name="T3" fmla="*/ 231706 h 1059"/>
              <a:gd name="T4" fmla="*/ 188913 w 298"/>
              <a:gd name="T5" fmla="*/ 375064 h 1059"/>
              <a:gd name="T6" fmla="*/ 188913 w 298"/>
              <a:gd name="T7" fmla="*/ 616771 h 1059"/>
              <a:gd name="T8" fmla="*/ 220663 w 298"/>
              <a:gd name="T9" fmla="*/ 628440 h 1059"/>
              <a:gd name="T10" fmla="*/ 346075 w 298"/>
              <a:gd name="T11" fmla="*/ 705120 h 1059"/>
              <a:gd name="T12" fmla="*/ 420688 w 298"/>
              <a:gd name="T13" fmla="*/ 793468 h 1059"/>
              <a:gd name="T14" fmla="*/ 377825 w 298"/>
              <a:gd name="T15" fmla="*/ 915156 h 1059"/>
              <a:gd name="T16" fmla="*/ 20638 w 298"/>
              <a:gd name="T17" fmla="*/ 970165 h 1059"/>
              <a:gd name="T18" fmla="*/ 0 w 298"/>
              <a:gd name="T19" fmla="*/ 1048512 h 1059"/>
              <a:gd name="T20" fmla="*/ 11113 w 298"/>
              <a:gd name="T21" fmla="*/ 1180201 h 1059"/>
              <a:gd name="T22" fmla="*/ 41275 w 298"/>
              <a:gd name="T23" fmla="*/ 1201871 h 1059"/>
              <a:gd name="T24" fmla="*/ 388938 w 298"/>
              <a:gd name="T25" fmla="*/ 1280218 h 1059"/>
              <a:gd name="T26" fmla="*/ 441325 w 298"/>
              <a:gd name="T27" fmla="*/ 1600272 h 1059"/>
              <a:gd name="T28" fmla="*/ 473075 w 298"/>
              <a:gd name="T29" fmla="*/ 1765300 h 1059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298" h="1059">
                <a:moveTo>
                  <a:pt x="79" y="0"/>
                </a:moveTo>
                <a:cubicBezTo>
                  <a:pt x="64" y="67"/>
                  <a:pt x="82" y="116"/>
                  <a:pt x="146" y="139"/>
                </a:cubicBezTo>
                <a:cubicBezTo>
                  <a:pt x="140" y="179"/>
                  <a:pt x="131" y="191"/>
                  <a:pt x="119" y="225"/>
                </a:cubicBezTo>
                <a:cubicBezTo>
                  <a:pt x="111" y="279"/>
                  <a:pt x="103" y="307"/>
                  <a:pt x="119" y="370"/>
                </a:cubicBezTo>
                <a:cubicBezTo>
                  <a:pt x="121" y="377"/>
                  <a:pt x="133" y="374"/>
                  <a:pt x="139" y="377"/>
                </a:cubicBezTo>
                <a:cubicBezTo>
                  <a:pt x="169" y="390"/>
                  <a:pt x="187" y="413"/>
                  <a:pt x="218" y="423"/>
                </a:cubicBezTo>
                <a:cubicBezTo>
                  <a:pt x="241" y="439"/>
                  <a:pt x="256" y="449"/>
                  <a:pt x="265" y="476"/>
                </a:cubicBezTo>
                <a:cubicBezTo>
                  <a:pt x="260" y="500"/>
                  <a:pt x="257" y="530"/>
                  <a:pt x="238" y="549"/>
                </a:cubicBezTo>
                <a:cubicBezTo>
                  <a:pt x="196" y="591"/>
                  <a:pt x="36" y="581"/>
                  <a:pt x="13" y="582"/>
                </a:cubicBezTo>
                <a:cubicBezTo>
                  <a:pt x="11" y="589"/>
                  <a:pt x="0" y="624"/>
                  <a:pt x="0" y="629"/>
                </a:cubicBezTo>
                <a:cubicBezTo>
                  <a:pt x="0" y="655"/>
                  <a:pt x="0" y="683"/>
                  <a:pt x="7" y="708"/>
                </a:cubicBezTo>
                <a:cubicBezTo>
                  <a:pt x="9" y="715"/>
                  <a:pt x="20" y="716"/>
                  <a:pt x="26" y="721"/>
                </a:cubicBezTo>
                <a:cubicBezTo>
                  <a:pt x="85" y="771"/>
                  <a:pt x="171" y="764"/>
                  <a:pt x="245" y="768"/>
                </a:cubicBezTo>
                <a:cubicBezTo>
                  <a:pt x="298" y="846"/>
                  <a:pt x="265" y="769"/>
                  <a:pt x="278" y="960"/>
                </a:cubicBezTo>
                <a:cubicBezTo>
                  <a:pt x="280" y="994"/>
                  <a:pt x="298" y="1026"/>
                  <a:pt x="298" y="1059"/>
                </a:cubicBezTo>
              </a:path>
            </a:pathLst>
          </a:custGeom>
          <a:noFill/>
          <a:ln w="381000" cmpd="sng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444315" name="Oval 27">
            <a:extLst>
              <a:ext uri="{FF2B5EF4-FFF2-40B4-BE49-F238E27FC236}">
                <a16:creationId xmlns:a16="http://schemas.microsoft.com/office/drawing/2014/main" id="{DD60CD7A-4B43-0C4A-987A-20582D458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5525" y="1784350"/>
            <a:ext cx="420688" cy="1158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499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ußzeilenplatzhalter 4">
            <a:extLst>
              <a:ext uri="{FF2B5EF4-FFF2-40B4-BE49-F238E27FC236}">
                <a16:creationId xmlns:a16="http://schemas.microsoft.com/office/drawing/2014/main" id="{208FB678-17DD-F645-8A3F-FE60ECCEC2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defRPr/>
            </a:pPr>
            <a:r>
              <a:rPr lang="en"/>
              <a:t>2018 | Giese | The Challenge of Model-Based Integration for Cyber-Physical Systems</a:t>
            </a:r>
            <a:endParaRPr lang="de-DE"/>
          </a:p>
        </p:txBody>
      </p:sp>
      <p:sp>
        <p:nvSpPr>
          <p:cNvPr id="29" name="Foliennummernplatzhalter 5">
            <a:extLst>
              <a:ext uri="{FF2B5EF4-FFF2-40B4-BE49-F238E27FC236}">
                <a16:creationId xmlns:a16="http://schemas.microsoft.com/office/drawing/2014/main" id="{27AAF988-032D-0240-B7F3-7089BB4DF6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1ABD8B4-E717-6C4A-B360-D503A47F874E}" type="slidenum">
              <a:rPr lang="de-DE" altLang="de-DE" sz="1600">
                <a:solidFill>
                  <a:schemeClr val="tx2"/>
                </a:solidFill>
                <a:latin typeface="Arial Narrow" panose="020B0604020202020204" pitchFamily="34" charset="0"/>
              </a:rPr>
              <a:pPr eaLnBrk="1" hangingPunct="1"/>
              <a:t>21</a:t>
            </a:fld>
            <a:endParaRPr lang="de-DE" altLang="de-DE" sz="1600">
              <a:solidFill>
                <a:schemeClr val="tx2"/>
              </a:solidFill>
              <a:latin typeface="Arial Narrow" panose="020B0604020202020204" pitchFamily="34" charset="0"/>
            </a:endParaRPr>
          </a:p>
        </p:txBody>
      </p:sp>
      <p:sp>
        <p:nvSpPr>
          <p:cNvPr id="2413570" name="Rectangle 2">
            <a:extLst>
              <a:ext uri="{FF2B5EF4-FFF2-40B4-BE49-F238E27FC236}">
                <a16:creationId xmlns:a16="http://schemas.microsoft.com/office/drawing/2014/main" id="{C7743480-EDDD-B449-BE9D-472089FC6E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 b="1">
                <a:cs typeface="+mj-cs"/>
              </a:rPr>
              <a:t>Refinement vs. Approximation</a:t>
            </a:r>
          </a:p>
        </p:txBody>
      </p:sp>
      <p:sp>
        <p:nvSpPr>
          <p:cNvPr id="2413572" name="Rectangle 4">
            <a:extLst>
              <a:ext uri="{FF2B5EF4-FFF2-40B4-BE49-F238E27FC236}">
                <a16:creationId xmlns:a16="http://schemas.microsoft.com/office/drawing/2014/main" id="{19A7C1EE-6370-BB49-A482-B6AAF48F0E1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719138" y="4344988"/>
            <a:ext cx="4010025" cy="2179637"/>
          </a:xfrm>
        </p:spPr>
        <p:txBody>
          <a:bodyPr/>
          <a:lstStyle/>
          <a:p>
            <a:pPr eaLnBrk="1" hangingPunct="1">
              <a:lnSpc>
                <a:spcPct val="95000"/>
              </a:lnSpc>
              <a:buNone/>
              <a:defRPr/>
            </a:pPr>
            <a:r>
              <a:rPr lang="en-US" sz="1400" b="1" dirty="0">
                <a:cs typeface="+mn-cs"/>
              </a:rPr>
              <a:t>Refinement:</a:t>
            </a:r>
          </a:p>
          <a:p>
            <a:pPr marL="273050" indent="-273050" eaLnBrk="1" hangingPunct="1">
              <a:lnSpc>
                <a:spcPct val="95000"/>
              </a:lnSpc>
              <a:buClr>
                <a:schemeClr val="accent1"/>
              </a:buClr>
              <a:buSzPct val="80000"/>
              <a:buFont typeface="Wingdings" charset="0"/>
              <a:buChar char="n"/>
              <a:defRPr/>
            </a:pPr>
            <a:r>
              <a:rPr lang="en-US" sz="1400" dirty="0">
                <a:cs typeface="+mn-cs"/>
              </a:rPr>
              <a:t>Abstract from later details in a pessimistic manner</a:t>
            </a:r>
          </a:p>
          <a:p>
            <a:pPr marL="273050" indent="-273050" eaLnBrk="1" hangingPunct="1">
              <a:lnSpc>
                <a:spcPct val="95000"/>
              </a:lnSpc>
              <a:buClr>
                <a:schemeClr val="accent1"/>
              </a:buClr>
              <a:buSzPct val="80000"/>
              <a:buFont typeface="Wingdings" charset="0"/>
              <a:buChar char="n"/>
              <a:defRPr/>
            </a:pPr>
            <a:r>
              <a:rPr lang="en-US" sz="1400" b="1" dirty="0">
                <a:solidFill>
                  <a:schemeClr val="accent1"/>
                </a:solidFill>
                <a:cs typeface="+mn-cs"/>
              </a:rPr>
              <a:t>Preserve</a:t>
            </a:r>
            <a:r>
              <a:rPr lang="en-US" sz="1400" dirty="0">
                <a:cs typeface="+mn-cs"/>
              </a:rPr>
              <a:t> relevant properties</a:t>
            </a:r>
          </a:p>
          <a:p>
            <a:pPr marL="273050" indent="-273050" eaLnBrk="1" hangingPunct="1">
              <a:lnSpc>
                <a:spcPct val="95000"/>
              </a:lnSpc>
              <a:buClr>
                <a:schemeClr val="accent1"/>
              </a:buClr>
              <a:buSzPct val="80000"/>
              <a:buFont typeface="Wingdings" charset="0"/>
              <a:buChar char="n"/>
              <a:defRPr/>
            </a:pPr>
            <a:r>
              <a:rPr lang="en-US" sz="1400" b="1" dirty="0">
                <a:cs typeface="+mn-cs"/>
              </a:rPr>
              <a:t>Pessimistic approach:</a:t>
            </a:r>
            <a:r>
              <a:rPr lang="en-US" sz="1400" dirty="0">
                <a:cs typeface="+mn-cs"/>
              </a:rPr>
              <a:t> </a:t>
            </a:r>
            <a:br>
              <a:rPr lang="en-US" sz="1400" dirty="0">
                <a:cs typeface="+mn-cs"/>
              </a:rPr>
            </a:br>
            <a:r>
              <a:rPr lang="en-US" sz="1400" dirty="0">
                <a:cs typeface="+mn-cs"/>
              </a:rPr>
              <a:t>exclude errors in later stages to be on the safe side</a:t>
            </a:r>
          </a:p>
        </p:txBody>
      </p:sp>
      <p:sp>
        <p:nvSpPr>
          <p:cNvPr id="2413573" name="Rectangle 5">
            <a:extLst>
              <a:ext uri="{FF2B5EF4-FFF2-40B4-BE49-F238E27FC236}">
                <a16:creationId xmlns:a16="http://schemas.microsoft.com/office/drawing/2014/main" id="{02A5D0A3-7792-9142-AD5D-90C1FA9B6C9F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881563" y="4344988"/>
            <a:ext cx="4011612" cy="2179637"/>
          </a:xfrm>
        </p:spPr>
        <p:txBody>
          <a:bodyPr/>
          <a:lstStyle/>
          <a:p>
            <a:pPr eaLnBrk="1" hangingPunct="1">
              <a:lnSpc>
                <a:spcPct val="95000"/>
              </a:lnSpc>
              <a:buNone/>
              <a:defRPr/>
            </a:pPr>
            <a:r>
              <a:rPr lang="en-US" sz="1400" b="1" dirty="0">
                <a:cs typeface="+mn-cs"/>
              </a:rPr>
              <a:t>Approximation:</a:t>
            </a:r>
          </a:p>
          <a:p>
            <a:pPr marL="179388" indent="-179388" eaLnBrk="1" hangingPunct="1">
              <a:lnSpc>
                <a:spcPct val="95000"/>
              </a:lnSpc>
              <a:buClr>
                <a:schemeClr val="accent1"/>
              </a:buClr>
              <a:buSzPct val="80000"/>
              <a:buFont typeface="Wingdings" charset="0"/>
              <a:buChar char="n"/>
              <a:defRPr/>
            </a:pPr>
            <a:r>
              <a:rPr lang="en-US" sz="1400" dirty="0">
                <a:cs typeface="+mn-cs"/>
              </a:rPr>
              <a:t>Ignore later details via idealization</a:t>
            </a:r>
          </a:p>
          <a:p>
            <a:pPr marL="179388" indent="-179388" eaLnBrk="1" hangingPunct="1">
              <a:lnSpc>
                <a:spcPct val="95000"/>
              </a:lnSpc>
              <a:buClr>
                <a:schemeClr val="accent1"/>
              </a:buClr>
              <a:buSzPct val="80000"/>
              <a:buFont typeface="Wingdings" charset="0"/>
              <a:buChar char="n"/>
              <a:defRPr/>
            </a:pPr>
            <a:r>
              <a:rPr lang="en-US" sz="1400" dirty="0">
                <a:cs typeface="+mn-cs"/>
              </a:rPr>
              <a:t>Do </a:t>
            </a:r>
            <a:r>
              <a:rPr lang="en-US" sz="1400" b="1" dirty="0">
                <a:solidFill>
                  <a:schemeClr val="accent1"/>
                </a:solidFill>
                <a:cs typeface="+mn-cs"/>
              </a:rPr>
              <a:t>not preserve</a:t>
            </a:r>
            <a:r>
              <a:rPr lang="en-US" sz="1400" dirty="0">
                <a:cs typeface="+mn-cs"/>
              </a:rPr>
              <a:t> relevant properties, but assumes that later considered details can be somehow handled</a:t>
            </a:r>
          </a:p>
          <a:p>
            <a:pPr marL="179388" indent="-179388" eaLnBrk="1" hangingPunct="1">
              <a:lnSpc>
                <a:spcPct val="95000"/>
              </a:lnSpc>
              <a:buClr>
                <a:schemeClr val="accent1"/>
              </a:buClr>
              <a:buSzPct val="80000"/>
              <a:buFont typeface="Wingdings" charset="0"/>
              <a:buChar char="n"/>
              <a:defRPr/>
            </a:pPr>
            <a:r>
              <a:rPr lang="en-US" sz="1400" b="1" dirty="0">
                <a:cs typeface="+mn-cs"/>
              </a:rPr>
              <a:t>Optimistic approach:</a:t>
            </a:r>
            <a:r>
              <a:rPr lang="en-US" sz="1400" dirty="0">
                <a:cs typeface="+mn-cs"/>
              </a:rPr>
              <a:t> a solution for the problems raised by the later considered details will </a:t>
            </a:r>
            <a:r>
              <a:rPr lang="en-US" sz="1400" b="1" dirty="0">
                <a:solidFill>
                  <a:schemeClr val="accent1"/>
                </a:solidFill>
                <a:cs typeface="+mn-cs"/>
              </a:rPr>
              <a:t>likely</a:t>
            </a:r>
            <a:r>
              <a:rPr lang="en-US" sz="1400" dirty="0">
                <a:cs typeface="+mn-cs"/>
              </a:rPr>
              <a:t> be found</a:t>
            </a:r>
          </a:p>
          <a:p>
            <a:pPr marL="179388" indent="-179388" eaLnBrk="1" hangingPunct="1">
              <a:lnSpc>
                <a:spcPct val="95000"/>
              </a:lnSpc>
              <a:defRPr/>
            </a:pPr>
            <a:endParaRPr lang="en-US" sz="1400" dirty="0">
              <a:cs typeface="+mn-cs"/>
            </a:endParaRPr>
          </a:p>
        </p:txBody>
      </p:sp>
      <p:sp>
        <p:nvSpPr>
          <p:cNvPr id="2413575" name="Oval 7">
            <a:extLst>
              <a:ext uri="{FF2B5EF4-FFF2-40B4-BE49-F238E27FC236}">
                <a16:creationId xmlns:a16="http://schemas.microsoft.com/office/drawing/2014/main" id="{867864A4-A8A0-2D41-A942-245B40A256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6350" y="1584325"/>
            <a:ext cx="2447925" cy="5048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latin typeface="Arial" charset="0"/>
              <a:ea typeface="ＭＳ Ｐゴシック" charset="0"/>
            </a:endParaRPr>
          </a:p>
        </p:txBody>
      </p:sp>
      <p:sp>
        <p:nvSpPr>
          <p:cNvPr id="2413576" name="Oval 8">
            <a:extLst>
              <a:ext uri="{FF2B5EF4-FFF2-40B4-BE49-F238E27FC236}">
                <a16:creationId xmlns:a16="http://schemas.microsoft.com/office/drawing/2014/main" id="{79FFA7D7-8CFA-8E40-85CC-95DE03B47B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138" y="3308350"/>
            <a:ext cx="4057650" cy="63023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latin typeface="Arial" charset="0"/>
              <a:ea typeface="ＭＳ Ｐゴシック" charset="0"/>
            </a:endParaRPr>
          </a:p>
        </p:txBody>
      </p:sp>
      <p:sp>
        <p:nvSpPr>
          <p:cNvPr id="2413577" name="Oval 9">
            <a:extLst>
              <a:ext uri="{FF2B5EF4-FFF2-40B4-BE49-F238E27FC236}">
                <a16:creationId xmlns:a16="http://schemas.microsoft.com/office/drawing/2014/main" id="{3AA11282-FC8B-A041-B79A-9F5A1330BC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2263" y="3497263"/>
            <a:ext cx="1785937" cy="242887"/>
          </a:xfrm>
          <a:prstGeom prst="ellipse">
            <a:avLst/>
          </a:prstGeom>
          <a:solidFill>
            <a:srgbClr val="F6A800">
              <a:alpha val="50000"/>
            </a:srgbClr>
          </a:solidFill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latin typeface="Arial" charset="0"/>
              <a:ea typeface="ＭＳ Ｐゴシック" charset="0"/>
            </a:endParaRPr>
          </a:p>
        </p:txBody>
      </p:sp>
      <p:sp>
        <p:nvSpPr>
          <p:cNvPr id="2413578" name="Line 10">
            <a:extLst>
              <a:ext uri="{FF2B5EF4-FFF2-40B4-BE49-F238E27FC236}">
                <a16:creationId xmlns:a16="http://schemas.microsoft.com/office/drawing/2014/main" id="{09B590B2-5075-D14C-B31F-1DED2417348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22425" y="1879600"/>
            <a:ext cx="652463" cy="1649413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de-DE">
              <a:latin typeface="Arial" charset="0"/>
              <a:ea typeface="ＭＳ Ｐゴシック" charset="0"/>
            </a:endParaRPr>
          </a:p>
        </p:txBody>
      </p:sp>
      <p:sp>
        <p:nvSpPr>
          <p:cNvPr id="2413579" name="Line 11">
            <a:extLst>
              <a:ext uri="{FF2B5EF4-FFF2-40B4-BE49-F238E27FC236}">
                <a16:creationId xmlns:a16="http://schemas.microsoft.com/office/drawing/2014/main" id="{F9F4743A-3F69-FB42-B34E-4343519B16A3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6850" y="1889125"/>
            <a:ext cx="609600" cy="1692275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de-DE">
              <a:latin typeface="Arial" charset="0"/>
              <a:ea typeface="ＭＳ Ｐゴシック" charset="0"/>
            </a:endParaRPr>
          </a:p>
        </p:txBody>
      </p:sp>
      <p:sp>
        <p:nvSpPr>
          <p:cNvPr id="2413580" name="Text Box 12">
            <a:extLst>
              <a:ext uri="{FF2B5EF4-FFF2-40B4-BE49-F238E27FC236}">
                <a16:creationId xmlns:a16="http://schemas.microsoft.com/office/drawing/2014/main" id="{B3BA98ED-A85A-1F47-B39C-7EBDEF83D1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8538" y="1895475"/>
            <a:ext cx="7254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Arial" charset="0"/>
                <a:ea typeface="ＭＳ Ｐゴシック" charset="0"/>
              </a:rPr>
              <a:t>correct</a:t>
            </a:r>
          </a:p>
        </p:txBody>
      </p:sp>
      <p:sp>
        <p:nvSpPr>
          <p:cNvPr id="2413581" name="Text Box 13">
            <a:extLst>
              <a:ext uri="{FF2B5EF4-FFF2-40B4-BE49-F238E27FC236}">
                <a16:creationId xmlns:a16="http://schemas.microsoft.com/office/drawing/2014/main" id="{5832B70A-5C7F-B743-B799-F31240549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738" y="3844925"/>
            <a:ext cx="7254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Arial" charset="0"/>
                <a:ea typeface="ＭＳ Ｐゴシック" charset="0"/>
              </a:rPr>
              <a:t>correct</a:t>
            </a:r>
          </a:p>
        </p:txBody>
      </p:sp>
      <p:sp>
        <p:nvSpPr>
          <p:cNvPr id="2413582" name="Oval 14">
            <a:extLst>
              <a:ext uri="{FF2B5EF4-FFF2-40B4-BE49-F238E27FC236}">
                <a16:creationId xmlns:a16="http://schemas.microsoft.com/office/drawing/2014/main" id="{1618EF54-5642-1441-AFD7-83647616D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1900" y="1747838"/>
            <a:ext cx="63500" cy="42862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latin typeface="Arial" charset="0"/>
              <a:ea typeface="ＭＳ Ｐゴシック" charset="0"/>
            </a:endParaRPr>
          </a:p>
        </p:txBody>
      </p:sp>
      <p:sp>
        <p:nvSpPr>
          <p:cNvPr id="2413583" name="Oval 15">
            <a:extLst>
              <a:ext uri="{FF2B5EF4-FFF2-40B4-BE49-F238E27FC236}">
                <a16:creationId xmlns:a16="http://schemas.microsoft.com/office/drawing/2014/main" id="{468EBCF2-50D7-AC44-8008-B75C12D95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9200" y="1558925"/>
            <a:ext cx="1479550" cy="5048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latin typeface="Arial" charset="0"/>
              <a:ea typeface="ＭＳ Ｐゴシック" charset="0"/>
            </a:endParaRPr>
          </a:p>
        </p:txBody>
      </p:sp>
      <p:sp>
        <p:nvSpPr>
          <p:cNvPr id="2413584" name="Oval 16">
            <a:extLst>
              <a:ext uri="{FF2B5EF4-FFF2-40B4-BE49-F238E27FC236}">
                <a16:creationId xmlns:a16="http://schemas.microsoft.com/office/drawing/2014/main" id="{07257B06-F835-5447-A6A5-58AF45345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4988" y="3282950"/>
            <a:ext cx="1535112" cy="63023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latin typeface="Arial" charset="0"/>
              <a:ea typeface="ＭＳ Ｐゴシック" charset="0"/>
            </a:endParaRPr>
          </a:p>
        </p:txBody>
      </p:sp>
      <p:sp>
        <p:nvSpPr>
          <p:cNvPr id="2413585" name="Oval 17">
            <a:extLst>
              <a:ext uri="{FF2B5EF4-FFF2-40B4-BE49-F238E27FC236}">
                <a16:creationId xmlns:a16="http://schemas.microsoft.com/office/drawing/2014/main" id="{6C48934D-2BA7-A649-9CD3-93F982B34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5113" y="3471863"/>
            <a:ext cx="1785937" cy="242887"/>
          </a:xfrm>
          <a:prstGeom prst="ellipse">
            <a:avLst/>
          </a:prstGeom>
          <a:solidFill>
            <a:srgbClr val="F6A800">
              <a:alpha val="47000"/>
            </a:srgbClr>
          </a:solidFill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latin typeface="Arial" charset="0"/>
              <a:ea typeface="ＭＳ Ｐゴシック" charset="0"/>
            </a:endParaRPr>
          </a:p>
        </p:txBody>
      </p:sp>
      <p:sp>
        <p:nvSpPr>
          <p:cNvPr id="2413586" name="Line 18">
            <a:extLst>
              <a:ext uri="{FF2B5EF4-FFF2-40B4-BE49-F238E27FC236}">
                <a16:creationId xmlns:a16="http://schemas.microsoft.com/office/drawing/2014/main" id="{64F0CDC3-6D71-4A47-9598-6EBCC0DAA89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45275" y="1801813"/>
            <a:ext cx="936625" cy="17018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de-DE">
              <a:latin typeface="Arial" charset="0"/>
              <a:ea typeface="ＭＳ Ｐゴシック" charset="0"/>
            </a:endParaRPr>
          </a:p>
        </p:txBody>
      </p:sp>
      <p:sp>
        <p:nvSpPr>
          <p:cNvPr id="2413587" name="Line 19">
            <a:extLst>
              <a:ext uri="{FF2B5EF4-FFF2-40B4-BE49-F238E27FC236}">
                <a16:creationId xmlns:a16="http://schemas.microsoft.com/office/drawing/2014/main" id="{DE09332C-910F-AD4C-BCA4-94F73229323A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4925" y="1820863"/>
            <a:ext cx="714375" cy="1735137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de-DE">
              <a:latin typeface="Arial" charset="0"/>
              <a:ea typeface="ＭＳ Ｐゴシック" charset="0"/>
            </a:endParaRPr>
          </a:p>
        </p:txBody>
      </p:sp>
      <p:sp>
        <p:nvSpPr>
          <p:cNvPr id="2413588" name="Text Box 20">
            <a:extLst>
              <a:ext uri="{FF2B5EF4-FFF2-40B4-BE49-F238E27FC236}">
                <a16:creationId xmlns:a16="http://schemas.microsoft.com/office/drawing/2014/main" id="{8BA4AAA1-4434-D74C-A0BD-6208896C93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1397000"/>
            <a:ext cx="7254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Arial" charset="0"/>
                <a:ea typeface="ＭＳ Ｐゴシック" charset="0"/>
              </a:rPr>
              <a:t>correct</a:t>
            </a:r>
          </a:p>
        </p:txBody>
      </p:sp>
      <p:sp>
        <p:nvSpPr>
          <p:cNvPr id="2413589" name="Text Box 21">
            <a:extLst>
              <a:ext uri="{FF2B5EF4-FFF2-40B4-BE49-F238E27FC236}">
                <a16:creationId xmlns:a16="http://schemas.microsoft.com/office/drawing/2014/main" id="{6D82E394-4583-1C44-B9FC-B5CC1B37F3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9738" y="2968625"/>
            <a:ext cx="7254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Arial" charset="0"/>
                <a:ea typeface="ＭＳ Ｐゴシック" charset="0"/>
              </a:rPr>
              <a:t>correct</a:t>
            </a:r>
          </a:p>
        </p:txBody>
      </p:sp>
      <p:sp>
        <p:nvSpPr>
          <p:cNvPr id="2413590" name="Text Box 22">
            <a:extLst>
              <a:ext uri="{FF2B5EF4-FFF2-40B4-BE49-F238E27FC236}">
                <a16:creationId xmlns:a16="http://schemas.microsoft.com/office/drawing/2014/main" id="{DA8C01B8-1512-D542-8E6A-48746C0725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2238" y="1616075"/>
            <a:ext cx="4206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Arial" charset="0"/>
                <a:ea typeface="ＭＳ Ｐゴシック" charset="0"/>
              </a:rPr>
              <a:t>set</a:t>
            </a:r>
          </a:p>
        </p:txBody>
      </p:sp>
      <p:sp>
        <p:nvSpPr>
          <p:cNvPr id="2413591" name="Text Box 23">
            <a:extLst>
              <a:ext uri="{FF2B5EF4-FFF2-40B4-BE49-F238E27FC236}">
                <a16:creationId xmlns:a16="http://schemas.microsoft.com/office/drawing/2014/main" id="{1578F4AA-8F58-EC48-ACF6-F582A7ACF4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8738" y="1579563"/>
            <a:ext cx="568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Arial" charset="0"/>
                <a:ea typeface="ＭＳ Ｐゴシック" charset="0"/>
              </a:rPr>
              <a:t>point</a:t>
            </a:r>
          </a:p>
        </p:txBody>
      </p:sp>
      <p:sp>
        <p:nvSpPr>
          <p:cNvPr id="2413592" name="Text Box 24">
            <a:extLst>
              <a:ext uri="{FF2B5EF4-FFF2-40B4-BE49-F238E27FC236}">
                <a16:creationId xmlns:a16="http://schemas.microsoft.com/office/drawing/2014/main" id="{557B5CC9-5C0A-0E47-9963-DD2D32B6E8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6100" y="3865563"/>
            <a:ext cx="9620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Arial" charset="0"/>
                <a:ea typeface="ＭＳ Ｐゴシック" charset="0"/>
              </a:rPr>
              <a:t>not empty</a:t>
            </a:r>
          </a:p>
        </p:txBody>
      </p:sp>
      <p:sp>
        <p:nvSpPr>
          <p:cNvPr id="2413593" name="Oval 25">
            <a:extLst>
              <a:ext uri="{FF2B5EF4-FFF2-40B4-BE49-F238E27FC236}">
                <a16:creationId xmlns:a16="http://schemas.microsoft.com/office/drawing/2014/main" id="{69FF4213-92F5-D74F-9902-E0057A8BD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2763" y="3571875"/>
            <a:ext cx="63500" cy="42863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latin typeface="Arial" charset="0"/>
              <a:ea typeface="ＭＳ Ｐゴシック" charset="0"/>
            </a:endParaRPr>
          </a:p>
        </p:txBody>
      </p:sp>
      <p:sp>
        <p:nvSpPr>
          <p:cNvPr id="2413594" name="Oval 26">
            <a:extLst>
              <a:ext uri="{FF2B5EF4-FFF2-40B4-BE49-F238E27FC236}">
                <a16:creationId xmlns:a16="http://schemas.microsoft.com/office/drawing/2014/main" id="{1E6F7934-EE8D-3B45-9CBF-520AB7EA66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7950" y="3546475"/>
            <a:ext cx="420688" cy="1158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latin typeface="Arial" charset="0"/>
              <a:ea typeface="ＭＳ Ｐゴシック" charset="0"/>
            </a:endParaRPr>
          </a:p>
        </p:txBody>
      </p:sp>
      <p:sp>
        <p:nvSpPr>
          <p:cNvPr id="2413595" name="Freeform 27">
            <a:extLst>
              <a:ext uri="{FF2B5EF4-FFF2-40B4-BE49-F238E27FC236}">
                <a16:creationId xmlns:a16="http://schemas.microsoft.com/office/drawing/2014/main" id="{D5823879-2416-9E46-B65B-EB28BD73B29A}"/>
              </a:ext>
            </a:extLst>
          </p:cNvPr>
          <p:cNvSpPr>
            <a:spLocks/>
          </p:cNvSpPr>
          <p:nvPr/>
        </p:nvSpPr>
        <p:spPr bwMode="auto">
          <a:xfrm>
            <a:off x="2386013" y="1839913"/>
            <a:ext cx="473075" cy="1765300"/>
          </a:xfrm>
          <a:custGeom>
            <a:avLst/>
            <a:gdLst>
              <a:gd name="T0" fmla="*/ 125413 w 298"/>
              <a:gd name="T1" fmla="*/ 0 h 1059"/>
              <a:gd name="T2" fmla="*/ 231775 w 298"/>
              <a:gd name="T3" fmla="*/ 231706 h 1059"/>
              <a:gd name="T4" fmla="*/ 188913 w 298"/>
              <a:gd name="T5" fmla="*/ 375064 h 1059"/>
              <a:gd name="T6" fmla="*/ 188913 w 298"/>
              <a:gd name="T7" fmla="*/ 616771 h 1059"/>
              <a:gd name="T8" fmla="*/ 220663 w 298"/>
              <a:gd name="T9" fmla="*/ 628440 h 1059"/>
              <a:gd name="T10" fmla="*/ 346075 w 298"/>
              <a:gd name="T11" fmla="*/ 705120 h 1059"/>
              <a:gd name="T12" fmla="*/ 420688 w 298"/>
              <a:gd name="T13" fmla="*/ 793468 h 1059"/>
              <a:gd name="T14" fmla="*/ 377825 w 298"/>
              <a:gd name="T15" fmla="*/ 915156 h 1059"/>
              <a:gd name="T16" fmla="*/ 20638 w 298"/>
              <a:gd name="T17" fmla="*/ 970165 h 1059"/>
              <a:gd name="T18" fmla="*/ 0 w 298"/>
              <a:gd name="T19" fmla="*/ 1048512 h 1059"/>
              <a:gd name="T20" fmla="*/ 11113 w 298"/>
              <a:gd name="T21" fmla="*/ 1180201 h 1059"/>
              <a:gd name="T22" fmla="*/ 41275 w 298"/>
              <a:gd name="T23" fmla="*/ 1201871 h 1059"/>
              <a:gd name="T24" fmla="*/ 388938 w 298"/>
              <a:gd name="T25" fmla="*/ 1280218 h 1059"/>
              <a:gd name="T26" fmla="*/ 441325 w 298"/>
              <a:gd name="T27" fmla="*/ 1600272 h 1059"/>
              <a:gd name="T28" fmla="*/ 473075 w 298"/>
              <a:gd name="T29" fmla="*/ 1765300 h 1059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298" h="1059">
                <a:moveTo>
                  <a:pt x="79" y="0"/>
                </a:moveTo>
                <a:cubicBezTo>
                  <a:pt x="64" y="67"/>
                  <a:pt x="82" y="116"/>
                  <a:pt x="146" y="139"/>
                </a:cubicBezTo>
                <a:cubicBezTo>
                  <a:pt x="140" y="179"/>
                  <a:pt x="131" y="191"/>
                  <a:pt x="119" y="225"/>
                </a:cubicBezTo>
                <a:cubicBezTo>
                  <a:pt x="111" y="279"/>
                  <a:pt x="103" y="307"/>
                  <a:pt x="119" y="370"/>
                </a:cubicBezTo>
                <a:cubicBezTo>
                  <a:pt x="121" y="377"/>
                  <a:pt x="133" y="374"/>
                  <a:pt x="139" y="377"/>
                </a:cubicBezTo>
                <a:cubicBezTo>
                  <a:pt x="169" y="390"/>
                  <a:pt x="187" y="413"/>
                  <a:pt x="218" y="423"/>
                </a:cubicBezTo>
                <a:cubicBezTo>
                  <a:pt x="241" y="439"/>
                  <a:pt x="256" y="449"/>
                  <a:pt x="265" y="476"/>
                </a:cubicBezTo>
                <a:cubicBezTo>
                  <a:pt x="260" y="500"/>
                  <a:pt x="257" y="530"/>
                  <a:pt x="238" y="549"/>
                </a:cubicBezTo>
                <a:cubicBezTo>
                  <a:pt x="196" y="591"/>
                  <a:pt x="36" y="581"/>
                  <a:pt x="13" y="582"/>
                </a:cubicBezTo>
                <a:cubicBezTo>
                  <a:pt x="11" y="589"/>
                  <a:pt x="0" y="624"/>
                  <a:pt x="0" y="629"/>
                </a:cubicBezTo>
                <a:cubicBezTo>
                  <a:pt x="0" y="655"/>
                  <a:pt x="0" y="683"/>
                  <a:pt x="7" y="708"/>
                </a:cubicBezTo>
                <a:cubicBezTo>
                  <a:pt x="9" y="715"/>
                  <a:pt x="20" y="716"/>
                  <a:pt x="26" y="721"/>
                </a:cubicBezTo>
                <a:cubicBezTo>
                  <a:pt x="85" y="771"/>
                  <a:pt x="171" y="764"/>
                  <a:pt x="245" y="768"/>
                </a:cubicBezTo>
                <a:cubicBezTo>
                  <a:pt x="298" y="846"/>
                  <a:pt x="265" y="769"/>
                  <a:pt x="278" y="960"/>
                </a:cubicBezTo>
                <a:cubicBezTo>
                  <a:pt x="280" y="994"/>
                  <a:pt x="298" y="1026"/>
                  <a:pt x="298" y="1059"/>
                </a:cubicBezTo>
              </a:path>
            </a:pathLst>
          </a:custGeom>
          <a:noFill/>
          <a:ln w="381000" cmpd="sng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413596" name="Freeform 28">
            <a:extLst>
              <a:ext uri="{FF2B5EF4-FFF2-40B4-BE49-F238E27FC236}">
                <a16:creationId xmlns:a16="http://schemas.microsoft.com/office/drawing/2014/main" id="{E650B4AF-ECA8-EE4B-A3D8-E8B6E79B5785}"/>
              </a:ext>
            </a:extLst>
          </p:cNvPr>
          <p:cNvSpPr>
            <a:spLocks/>
          </p:cNvSpPr>
          <p:nvPr/>
        </p:nvSpPr>
        <p:spPr bwMode="auto">
          <a:xfrm>
            <a:off x="6926263" y="1797050"/>
            <a:ext cx="757237" cy="1828800"/>
          </a:xfrm>
          <a:custGeom>
            <a:avLst/>
            <a:gdLst>
              <a:gd name="T0" fmla="*/ 682625 w 477"/>
              <a:gd name="T1" fmla="*/ 0 h 1152"/>
              <a:gd name="T2" fmla="*/ 746125 w 477"/>
              <a:gd name="T3" fmla="*/ 315913 h 1152"/>
              <a:gd name="T4" fmla="*/ 568325 w 477"/>
              <a:gd name="T5" fmla="*/ 620713 h 1152"/>
              <a:gd name="T6" fmla="*/ 484187 w 477"/>
              <a:gd name="T7" fmla="*/ 682625 h 1152"/>
              <a:gd name="T8" fmla="*/ 420687 w 477"/>
              <a:gd name="T9" fmla="*/ 1177925 h 1152"/>
              <a:gd name="T10" fmla="*/ 368300 w 477"/>
              <a:gd name="T11" fmla="*/ 1262063 h 1152"/>
              <a:gd name="T12" fmla="*/ 273050 w 477"/>
              <a:gd name="T13" fmla="*/ 1292225 h 1152"/>
              <a:gd name="T14" fmla="*/ 209550 w 477"/>
              <a:gd name="T15" fmla="*/ 1335088 h 1152"/>
              <a:gd name="T16" fmla="*/ 136525 w 477"/>
              <a:gd name="T17" fmla="*/ 1430338 h 1152"/>
              <a:gd name="T18" fmla="*/ 63500 w 477"/>
              <a:gd name="T19" fmla="*/ 1597025 h 1152"/>
              <a:gd name="T20" fmla="*/ 20637 w 477"/>
              <a:gd name="T21" fmla="*/ 1681163 h 1152"/>
              <a:gd name="T22" fmla="*/ 0 w 477"/>
              <a:gd name="T23" fmla="*/ 1828800 h 115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477" h="1152">
                <a:moveTo>
                  <a:pt x="430" y="0"/>
                </a:moveTo>
                <a:cubicBezTo>
                  <a:pt x="436" y="74"/>
                  <a:pt x="446" y="131"/>
                  <a:pt x="470" y="199"/>
                </a:cubicBezTo>
                <a:cubicBezTo>
                  <a:pt x="463" y="313"/>
                  <a:pt x="477" y="366"/>
                  <a:pt x="358" y="391"/>
                </a:cubicBezTo>
                <a:cubicBezTo>
                  <a:pt x="342" y="406"/>
                  <a:pt x="305" y="430"/>
                  <a:pt x="305" y="430"/>
                </a:cubicBezTo>
                <a:cubicBezTo>
                  <a:pt x="242" y="519"/>
                  <a:pt x="314" y="644"/>
                  <a:pt x="265" y="742"/>
                </a:cubicBezTo>
                <a:cubicBezTo>
                  <a:pt x="256" y="760"/>
                  <a:pt x="251" y="783"/>
                  <a:pt x="232" y="795"/>
                </a:cubicBezTo>
                <a:cubicBezTo>
                  <a:pt x="216" y="804"/>
                  <a:pt x="190" y="809"/>
                  <a:pt x="172" y="814"/>
                </a:cubicBezTo>
                <a:cubicBezTo>
                  <a:pt x="159" y="823"/>
                  <a:pt x="145" y="832"/>
                  <a:pt x="132" y="841"/>
                </a:cubicBezTo>
                <a:cubicBezTo>
                  <a:pt x="111" y="855"/>
                  <a:pt x="104" y="883"/>
                  <a:pt x="86" y="901"/>
                </a:cubicBezTo>
                <a:cubicBezTo>
                  <a:pt x="72" y="938"/>
                  <a:pt x="58" y="972"/>
                  <a:pt x="40" y="1006"/>
                </a:cubicBezTo>
                <a:cubicBezTo>
                  <a:pt x="29" y="1028"/>
                  <a:pt x="32" y="1042"/>
                  <a:pt x="13" y="1059"/>
                </a:cubicBezTo>
                <a:cubicBezTo>
                  <a:pt x="6" y="1090"/>
                  <a:pt x="0" y="1120"/>
                  <a:pt x="0" y="115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413574" name="Oval 6">
            <a:extLst>
              <a:ext uri="{FF2B5EF4-FFF2-40B4-BE49-F238E27FC236}">
                <a16:creationId xmlns:a16="http://schemas.microsoft.com/office/drawing/2014/main" id="{27298B98-5D6A-4C4A-935F-62143E8E41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5525" y="1784350"/>
            <a:ext cx="420688" cy="1158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976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Model Test (MT)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6F6F4B-F7AC-D24C-978A-9CDC89DB2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138" y="3677478"/>
            <a:ext cx="8174037" cy="2847147"/>
          </a:xfrm>
        </p:spPr>
        <p:txBody>
          <a:bodyPr/>
          <a:lstStyle/>
          <a:p>
            <a:pPr marL="268288" indent="-268288"/>
            <a:r>
              <a:rPr lang="en-US" dirty="0"/>
              <a:t>Layer: Abstract Control Algorithm</a:t>
            </a:r>
          </a:p>
          <a:p>
            <a:pPr marL="268288" indent="-268288"/>
            <a:r>
              <a:rPr lang="en-US" dirty="0"/>
              <a:t>Domains: Control/Software (+ Physics)</a:t>
            </a:r>
          </a:p>
          <a:p>
            <a:pPr marL="268288" indent="-268288"/>
            <a:r>
              <a:rPr lang="en-US" dirty="0"/>
              <a:t>Multi-Paradigm: Yes, if control is discrete and input continuous</a:t>
            </a:r>
          </a:p>
          <a:p>
            <a:pPr marL="268288" indent="-268288"/>
            <a:r>
              <a:rPr lang="en-US" dirty="0"/>
              <a:t>Cyber-Physical system: Yes, as control is cyber and input is (conceptually) from the physical world</a:t>
            </a:r>
          </a:p>
          <a:p>
            <a:pPr marL="268288" indent="-268288"/>
            <a:r>
              <a:rPr lang="en-US" dirty="0"/>
              <a:t>Integration: Decomposition and composition-based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2018 | Giese | The Challenge of Model-Based Integration for Cyber-Physical Systems</a:t>
            </a: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837A1E-71FD-3341-87FC-6FD0BE983E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CC423D-F358-6A48-9F44-69F65E252839}" type="slidenum">
              <a:rPr lang="de-DE" smtClean="0"/>
              <a:pPr/>
              <a:t>3</a:t>
            </a:fld>
            <a:endParaRPr lang="de-DE"/>
          </a:p>
        </p:txBody>
      </p:sp>
      <p:grpSp>
        <p:nvGrpSpPr>
          <p:cNvPr id="29" name="Group 28"/>
          <p:cNvGrpSpPr/>
          <p:nvPr/>
        </p:nvGrpSpPr>
        <p:grpSpPr>
          <a:xfrm>
            <a:off x="9416418" y="4293171"/>
            <a:ext cx="248479" cy="144946"/>
            <a:chOff x="9684568" y="1484784"/>
            <a:chExt cx="432048" cy="252028"/>
          </a:xfrm>
        </p:grpSpPr>
        <p:sp>
          <p:nvSpPr>
            <p:cNvPr id="32" name="Folded Corner 31"/>
            <p:cNvSpPr/>
            <p:nvPr/>
          </p:nvSpPr>
          <p:spPr>
            <a:xfrm>
              <a:off x="9684568" y="148478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9720572" y="1528234"/>
              <a:ext cx="392511" cy="136570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9421999" y="3902646"/>
            <a:ext cx="248479" cy="144946"/>
            <a:chOff x="9684568" y="944724"/>
            <a:chExt cx="432048" cy="252028"/>
          </a:xfrm>
        </p:grpSpPr>
        <p:sp>
          <p:nvSpPr>
            <p:cNvPr id="30" name="Folded Corner 29"/>
            <p:cNvSpPr/>
            <p:nvPr/>
          </p:nvSpPr>
          <p:spPr>
            <a:xfrm>
              <a:off x="9684568" y="94472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28584" y="980728"/>
              <a:ext cx="249154" cy="7766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56576" y="1051012"/>
              <a:ext cx="337337" cy="109736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9423636" y="3131121"/>
            <a:ext cx="248479" cy="144946"/>
            <a:chOff x="9684568" y="404664"/>
            <a:chExt cx="432048" cy="252028"/>
          </a:xfrm>
        </p:grpSpPr>
        <p:sp>
          <p:nvSpPr>
            <p:cNvPr id="25" name="Folded Corner 24"/>
            <p:cNvSpPr/>
            <p:nvPr/>
          </p:nvSpPr>
          <p:spPr>
            <a:xfrm>
              <a:off x="9684568" y="40466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20572" y="419584"/>
              <a:ext cx="381000" cy="1651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9433930" y="3480371"/>
            <a:ext cx="248479" cy="144946"/>
            <a:chOff x="9684568" y="2204864"/>
            <a:chExt cx="432048" cy="252028"/>
          </a:xfrm>
        </p:grpSpPr>
        <p:sp>
          <p:nvSpPr>
            <p:cNvPr id="35" name="Folded Corner 34"/>
            <p:cNvSpPr/>
            <p:nvPr/>
          </p:nvSpPr>
          <p:spPr>
            <a:xfrm>
              <a:off x="9684568" y="220486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20573" y="2240868"/>
              <a:ext cx="360040" cy="67291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9419593" y="2794819"/>
            <a:ext cx="248479" cy="144946"/>
            <a:chOff x="8172400" y="836712"/>
            <a:chExt cx="432048" cy="252028"/>
          </a:xfrm>
        </p:grpSpPr>
        <p:sp>
          <p:nvSpPr>
            <p:cNvPr id="39" name="Folded Corner 38"/>
            <p:cNvSpPr/>
            <p:nvPr/>
          </p:nvSpPr>
          <p:spPr>
            <a:xfrm>
              <a:off x="8172400" y="836712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91450" y="855762"/>
              <a:ext cx="393566" cy="21602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79267" y="867115"/>
              <a:ext cx="221303" cy="186985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9445625" y="1997646"/>
            <a:ext cx="289892" cy="144946"/>
            <a:chOff x="7596336" y="404664"/>
            <a:chExt cx="504056" cy="252028"/>
          </a:xfrm>
        </p:grpSpPr>
        <p:sp>
          <p:nvSpPr>
            <p:cNvPr id="37" name="Terminator 36"/>
            <p:cNvSpPr/>
            <p:nvPr/>
          </p:nvSpPr>
          <p:spPr>
            <a:xfrm>
              <a:off x="7596336" y="404664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50472" y="448159"/>
              <a:ext cx="381000" cy="165100"/>
            </a:xfrm>
            <a:prstGeom prst="rect">
              <a:avLst/>
            </a:prstGeom>
          </p:spPr>
        </p:pic>
      </p:grpSp>
      <p:grpSp>
        <p:nvGrpSpPr>
          <p:cNvPr id="302" name="Group 301"/>
          <p:cNvGrpSpPr/>
          <p:nvPr/>
        </p:nvGrpSpPr>
        <p:grpSpPr>
          <a:xfrm>
            <a:off x="9448800" y="1661096"/>
            <a:ext cx="289892" cy="144946"/>
            <a:chOff x="9448800" y="1661096"/>
            <a:chExt cx="289892" cy="144946"/>
          </a:xfrm>
        </p:grpSpPr>
        <p:sp>
          <p:nvSpPr>
            <p:cNvPr id="47" name="Terminator 46"/>
            <p:cNvSpPr/>
            <p:nvPr/>
          </p:nvSpPr>
          <p:spPr>
            <a:xfrm>
              <a:off x="9448800" y="1661096"/>
              <a:ext cx="289892" cy="144946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31983" y="1689107"/>
              <a:ext cx="143293" cy="44667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90570" y="1729528"/>
              <a:ext cx="194009" cy="63111"/>
            </a:xfrm>
            <a:prstGeom prst="rect">
              <a:avLst/>
            </a:prstGeom>
          </p:spPr>
        </p:pic>
      </p:grpSp>
      <p:grpSp>
        <p:nvGrpSpPr>
          <p:cNvPr id="62" name="Group 61"/>
          <p:cNvGrpSpPr/>
          <p:nvPr/>
        </p:nvGrpSpPr>
        <p:grpSpPr>
          <a:xfrm>
            <a:off x="9399774" y="4648771"/>
            <a:ext cx="248479" cy="144946"/>
            <a:chOff x="8860606" y="795189"/>
            <a:chExt cx="432048" cy="252028"/>
          </a:xfrm>
        </p:grpSpPr>
        <p:sp>
          <p:nvSpPr>
            <p:cNvPr id="49" name="Folded Corner 48"/>
            <p:cNvSpPr/>
            <p:nvPr/>
          </p:nvSpPr>
          <p:spPr>
            <a:xfrm>
              <a:off x="8860606" y="795189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885074" y="823452"/>
              <a:ext cx="379575" cy="46498"/>
            </a:xfrm>
            <a:prstGeom prst="rect">
              <a:avLst/>
            </a:prstGeom>
          </p:spPr>
        </p:pic>
      </p:grpSp>
      <p:grpSp>
        <p:nvGrpSpPr>
          <p:cNvPr id="61" name="Group 60"/>
          <p:cNvGrpSpPr/>
          <p:nvPr/>
        </p:nvGrpSpPr>
        <p:grpSpPr>
          <a:xfrm>
            <a:off x="9420225" y="1362646"/>
            <a:ext cx="289892" cy="144946"/>
            <a:chOff x="6348561" y="395139"/>
            <a:chExt cx="504056" cy="252028"/>
          </a:xfrm>
        </p:grpSpPr>
        <p:sp>
          <p:nvSpPr>
            <p:cNvPr id="55" name="Terminator 54"/>
            <p:cNvSpPr/>
            <p:nvPr/>
          </p:nvSpPr>
          <p:spPr>
            <a:xfrm>
              <a:off x="6348561" y="395139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6401829" y="454464"/>
              <a:ext cx="392511" cy="136570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9437195" y="2332321"/>
            <a:ext cx="340158" cy="174191"/>
            <a:chOff x="9194800" y="2627164"/>
            <a:chExt cx="591457" cy="302879"/>
          </a:xfrm>
        </p:grpSpPr>
        <p:sp>
          <p:nvSpPr>
            <p:cNvPr id="64" name="Terminator 63"/>
            <p:cNvSpPr/>
            <p:nvPr/>
          </p:nvSpPr>
          <p:spPr>
            <a:xfrm>
              <a:off x="9240986" y="2627164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21292" y="2659993"/>
              <a:ext cx="360040" cy="67291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9194800" y="2689224"/>
              <a:ext cx="591457" cy="240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 err="1"/>
                <a:t>RoboSim</a:t>
              </a:r>
              <a:endParaRPr lang="en-US" sz="300" dirty="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9388475" y="778446"/>
            <a:ext cx="266420" cy="185553"/>
            <a:chOff x="9378950" y="4912296"/>
            <a:chExt cx="266420" cy="185553"/>
          </a:xfrm>
        </p:grpSpPr>
        <p:sp>
          <p:nvSpPr>
            <p:cNvPr id="78" name="Folded Corner 77"/>
            <p:cNvSpPr/>
            <p:nvPr/>
          </p:nvSpPr>
          <p:spPr>
            <a:xfrm>
              <a:off x="9383899" y="4912296"/>
              <a:ext cx="248479" cy="144946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9378950" y="4959350"/>
              <a:ext cx="26642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/>
                <a:t>input</a:t>
              </a:r>
            </a:p>
          </p:txBody>
        </p:sp>
        <p:pic>
          <p:nvPicPr>
            <p:cNvPr id="82" name="Picture 3" descr="D:\Paper\2012-05-15 Toolchain SIMPAR 2012\svn\fig\matlab monitor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215"/>
            <a:stretch/>
          </p:blipFill>
          <p:spPr bwMode="auto">
            <a:xfrm>
              <a:off x="9410612" y="4923666"/>
              <a:ext cx="193763" cy="89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9" name="Group 88"/>
          <p:cNvGrpSpPr/>
          <p:nvPr/>
        </p:nvGrpSpPr>
        <p:grpSpPr>
          <a:xfrm>
            <a:off x="9372600" y="1022921"/>
            <a:ext cx="300082" cy="188728"/>
            <a:chOff x="9363075" y="5156771"/>
            <a:chExt cx="300082" cy="188728"/>
          </a:xfrm>
        </p:grpSpPr>
        <p:sp>
          <p:nvSpPr>
            <p:cNvPr id="85" name="Folded Corner 84"/>
            <p:cNvSpPr/>
            <p:nvPr/>
          </p:nvSpPr>
          <p:spPr>
            <a:xfrm>
              <a:off x="9387074" y="5156771"/>
              <a:ext cx="248479" cy="144946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9363075" y="5207000"/>
              <a:ext cx="30008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/>
                <a:t>Output</a:t>
              </a:r>
            </a:p>
          </p:txBody>
        </p:sp>
        <p:pic>
          <p:nvPicPr>
            <p:cNvPr id="87" name="Picture 3" descr="D:\Paper\2012-05-15 Toolchain SIMPAR 2012\svn\fig\matlab monitor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215"/>
            <a:stretch/>
          </p:blipFill>
          <p:spPr bwMode="auto">
            <a:xfrm>
              <a:off x="9413787" y="5171316"/>
              <a:ext cx="193763" cy="89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5" name="TextBox 134"/>
          <p:cNvSpPr txBox="1"/>
          <p:nvPr/>
        </p:nvSpPr>
        <p:spPr>
          <a:xfrm>
            <a:off x="9299575" y="158750"/>
            <a:ext cx="26642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plant</a:t>
            </a:r>
          </a:p>
        </p:txBody>
      </p:sp>
      <p:sp>
        <p:nvSpPr>
          <p:cNvPr id="242" name="Terminator 241"/>
          <p:cNvSpPr/>
          <p:nvPr/>
        </p:nvSpPr>
        <p:spPr>
          <a:xfrm>
            <a:off x="9309100" y="378396"/>
            <a:ext cx="289892" cy="144946"/>
          </a:xfrm>
          <a:prstGeom prst="flowChartTerminator">
            <a:avLst/>
          </a:prstGeom>
          <a:solidFill>
            <a:srgbClr val="FFFFFF"/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0" name="Picture 239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78951" y="378142"/>
            <a:ext cx="155574" cy="145324"/>
          </a:xfrm>
          <a:prstGeom prst="rect">
            <a:avLst/>
          </a:prstGeom>
        </p:spPr>
      </p:pic>
      <p:grpSp>
        <p:nvGrpSpPr>
          <p:cNvPr id="71" name="Group 70"/>
          <p:cNvGrpSpPr>
            <a:grpSpLocks noChangeAspect="1"/>
          </p:cNvGrpSpPr>
          <p:nvPr/>
        </p:nvGrpSpPr>
        <p:grpSpPr>
          <a:xfrm>
            <a:off x="3722324" y="2145759"/>
            <a:ext cx="1159568" cy="579784"/>
            <a:chOff x="6348561" y="395139"/>
            <a:chExt cx="504056" cy="252028"/>
          </a:xfrm>
        </p:grpSpPr>
        <p:sp>
          <p:nvSpPr>
            <p:cNvPr id="72" name="Terminator 71"/>
            <p:cNvSpPr/>
            <p:nvPr/>
          </p:nvSpPr>
          <p:spPr>
            <a:xfrm>
              <a:off x="6348561" y="395139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6401829" y="454464"/>
              <a:ext cx="392511" cy="136570"/>
            </a:xfrm>
            <a:prstGeom prst="rect">
              <a:avLst/>
            </a:prstGeom>
          </p:spPr>
        </p:pic>
      </p:grpSp>
      <p:grpSp>
        <p:nvGrpSpPr>
          <p:cNvPr id="90" name="Group 89"/>
          <p:cNvGrpSpPr>
            <a:grpSpLocks noChangeAspect="1"/>
          </p:cNvGrpSpPr>
          <p:nvPr/>
        </p:nvGrpSpPr>
        <p:grpSpPr>
          <a:xfrm>
            <a:off x="2017996" y="2653759"/>
            <a:ext cx="993916" cy="579784"/>
            <a:chOff x="9684568" y="1484784"/>
            <a:chExt cx="432048" cy="252028"/>
          </a:xfrm>
        </p:grpSpPr>
        <p:sp>
          <p:nvSpPr>
            <p:cNvPr id="91" name="Folded Corner 90"/>
            <p:cNvSpPr/>
            <p:nvPr/>
          </p:nvSpPr>
          <p:spPr>
            <a:xfrm>
              <a:off x="9684568" y="148478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" name="Picture 91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9720572" y="1528234"/>
              <a:ext cx="392511" cy="136570"/>
            </a:xfrm>
            <a:prstGeom prst="rect">
              <a:avLst/>
            </a:prstGeom>
          </p:spPr>
        </p:pic>
      </p:grpSp>
      <p:grpSp>
        <p:nvGrpSpPr>
          <p:cNvPr id="93" name="Group 92"/>
          <p:cNvGrpSpPr>
            <a:grpSpLocks noChangeAspect="1"/>
          </p:cNvGrpSpPr>
          <p:nvPr/>
        </p:nvGrpSpPr>
        <p:grpSpPr>
          <a:xfrm>
            <a:off x="2002220" y="1663159"/>
            <a:ext cx="993916" cy="634548"/>
            <a:chOff x="9383899" y="4912296"/>
            <a:chExt cx="248479" cy="158637"/>
          </a:xfrm>
        </p:grpSpPr>
        <p:sp>
          <p:nvSpPr>
            <p:cNvPr id="94" name="Folded Corner 93"/>
            <p:cNvSpPr/>
            <p:nvPr/>
          </p:nvSpPr>
          <p:spPr>
            <a:xfrm>
              <a:off x="9383899" y="4912296"/>
              <a:ext cx="248479" cy="144946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445693" y="5001683"/>
              <a:ext cx="129122" cy="692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input</a:t>
              </a:r>
            </a:p>
          </p:txBody>
        </p:sp>
        <p:pic>
          <p:nvPicPr>
            <p:cNvPr id="96" name="Picture 3" descr="D:\Paper\2012-05-15 Toolchain SIMPAR 2012\svn\fig\matlab monitor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215"/>
            <a:stretch/>
          </p:blipFill>
          <p:spPr bwMode="auto">
            <a:xfrm>
              <a:off x="9410612" y="4923666"/>
              <a:ext cx="193763" cy="89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7" name="Group 96"/>
          <p:cNvGrpSpPr>
            <a:grpSpLocks noChangeAspect="1"/>
          </p:cNvGrpSpPr>
          <p:nvPr/>
        </p:nvGrpSpPr>
        <p:grpSpPr>
          <a:xfrm>
            <a:off x="5532820" y="2158459"/>
            <a:ext cx="993916" cy="635960"/>
            <a:chOff x="9387074" y="5156771"/>
            <a:chExt cx="248479" cy="158990"/>
          </a:xfrm>
        </p:grpSpPr>
        <p:sp>
          <p:nvSpPr>
            <p:cNvPr id="98" name="Folded Corner 97"/>
            <p:cNvSpPr/>
            <p:nvPr/>
          </p:nvSpPr>
          <p:spPr>
            <a:xfrm>
              <a:off x="9387074" y="5156771"/>
              <a:ext cx="248479" cy="144946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9428196" y="5246511"/>
              <a:ext cx="161583" cy="692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Output</a:t>
              </a:r>
            </a:p>
          </p:txBody>
        </p:sp>
        <p:pic>
          <p:nvPicPr>
            <p:cNvPr id="100" name="Picture 3" descr="D:\Paper\2012-05-15 Toolchain SIMPAR 2012\svn\fig\matlab monitor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215"/>
            <a:stretch/>
          </p:blipFill>
          <p:spPr bwMode="auto">
            <a:xfrm>
              <a:off x="9413787" y="5171316"/>
              <a:ext cx="193763" cy="89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1" name="TextBox 100"/>
          <p:cNvSpPr txBox="1">
            <a:spLocks noChangeAspect="1"/>
          </p:cNvSpPr>
          <p:nvPr/>
        </p:nvSpPr>
        <p:spPr>
          <a:xfrm>
            <a:off x="2202828" y="2978853"/>
            <a:ext cx="6447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control</a:t>
            </a:r>
          </a:p>
        </p:txBody>
      </p:sp>
      <p:cxnSp>
        <p:nvCxnSpPr>
          <p:cNvPr id="107" name="Straight Arrow Connector 106"/>
          <p:cNvCxnSpPr>
            <a:cxnSpLocks noChangeAspect="1"/>
            <a:stCxn id="94" idx="3"/>
            <a:endCxn id="72" idx="1"/>
          </p:cNvCxnSpPr>
          <p:nvPr/>
        </p:nvCxnSpPr>
        <p:spPr>
          <a:xfrm>
            <a:off x="2996136" y="1953051"/>
            <a:ext cx="726188" cy="48260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cxnSpLocks noChangeAspect="1"/>
            <a:stCxn id="94" idx="3"/>
          </p:cNvCxnSpPr>
          <p:nvPr/>
        </p:nvCxnSpPr>
        <p:spPr>
          <a:xfrm>
            <a:off x="2996136" y="1953051"/>
            <a:ext cx="662688" cy="330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cxnSpLocks noChangeAspect="1"/>
            <a:stCxn id="91" idx="3"/>
          </p:cNvCxnSpPr>
          <p:nvPr/>
        </p:nvCxnSpPr>
        <p:spPr>
          <a:xfrm flipV="1">
            <a:off x="3011912" y="2575275"/>
            <a:ext cx="659612" cy="368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cxnSpLocks noChangeAspect="1"/>
            <a:stCxn id="72" idx="3"/>
            <a:endCxn id="98" idx="1"/>
          </p:cNvCxnSpPr>
          <p:nvPr/>
        </p:nvCxnSpPr>
        <p:spPr>
          <a:xfrm>
            <a:off x="4881892" y="2435651"/>
            <a:ext cx="650928" cy="12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50D10B5-6D63-7847-A91F-DF8AF7E9D30E}"/>
              </a:ext>
            </a:extLst>
          </p:cNvPr>
          <p:cNvGrpSpPr/>
          <p:nvPr/>
        </p:nvGrpSpPr>
        <p:grpSpPr>
          <a:xfrm>
            <a:off x="8042566" y="1381767"/>
            <a:ext cx="1018139" cy="818708"/>
            <a:chOff x="2224025" y="79741"/>
            <a:chExt cx="1018139" cy="818708"/>
          </a:xfrm>
        </p:grpSpPr>
        <p:sp>
          <p:nvSpPr>
            <p:cNvPr id="271" name="TextBox 270"/>
            <p:cNvSpPr txBox="1"/>
            <p:nvPr/>
          </p:nvSpPr>
          <p:spPr>
            <a:xfrm>
              <a:off x="2224025" y="83284"/>
              <a:ext cx="55976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Legend:</a:t>
              </a:r>
            </a:p>
          </p:txBody>
        </p:sp>
        <p:sp>
          <p:nvSpPr>
            <p:cNvPr id="273" name="Terminator 272"/>
            <p:cNvSpPr/>
            <p:nvPr/>
          </p:nvSpPr>
          <p:spPr>
            <a:xfrm>
              <a:off x="2321220" y="334834"/>
              <a:ext cx="289892" cy="144946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Folded Corner 274"/>
            <p:cNvSpPr/>
            <p:nvPr/>
          </p:nvSpPr>
          <p:spPr>
            <a:xfrm>
              <a:off x="2337983" y="654471"/>
              <a:ext cx="248479" cy="144946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TextBox 275"/>
            <p:cNvSpPr txBox="1"/>
            <p:nvPr/>
          </p:nvSpPr>
          <p:spPr>
            <a:xfrm>
              <a:off x="2626290" y="272903"/>
              <a:ext cx="6158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model</a:t>
              </a:r>
            </a:p>
            <a:p>
              <a:r>
                <a:rPr lang="en-US" sz="800" dirty="0"/>
                <a:t>operation</a:t>
              </a:r>
            </a:p>
          </p:txBody>
        </p:sp>
        <p:sp>
          <p:nvSpPr>
            <p:cNvPr id="277" name="TextBox 276"/>
            <p:cNvSpPr txBox="1"/>
            <p:nvPr/>
          </p:nvSpPr>
          <p:spPr>
            <a:xfrm>
              <a:off x="2640467" y="584787"/>
              <a:ext cx="58381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model(s)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2259418" y="79741"/>
              <a:ext cx="956931" cy="818708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0345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 in the Loop (</a:t>
            </a:r>
            <a:r>
              <a:rPr lang="en-US" b="1" dirty="0" err="1"/>
              <a:t>MiL</a:t>
            </a:r>
            <a:r>
              <a:rPr lang="en-US" b="1" dirty="0"/>
              <a:t>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B7E117-24B7-E74F-A545-0DB5FAE4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138" y="4075289"/>
            <a:ext cx="8174037" cy="2449336"/>
          </a:xfrm>
        </p:spPr>
        <p:txBody>
          <a:bodyPr/>
          <a:lstStyle/>
          <a:p>
            <a:pPr marL="268288" indent="-268288"/>
            <a:r>
              <a:rPr lang="en-US" dirty="0"/>
              <a:t>Layer: Abstract Control Algorithm + Idealized Plant</a:t>
            </a:r>
          </a:p>
          <a:p>
            <a:pPr marL="268288" indent="-268288"/>
            <a:r>
              <a:rPr lang="en-US" dirty="0"/>
              <a:t>Domain: Control/Software + Physics</a:t>
            </a:r>
          </a:p>
          <a:p>
            <a:pPr marL="268288" indent="-268288"/>
            <a:r>
              <a:rPr lang="en-US" dirty="0"/>
              <a:t>Multi-Paradigm: Yes, if control is discrete </a:t>
            </a:r>
          </a:p>
          <a:p>
            <a:pPr marL="268288" indent="-268288"/>
            <a:r>
              <a:rPr lang="en-US" dirty="0"/>
              <a:t>Cyber-Physical system: Yes, as control is cyber world and plant is from the physical world</a:t>
            </a:r>
          </a:p>
          <a:p>
            <a:pPr marL="268288" indent="-268288"/>
            <a:r>
              <a:rPr lang="en-US" dirty="0"/>
              <a:t>Integration: Decomposition &amp; Composition </a:t>
            </a:r>
            <a:r>
              <a:rPr lang="en-US" dirty="0" err="1"/>
              <a:t>compostion</a:t>
            </a:r>
            <a:r>
              <a:rPr lang="en-US" dirty="0"/>
              <a:t>-based</a:t>
            </a:r>
          </a:p>
          <a:p>
            <a:pPr>
              <a:buNone/>
            </a:pPr>
            <a:endParaRPr lang="en-US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2018 | Giese | The Challenge of Model-Based Integration for Cyber-Physical Systems</a:t>
            </a:r>
            <a:endParaRPr lang="de-DE"/>
          </a:p>
        </p:txBody>
      </p:sp>
      <p:grpSp>
        <p:nvGrpSpPr>
          <p:cNvPr id="29" name="Group 28"/>
          <p:cNvGrpSpPr/>
          <p:nvPr/>
        </p:nvGrpSpPr>
        <p:grpSpPr>
          <a:xfrm>
            <a:off x="9416418" y="4293171"/>
            <a:ext cx="248479" cy="144946"/>
            <a:chOff x="9684568" y="1484784"/>
            <a:chExt cx="432048" cy="252028"/>
          </a:xfrm>
        </p:grpSpPr>
        <p:sp>
          <p:nvSpPr>
            <p:cNvPr id="32" name="Folded Corner 31"/>
            <p:cNvSpPr/>
            <p:nvPr/>
          </p:nvSpPr>
          <p:spPr>
            <a:xfrm>
              <a:off x="9684568" y="148478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9720572" y="1528234"/>
              <a:ext cx="392511" cy="136570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9421999" y="3902646"/>
            <a:ext cx="248479" cy="144946"/>
            <a:chOff x="9684568" y="944724"/>
            <a:chExt cx="432048" cy="252028"/>
          </a:xfrm>
        </p:grpSpPr>
        <p:sp>
          <p:nvSpPr>
            <p:cNvPr id="30" name="Folded Corner 29"/>
            <p:cNvSpPr/>
            <p:nvPr/>
          </p:nvSpPr>
          <p:spPr>
            <a:xfrm>
              <a:off x="9684568" y="94472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28584" y="980728"/>
              <a:ext cx="249154" cy="7766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56576" y="1051012"/>
              <a:ext cx="337337" cy="109736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9423636" y="3131121"/>
            <a:ext cx="248479" cy="144946"/>
            <a:chOff x="9684568" y="404664"/>
            <a:chExt cx="432048" cy="252028"/>
          </a:xfrm>
        </p:grpSpPr>
        <p:sp>
          <p:nvSpPr>
            <p:cNvPr id="25" name="Folded Corner 24"/>
            <p:cNvSpPr/>
            <p:nvPr/>
          </p:nvSpPr>
          <p:spPr>
            <a:xfrm>
              <a:off x="9684568" y="40466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20572" y="419584"/>
              <a:ext cx="381000" cy="1651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9433930" y="3480371"/>
            <a:ext cx="248479" cy="144946"/>
            <a:chOff x="9684568" y="2204864"/>
            <a:chExt cx="432048" cy="252028"/>
          </a:xfrm>
        </p:grpSpPr>
        <p:sp>
          <p:nvSpPr>
            <p:cNvPr id="35" name="Folded Corner 34"/>
            <p:cNvSpPr/>
            <p:nvPr/>
          </p:nvSpPr>
          <p:spPr>
            <a:xfrm>
              <a:off x="9684568" y="220486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20573" y="2240868"/>
              <a:ext cx="360040" cy="67291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9419593" y="2794819"/>
            <a:ext cx="248479" cy="144946"/>
            <a:chOff x="8172400" y="836712"/>
            <a:chExt cx="432048" cy="252028"/>
          </a:xfrm>
        </p:grpSpPr>
        <p:sp>
          <p:nvSpPr>
            <p:cNvPr id="39" name="Folded Corner 38"/>
            <p:cNvSpPr/>
            <p:nvPr/>
          </p:nvSpPr>
          <p:spPr>
            <a:xfrm>
              <a:off x="8172400" y="836712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91450" y="855762"/>
              <a:ext cx="393566" cy="21602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79267" y="867115"/>
              <a:ext cx="221303" cy="186985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9445625" y="1997646"/>
            <a:ext cx="289892" cy="144946"/>
            <a:chOff x="7596336" y="404664"/>
            <a:chExt cx="504056" cy="252028"/>
          </a:xfrm>
        </p:grpSpPr>
        <p:sp>
          <p:nvSpPr>
            <p:cNvPr id="37" name="Terminator 36"/>
            <p:cNvSpPr/>
            <p:nvPr/>
          </p:nvSpPr>
          <p:spPr>
            <a:xfrm>
              <a:off x="7596336" y="404664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50472" y="448159"/>
              <a:ext cx="381000" cy="165100"/>
            </a:xfrm>
            <a:prstGeom prst="rect">
              <a:avLst/>
            </a:prstGeom>
          </p:spPr>
        </p:pic>
      </p:grpSp>
      <p:grpSp>
        <p:nvGrpSpPr>
          <p:cNvPr id="302" name="Group 301"/>
          <p:cNvGrpSpPr/>
          <p:nvPr/>
        </p:nvGrpSpPr>
        <p:grpSpPr>
          <a:xfrm>
            <a:off x="9448800" y="1661096"/>
            <a:ext cx="289892" cy="144946"/>
            <a:chOff x="9448800" y="1661096"/>
            <a:chExt cx="289892" cy="144946"/>
          </a:xfrm>
        </p:grpSpPr>
        <p:sp>
          <p:nvSpPr>
            <p:cNvPr id="47" name="Terminator 46"/>
            <p:cNvSpPr/>
            <p:nvPr/>
          </p:nvSpPr>
          <p:spPr>
            <a:xfrm>
              <a:off x="9448800" y="1661096"/>
              <a:ext cx="289892" cy="144946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31983" y="1689107"/>
              <a:ext cx="143293" cy="44667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90570" y="1729528"/>
              <a:ext cx="194009" cy="63111"/>
            </a:xfrm>
            <a:prstGeom prst="rect">
              <a:avLst/>
            </a:prstGeom>
          </p:spPr>
        </p:pic>
      </p:grpSp>
      <p:grpSp>
        <p:nvGrpSpPr>
          <p:cNvPr id="62" name="Group 61"/>
          <p:cNvGrpSpPr/>
          <p:nvPr/>
        </p:nvGrpSpPr>
        <p:grpSpPr>
          <a:xfrm>
            <a:off x="9399774" y="4648771"/>
            <a:ext cx="248479" cy="144946"/>
            <a:chOff x="8860606" y="795189"/>
            <a:chExt cx="432048" cy="252028"/>
          </a:xfrm>
        </p:grpSpPr>
        <p:sp>
          <p:nvSpPr>
            <p:cNvPr id="49" name="Folded Corner 48"/>
            <p:cNvSpPr/>
            <p:nvPr/>
          </p:nvSpPr>
          <p:spPr>
            <a:xfrm>
              <a:off x="8860606" y="795189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885074" y="823452"/>
              <a:ext cx="379575" cy="46498"/>
            </a:xfrm>
            <a:prstGeom prst="rect">
              <a:avLst/>
            </a:prstGeom>
          </p:spPr>
        </p:pic>
      </p:grpSp>
      <p:grpSp>
        <p:nvGrpSpPr>
          <p:cNvPr id="61" name="Group 60"/>
          <p:cNvGrpSpPr/>
          <p:nvPr/>
        </p:nvGrpSpPr>
        <p:grpSpPr>
          <a:xfrm>
            <a:off x="9420225" y="1362646"/>
            <a:ext cx="289892" cy="144946"/>
            <a:chOff x="6348561" y="395139"/>
            <a:chExt cx="504056" cy="252028"/>
          </a:xfrm>
        </p:grpSpPr>
        <p:sp>
          <p:nvSpPr>
            <p:cNvPr id="55" name="Terminator 54"/>
            <p:cNvSpPr/>
            <p:nvPr/>
          </p:nvSpPr>
          <p:spPr>
            <a:xfrm>
              <a:off x="6348561" y="395139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6401829" y="454464"/>
              <a:ext cx="392511" cy="136570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9437195" y="2332321"/>
            <a:ext cx="340158" cy="174191"/>
            <a:chOff x="9194800" y="2627164"/>
            <a:chExt cx="591457" cy="302879"/>
          </a:xfrm>
        </p:grpSpPr>
        <p:sp>
          <p:nvSpPr>
            <p:cNvPr id="64" name="Terminator 63"/>
            <p:cNvSpPr/>
            <p:nvPr/>
          </p:nvSpPr>
          <p:spPr>
            <a:xfrm>
              <a:off x="9240986" y="2627164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21292" y="2659993"/>
              <a:ext cx="360040" cy="67291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9194800" y="2689224"/>
              <a:ext cx="591457" cy="240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 err="1"/>
                <a:t>RoboSim</a:t>
              </a:r>
              <a:endParaRPr lang="en-US" sz="300" dirty="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9388475" y="778446"/>
            <a:ext cx="266420" cy="185553"/>
            <a:chOff x="9378950" y="4912296"/>
            <a:chExt cx="266420" cy="185553"/>
          </a:xfrm>
        </p:grpSpPr>
        <p:sp>
          <p:nvSpPr>
            <p:cNvPr id="78" name="Folded Corner 77"/>
            <p:cNvSpPr/>
            <p:nvPr/>
          </p:nvSpPr>
          <p:spPr>
            <a:xfrm>
              <a:off x="9383899" y="4912296"/>
              <a:ext cx="248479" cy="144946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9378950" y="4959350"/>
              <a:ext cx="26642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/>
                <a:t>input</a:t>
              </a:r>
            </a:p>
          </p:txBody>
        </p:sp>
        <p:pic>
          <p:nvPicPr>
            <p:cNvPr id="82" name="Picture 3" descr="D:\Paper\2012-05-15 Toolchain SIMPAR 2012\svn\fig\matlab monitor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215"/>
            <a:stretch/>
          </p:blipFill>
          <p:spPr bwMode="auto">
            <a:xfrm>
              <a:off x="9410612" y="4923666"/>
              <a:ext cx="193763" cy="89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9" name="Group 88"/>
          <p:cNvGrpSpPr/>
          <p:nvPr/>
        </p:nvGrpSpPr>
        <p:grpSpPr>
          <a:xfrm>
            <a:off x="9372600" y="1022921"/>
            <a:ext cx="300082" cy="188728"/>
            <a:chOff x="9363075" y="5156771"/>
            <a:chExt cx="300082" cy="188728"/>
          </a:xfrm>
        </p:grpSpPr>
        <p:sp>
          <p:nvSpPr>
            <p:cNvPr id="85" name="Folded Corner 84"/>
            <p:cNvSpPr/>
            <p:nvPr/>
          </p:nvSpPr>
          <p:spPr>
            <a:xfrm>
              <a:off x="9387074" y="5156771"/>
              <a:ext cx="248479" cy="144946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9363075" y="5207000"/>
              <a:ext cx="30008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/>
                <a:t>Output</a:t>
              </a:r>
            </a:p>
          </p:txBody>
        </p:sp>
        <p:pic>
          <p:nvPicPr>
            <p:cNvPr id="87" name="Picture 3" descr="D:\Paper\2012-05-15 Toolchain SIMPAR 2012\svn\fig\matlab monitor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215"/>
            <a:stretch/>
          </p:blipFill>
          <p:spPr bwMode="auto">
            <a:xfrm>
              <a:off x="9413787" y="5171316"/>
              <a:ext cx="193763" cy="89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5" name="TextBox 134"/>
          <p:cNvSpPr txBox="1"/>
          <p:nvPr/>
        </p:nvSpPr>
        <p:spPr>
          <a:xfrm>
            <a:off x="9299575" y="158750"/>
            <a:ext cx="26642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plant</a:t>
            </a:r>
          </a:p>
        </p:txBody>
      </p:sp>
      <p:sp>
        <p:nvSpPr>
          <p:cNvPr id="242" name="Terminator 241"/>
          <p:cNvSpPr/>
          <p:nvPr/>
        </p:nvSpPr>
        <p:spPr>
          <a:xfrm>
            <a:off x="9309100" y="378396"/>
            <a:ext cx="289892" cy="144946"/>
          </a:xfrm>
          <a:prstGeom prst="flowChartTerminator">
            <a:avLst/>
          </a:prstGeom>
          <a:solidFill>
            <a:srgbClr val="FFFFFF"/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0" name="Picture 239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78951" y="378142"/>
            <a:ext cx="155574" cy="145324"/>
          </a:xfrm>
          <a:prstGeom prst="rect">
            <a:avLst/>
          </a:prstGeom>
        </p:spPr>
      </p:pic>
      <p:grpSp>
        <p:nvGrpSpPr>
          <p:cNvPr id="116" name="Group 115"/>
          <p:cNvGrpSpPr>
            <a:grpSpLocks noChangeAspect="1"/>
          </p:cNvGrpSpPr>
          <p:nvPr/>
        </p:nvGrpSpPr>
        <p:grpSpPr>
          <a:xfrm>
            <a:off x="3842236" y="2628750"/>
            <a:ext cx="1159568" cy="579784"/>
            <a:chOff x="6348561" y="395139"/>
            <a:chExt cx="504056" cy="252028"/>
          </a:xfrm>
        </p:grpSpPr>
        <p:sp>
          <p:nvSpPr>
            <p:cNvPr id="117" name="Terminator 116"/>
            <p:cNvSpPr/>
            <p:nvPr/>
          </p:nvSpPr>
          <p:spPr>
            <a:xfrm>
              <a:off x="6348561" y="395139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8" name="Picture 117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6401829" y="454464"/>
              <a:ext cx="392511" cy="136570"/>
            </a:xfrm>
            <a:prstGeom prst="rect">
              <a:avLst/>
            </a:prstGeom>
          </p:spPr>
        </p:pic>
      </p:grpSp>
      <p:grpSp>
        <p:nvGrpSpPr>
          <p:cNvPr id="126" name="Group 125"/>
          <p:cNvGrpSpPr>
            <a:grpSpLocks noChangeAspect="1"/>
          </p:cNvGrpSpPr>
          <p:nvPr/>
        </p:nvGrpSpPr>
        <p:grpSpPr>
          <a:xfrm>
            <a:off x="5556736" y="2641450"/>
            <a:ext cx="1200328" cy="754912"/>
            <a:chOff x="9363075" y="5156771"/>
            <a:chExt cx="300082" cy="188728"/>
          </a:xfrm>
        </p:grpSpPr>
        <p:sp>
          <p:nvSpPr>
            <p:cNvPr id="127" name="Folded Corner 126"/>
            <p:cNvSpPr/>
            <p:nvPr/>
          </p:nvSpPr>
          <p:spPr>
            <a:xfrm>
              <a:off x="9387074" y="5156771"/>
              <a:ext cx="248479" cy="144946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9363075" y="5207000"/>
              <a:ext cx="30008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/>
                <a:t>Output</a:t>
              </a:r>
            </a:p>
          </p:txBody>
        </p:sp>
        <p:pic>
          <p:nvPicPr>
            <p:cNvPr id="129" name="Picture 3" descr="D:\Paper\2012-05-15 Toolchain SIMPAR 2012\svn\fig\matlab monitor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215"/>
            <a:stretch/>
          </p:blipFill>
          <p:spPr bwMode="auto">
            <a:xfrm>
              <a:off x="9413787" y="5171316"/>
              <a:ext cx="193763" cy="89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31" name="Straight Arrow Connector 130"/>
          <p:cNvCxnSpPr>
            <a:cxnSpLocks noChangeAspect="1"/>
          </p:cNvCxnSpPr>
          <p:nvPr/>
        </p:nvCxnSpPr>
        <p:spPr>
          <a:xfrm>
            <a:off x="3116048" y="2436042"/>
            <a:ext cx="726188" cy="48260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cxnSpLocks noChangeAspect="1"/>
          </p:cNvCxnSpPr>
          <p:nvPr/>
        </p:nvCxnSpPr>
        <p:spPr>
          <a:xfrm>
            <a:off x="3116048" y="2436042"/>
            <a:ext cx="662688" cy="330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cxnSpLocks noChangeAspect="1"/>
          </p:cNvCxnSpPr>
          <p:nvPr/>
        </p:nvCxnSpPr>
        <p:spPr>
          <a:xfrm flipV="1">
            <a:off x="3131824" y="3058266"/>
            <a:ext cx="659612" cy="368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cxnSpLocks noChangeAspect="1"/>
          </p:cNvCxnSpPr>
          <p:nvPr/>
        </p:nvCxnSpPr>
        <p:spPr>
          <a:xfrm>
            <a:off x="5001804" y="2918642"/>
            <a:ext cx="650928" cy="12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/>
          <p:cNvGrpSpPr>
            <a:grpSpLocks noChangeAspect="1"/>
          </p:cNvGrpSpPr>
          <p:nvPr/>
        </p:nvGrpSpPr>
        <p:grpSpPr>
          <a:xfrm rot="5400000">
            <a:off x="2502380" y="2620122"/>
            <a:ext cx="279412" cy="596900"/>
            <a:chOff x="5854700" y="1079500"/>
            <a:chExt cx="225425" cy="365125"/>
          </a:xfrm>
        </p:grpSpPr>
        <p:sp>
          <p:nvSpPr>
            <p:cNvPr id="138" name="Curved Down Arrow 137"/>
            <p:cNvSpPr/>
            <p:nvPr/>
          </p:nvSpPr>
          <p:spPr>
            <a:xfrm>
              <a:off x="5861050" y="1079500"/>
              <a:ext cx="219075" cy="9207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0" name="Curved Down Arrow 139"/>
            <p:cNvSpPr/>
            <p:nvPr/>
          </p:nvSpPr>
          <p:spPr>
            <a:xfrm flipH="1" flipV="1">
              <a:off x="5854700" y="1352550"/>
              <a:ext cx="219075" cy="9207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3" name="Group 102"/>
          <p:cNvGrpSpPr>
            <a:grpSpLocks noChangeAspect="1"/>
          </p:cNvGrpSpPr>
          <p:nvPr/>
        </p:nvGrpSpPr>
        <p:grpSpPr>
          <a:xfrm>
            <a:off x="2125208" y="3060550"/>
            <a:ext cx="993916" cy="579784"/>
            <a:chOff x="9684568" y="1484784"/>
            <a:chExt cx="432048" cy="252028"/>
          </a:xfrm>
        </p:grpSpPr>
        <p:sp>
          <p:nvSpPr>
            <p:cNvPr id="104" name="Folded Corner 103"/>
            <p:cNvSpPr/>
            <p:nvPr/>
          </p:nvSpPr>
          <p:spPr>
            <a:xfrm>
              <a:off x="9684568" y="148478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9720572" y="1528234"/>
              <a:ext cx="392511" cy="136570"/>
            </a:xfrm>
            <a:prstGeom prst="rect">
              <a:avLst/>
            </a:prstGeom>
          </p:spPr>
        </p:pic>
      </p:grpSp>
      <p:grpSp>
        <p:nvGrpSpPr>
          <p:cNvPr id="119" name="Group 118"/>
          <p:cNvGrpSpPr>
            <a:grpSpLocks noChangeAspect="1"/>
          </p:cNvGrpSpPr>
          <p:nvPr/>
        </p:nvGrpSpPr>
        <p:grpSpPr>
          <a:xfrm>
            <a:off x="2137908" y="2158850"/>
            <a:ext cx="993916" cy="579784"/>
            <a:chOff x="9684568" y="1484784"/>
            <a:chExt cx="432048" cy="252028"/>
          </a:xfrm>
        </p:grpSpPr>
        <p:sp>
          <p:nvSpPr>
            <p:cNvPr id="120" name="Folded Corner 119"/>
            <p:cNvSpPr/>
            <p:nvPr/>
          </p:nvSpPr>
          <p:spPr>
            <a:xfrm>
              <a:off x="9684568" y="148478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1" name="Picture 120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9720572" y="1528234"/>
              <a:ext cx="392511" cy="136570"/>
            </a:xfrm>
            <a:prstGeom prst="rect">
              <a:avLst/>
            </a:prstGeom>
          </p:spPr>
        </p:pic>
      </p:grpSp>
      <p:sp>
        <p:nvSpPr>
          <p:cNvPr id="130" name="TextBox 129"/>
          <p:cNvSpPr txBox="1">
            <a:spLocks noChangeAspect="1"/>
          </p:cNvSpPr>
          <p:nvPr/>
        </p:nvSpPr>
        <p:spPr>
          <a:xfrm>
            <a:off x="2300162" y="2506522"/>
            <a:ext cx="6447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control</a:t>
            </a:r>
          </a:p>
        </p:txBody>
      </p:sp>
      <p:sp>
        <p:nvSpPr>
          <p:cNvPr id="102" name="TextBox 101"/>
          <p:cNvSpPr txBox="1">
            <a:spLocks noChangeAspect="1"/>
          </p:cNvSpPr>
          <p:nvPr/>
        </p:nvSpPr>
        <p:spPr>
          <a:xfrm>
            <a:off x="2379185" y="3374355"/>
            <a:ext cx="516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plant</a:t>
            </a:r>
          </a:p>
        </p:txBody>
      </p:sp>
      <p:sp>
        <p:nvSpPr>
          <p:cNvPr id="407" name="Freeform 406"/>
          <p:cNvSpPr>
            <a:spLocks noChangeAspect="1"/>
          </p:cNvSpPr>
          <p:nvPr/>
        </p:nvSpPr>
        <p:spPr>
          <a:xfrm>
            <a:off x="1073932" y="1491576"/>
            <a:ext cx="902220" cy="999914"/>
          </a:xfrm>
          <a:custGeom>
            <a:avLst/>
            <a:gdLst>
              <a:gd name="connsiteX0" fmla="*/ 0 w 2834586"/>
              <a:gd name="connsiteY0" fmla="*/ 351606 h 448386"/>
              <a:gd name="connsiteX1" fmla="*/ 469900 w 2834586"/>
              <a:gd name="connsiteY1" fmla="*/ 427806 h 448386"/>
              <a:gd name="connsiteX2" fmla="*/ 2260600 w 2834586"/>
              <a:gd name="connsiteY2" fmla="*/ 21406 h 448386"/>
              <a:gd name="connsiteX3" fmla="*/ 2794000 w 2834586"/>
              <a:gd name="connsiteY3" fmla="*/ 56331 h 448386"/>
              <a:gd name="connsiteX4" fmla="*/ 2797175 w 2834586"/>
              <a:gd name="connsiteY4" fmla="*/ 53156 h 448386"/>
              <a:gd name="connsiteX0" fmla="*/ 2116011 w 2366147"/>
              <a:gd name="connsiteY0" fmla="*/ 0 h 486132"/>
              <a:gd name="connsiteX1" fmla="*/ 1461 w 2366147"/>
              <a:gd name="connsiteY1" fmla="*/ 485775 h 486132"/>
              <a:gd name="connsiteX2" fmla="*/ 1792161 w 2366147"/>
              <a:gd name="connsiteY2" fmla="*/ 79375 h 486132"/>
              <a:gd name="connsiteX3" fmla="*/ 2325561 w 2366147"/>
              <a:gd name="connsiteY3" fmla="*/ 114300 h 486132"/>
              <a:gd name="connsiteX4" fmla="*/ 2328736 w 2366147"/>
              <a:gd name="connsiteY4" fmla="*/ 111125 h 486132"/>
              <a:gd name="connsiteX0" fmla="*/ 4524375 w 5002396"/>
              <a:gd name="connsiteY0" fmla="*/ 42931 h 1887606"/>
              <a:gd name="connsiteX1" fmla="*/ 2409825 w 5002396"/>
              <a:gd name="connsiteY1" fmla="*/ 528706 h 1887606"/>
              <a:gd name="connsiteX2" fmla="*/ 4200525 w 5002396"/>
              <a:gd name="connsiteY2" fmla="*/ 122306 h 1887606"/>
              <a:gd name="connsiteX3" fmla="*/ 4733925 w 5002396"/>
              <a:gd name="connsiteY3" fmla="*/ 157231 h 1887606"/>
              <a:gd name="connsiteX4" fmla="*/ 0 w 5002396"/>
              <a:gd name="connsiteY4" fmla="*/ 1887606 h 1887606"/>
              <a:gd name="connsiteX0" fmla="*/ 4529723 w 4530483"/>
              <a:gd name="connsiteY0" fmla="*/ 0 h 1844675"/>
              <a:gd name="connsiteX1" fmla="*/ 2415173 w 4530483"/>
              <a:gd name="connsiteY1" fmla="*/ 485775 h 1844675"/>
              <a:gd name="connsiteX2" fmla="*/ 4205873 w 4530483"/>
              <a:gd name="connsiteY2" fmla="*/ 79375 h 1844675"/>
              <a:gd name="connsiteX3" fmla="*/ 602248 w 4530483"/>
              <a:gd name="connsiteY3" fmla="*/ 895350 h 1844675"/>
              <a:gd name="connsiteX4" fmla="*/ 5348 w 4530483"/>
              <a:gd name="connsiteY4" fmla="*/ 1844675 h 1844675"/>
              <a:gd name="connsiteX0" fmla="*/ 4529723 w 4588803"/>
              <a:gd name="connsiteY0" fmla="*/ 10104 h 1854779"/>
              <a:gd name="connsiteX1" fmla="*/ 4205873 w 4588803"/>
              <a:gd name="connsiteY1" fmla="*/ 89479 h 1854779"/>
              <a:gd name="connsiteX2" fmla="*/ 602248 w 4588803"/>
              <a:gd name="connsiteY2" fmla="*/ 905454 h 1854779"/>
              <a:gd name="connsiteX3" fmla="*/ 5348 w 4588803"/>
              <a:gd name="connsiteY3" fmla="*/ 1854779 h 1854779"/>
              <a:gd name="connsiteX0" fmla="*/ 4541039 w 4600119"/>
              <a:gd name="connsiteY0" fmla="*/ 10104 h 1854779"/>
              <a:gd name="connsiteX1" fmla="*/ 4217189 w 4600119"/>
              <a:gd name="connsiteY1" fmla="*/ 89479 h 1854779"/>
              <a:gd name="connsiteX2" fmla="*/ 613564 w 4600119"/>
              <a:gd name="connsiteY2" fmla="*/ 905454 h 1854779"/>
              <a:gd name="connsiteX3" fmla="*/ 54764 w 4600119"/>
              <a:gd name="connsiteY3" fmla="*/ 1467430 h 1854779"/>
              <a:gd name="connsiteX4" fmla="*/ 16664 w 4600119"/>
              <a:gd name="connsiteY4" fmla="*/ 1854779 h 1854779"/>
              <a:gd name="connsiteX0" fmla="*/ 4702560 w 4761640"/>
              <a:gd name="connsiteY0" fmla="*/ 10104 h 1854779"/>
              <a:gd name="connsiteX1" fmla="*/ 4378710 w 4761640"/>
              <a:gd name="connsiteY1" fmla="*/ 89479 h 1854779"/>
              <a:gd name="connsiteX2" fmla="*/ 775085 w 4761640"/>
              <a:gd name="connsiteY2" fmla="*/ 905454 h 1854779"/>
              <a:gd name="connsiteX3" fmla="*/ 22610 w 4761640"/>
              <a:gd name="connsiteY3" fmla="*/ 1556330 h 1854779"/>
              <a:gd name="connsiteX4" fmla="*/ 178185 w 4761640"/>
              <a:gd name="connsiteY4" fmla="*/ 1854779 h 1854779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82293 w 4741373"/>
              <a:gd name="connsiteY0" fmla="*/ 10104 h 1921454"/>
              <a:gd name="connsiteX1" fmla="*/ 4358443 w 4741373"/>
              <a:gd name="connsiteY1" fmla="*/ 89479 h 1921454"/>
              <a:gd name="connsiteX2" fmla="*/ 754818 w 4741373"/>
              <a:gd name="connsiteY2" fmla="*/ 905454 h 1921454"/>
              <a:gd name="connsiteX3" fmla="*/ 2343 w 4741373"/>
              <a:gd name="connsiteY3" fmla="*/ 1556330 h 1921454"/>
              <a:gd name="connsiteX4" fmla="*/ 227768 w 4741373"/>
              <a:gd name="connsiteY4" fmla="*/ 1921454 h 1921454"/>
              <a:gd name="connsiteX0" fmla="*/ 4682293 w 4682304"/>
              <a:gd name="connsiteY0" fmla="*/ 7 h 1911357"/>
              <a:gd name="connsiteX1" fmla="*/ 1339313 w 4682304"/>
              <a:gd name="connsiteY1" fmla="*/ 435130 h 1911357"/>
              <a:gd name="connsiteX2" fmla="*/ 4358443 w 4682304"/>
              <a:gd name="connsiteY2" fmla="*/ 79382 h 1911357"/>
              <a:gd name="connsiteX3" fmla="*/ 754818 w 4682304"/>
              <a:gd name="connsiteY3" fmla="*/ 895357 h 1911357"/>
              <a:gd name="connsiteX4" fmla="*/ 2343 w 4682304"/>
              <a:gd name="connsiteY4" fmla="*/ 1546233 h 1911357"/>
              <a:gd name="connsiteX5" fmla="*/ 227768 w 4682304"/>
              <a:gd name="connsiteY5" fmla="*/ 1911357 h 1911357"/>
              <a:gd name="connsiteX0" fmla="*/ 4682293 w 4682307"/>
              <a:gd name="connsiteY0" fmla="*/ 9 h 1911359"/>
              <a:gd name="connsiteX1" fmla="*/ 1339313 w 4682307"/>
              <a:gd name="connsiteY1" fmla="*/ 435132 h 1911359"/>
              <a:gd name="connsiteX2" fmla="*/ 754818 w 4682307"/>
              <a:gd name="connsiteY2" fmla="*/ 895359 h 1911359"/>
              <a:gd name="connsiteX3" fmla="*/ 2343 w 4682307"/>
              <a:gd name="connsiteY3" fmla="*/ 1546235 h 1911359"/>
              <a:gd name="connsiteX4" fmla="*/ 227768 w 4682307"/>
              <a:gd name="connsiteY4" fmla="*/ 1911359 h 1911359"/>
              <a:gd name="connsiteX0" fmla="*/ 1339313 w 1339313"/>
              <a:gd name="connsiteY0" fmla="*/ 0 h 1476227"/>
              <a:gd name="connsiteX1" fmla="*/ 754818 w 1339313"/>
              <a:gd name="connsiteY1" fmla="*/ 460227 h 1476227"/>
              <a:gd name="connsiteX2" fmla="*/ 2343 w 1339313"/>
              <a:gd name="connsiteY2" fmla="*/ 1111103 h 1476227"/>
              <a:gd name="connsiteX3" fmla="*/ 227768 w 1339313"/>
              <a:gd name="connsiteY3" fmla="*/ 1476227 h 1476227"/>
              <a:gd name="connsiteX0" fmla="*/ 1339313 w 1339313"/>
              <a:gd name="connsiteY0" fmla="*/ 0 h 1476227"/>
              <a:gd name="connsiteX1" fmla="*/ 2343 w 1339313"/>
              <a:gd name="connsiteY1" fmla="*/ 1111103 h 1476227"/>
              <a:gd name="connsiteX2" fmla="*/ 227768 w 1339313"/>
              <a:gd name="connsiteY2" fmla="*/ 1476227 h 1476227"/>
              <a:gd name="connsiteX0" fmla="*/ 349323 w 349323"/>
              <a:gd name="connsiteY0" fmla="*/ 0 h 763845"/>
              <a:gd name="connsiteX1" fmla="*/ 1181 w 349323"/>
              <a:gd name="connsiteY1" fmla="*/ 398721 h 763845"/>
              <a:gd name="connsiteX2" fmla="*/ 226606 w 349323"/>
              <a:gd name="connsiteY2" fmla="*/ 763845 h 763845"/>
              <a:gd name="connsiteX0" fmla="*/ 215033 w 235985"/>
              <a:gd name="connsiteY0" fmla="*/ 0 h 753212"/>
              <a:gd name="connsiteX1" fmla="*/ 10430 w 235985"/>
              <a:gd name="connsiteY1" fmla="*/ 388088 h 753212"/>
              <a:gd name="connsiteX2" fmla="*/ 235855 w 235985"/>
              <a:gd name="connsiteY2" fmla="*/ 753212 h 753212"/>
              <a:gd name="connsiteX0" fmla="*/ 204856 w 225808"/>
              <a:gd name="connsiteY0" fmla="*/ 0 h 753212"/>
              <a:gd name="connsiteX1" fmla="*/ 253 w 225808"/>
              <a:gd name="connsiteY1" fmla="*/ 388088 h 753212"/>
              <a:gd name="connsiteX2" fmla="*/ 225678 w 225808"/>
              <a:gd name="connsiteY2" fmla="*/ 753212 h 753212"/>
              <a:gd name="connsiteX0" fmla="*/ 204702 w 225654"/>
              <a:gd name="connsiteY0" fmla="*/ 0 h 753212"/>
              <a:gd name="connsiteX1" fmla="*/ 99 w 225654"/>
              <a:gd name="connsiteY1" fmla="*/ 388088 h 753212"/>
              <a:gd name="connsiteX2" fmla="*/ 225524 w 225654"/>
              <a:gd name="connsiteY2" fmla="*/ 753212 h 753212"/>
              <a:gd name="connsiteX0" fmla="*/ 204824 w 225776"/>
              <a:gd name="connsiteY0" fmla="*/ 0 h 753212"/>
              <a:gd name="connsiteX1" fmla="*/ 221 w 225776"/>
              <a:gd name="connsiteY1" fmla="*/ 388088 h 753212"/>
              <a:gd name="connsiteX2" fmla="*/ 225646 w 225776"/>
              <a:gd name="connsiteY2" fmla="*/ 753212 h 753212"/>
              <a:gd name="connsiteX0" fmla="*/ 0 w 225555"/>
              <a:gd name="connsiteY0" fmla="*/ 0 h 365124"/>
              <a:gd name="connsiteX1" fmla="*/ 225425 w 225555"/>
              <a:gd name="connsiteY1" fmla="*/ 365124 h 36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5555" h="365124">
                <a:moveTo>
                  <a:pt x="0" y="0"/>
                </a:moveTo>
                <a:cubicBezTo>
                  <a:pt x="3470" y="125535"/>
                  <a:pt x="231775" y="300566"/>
                  <a:pt x="225425" y="365124"/>
                </a:cubicBezTo>
              </a:path>
            </a:pathLst>
          </a:custGeom>
          <a:noFill/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C566584C-0FE4-B841-B49F-0465E269F18D}"/>
              </a:ext>
            </a:extLst>
          </p:cNvPr>
          <p:cNvGrpSpPr/>
          <p:nvPr/>
        </p:nvGrpSpPr>
        <p:grpSpPr>
          <a:xfrm>
            <a:off x="8042566" y="1381767"/>
            <a:ext cx="1018139" cy="818708"/>
            <a:chOff x="2224025" y="79741"/>
            <a:chExt cx="1018139" cy="818708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76215FE-3A59-774F-A875-D72B04762A20}"/>
                </a:ext>
              </a:extLst>
            </p:cNvPr>
            <p:cNvSpPr txBox="1"/>
            <p:nvPr/>
          </p:nvSpPr>
          <p:spPr>
            <a:xfrm>
              <a:off x="2224025" y="83284"/>
              <a:ext cx="55976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Legend:</a:t>
              </a:r>
            </a:p>
          </p:txBody>
        </p:sp>
        <p:sp>
          <p:nvSpPr>
            <p:cNvPr id="110" name="Terminator 109">
              <a:extLst>
                <a:ext uri="{FF2B5EF4-FFF2-40B4-BE49-F238E27FC236}">
                  <a16:creationId xmlns:a16="http://schemas.microsoft.com/office/drawing/2014/main" id="{24605E35-76AE-8B4C-A191-199D54E07F12}"/>
                </a:ext>
              </a:extLst>
            </p:cNvPr>
            <p:cNvSpPr/>
            <p:nvPr/>
          </p:nvSpPr>
          <p:spPr>
            <a:xfrm>
              <a:off x="2321220" y="334834"/>
              <a:ext cx="289892" cy="144946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olded Corner 111">
              <a:extLst>
                <a:ext uri="{FF2B5EF4-FFF2-40B4-BE49-F238E27FC236}">
                  <a16:creationId xmlns:a16="http://schemas.microsoft.com/office/drawing/2014/main" id="{2698AC1A-E7EA-C544-AAD7-FECCFE84C624}"/>
                </a:ext>
              </a:extLst>
            </p:cNvPr>
            <p:cNvSpPr/>
            <p:nvPr/>
          </p:nvSpPr>
          <p:spPr>
            <a:xfrm>
              <a:off x="2337983" y="654471"/>
              <a:ext cx="248479" cy="144946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362514D-54D8-8B45-B9A5-A97C5D990A34}"/>
                </a:ext>
              </a:extLst>
            </p:cNvPr>
            <p:cNvSpPr txBox="1"/>
            <p:nvPr/>
          </p:nvSpPr>
          <p:spPr>
            <a:xfrm>
              <a:off x="2626290" y="272903"/>
              <a:ext cx="6158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model</a:t>
              </a:r>
            </a:p>
            <a:p>
              <a:r>
                <a:rPr lang="en-US" sz="800" dirty="0"/>
                <a:t>operation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4F49646-A991-2547-B4A9-EC70D73A7DD0}"/>
                </a:ext>
              </a:extLst>
            </p:cNvPr>
            <p:cNvSpPr txBox="1"/>
            <p:nvPr/>
          </p:nvSpPr>
          <p:spPr>
            <a:xfrm>
              <a:off x="2640467" y="584787"/>
              <a:ext cx="58381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model(s)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365F2FA0-8D5B-9142-97DC-5415B6B15502}"/>
                </a:ext>
              </a:extLst>
            </p:cNvPr>
            <p:cNvSpPr/>
            <p:nvPr/>
          </p:nvSpPr>
          <p:spPr>
            <a:xfrm>
              <a:off x="2259418" y="79741"/>
              <a:ext cx="956931" cy="818708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5CF3810-A5A3-A64B-AA26-63DBAA8E12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CC423D-F358-6A48-9F44-69F65E252839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418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9138" y="0"/>
            <a:ext cx="6138862" cy="1136650"/>
          </a:xfrm>
        </p:spPr>
        <p:txBody>
          <a:bodyPr/>
          <a:lstStyle/>
          <a:p>
            <a:r>
              <a:rPr lang="en-US" b="1" dirty="0"/>
              <a:t>Rapid Prototyping (RP) vs. Robot Simulator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D440E38-766D-3B45-9E49-5E7EAC24B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138" y="3971925"/>
            <a:ext cx="8174037" cy="2552700"/>
          </a:xfrm>
        </p:spPr>
        <p:txBody>
          <a:bodyPr/>
          <a:lstStyle/>
          <a:p>
            <a:pPr marL="268288" indent="-268288"/>
            <a:r>
              <a:rPr lang="en-US" dirty="0"/>
              <a:t>Layer: Abstract Control Algorithm + Realistic Plant</a:t>
            </a:r>
          </a:p>
          <a:p>
            <a:pPr marL="268288" indent="-268288"/>
            <a:r>
              <a:rPr lang="en-US" dirty="0"/>
              <a:t>Domain: Control/Software + Physics</a:t>
            </a:r>
          </a:p>
          <a:p>
            <a:pPr marL="268288" indent="-268288"/>
            <a:r>
              <a:rPr lang="en-US" dirty="0"/>
              <a:t>Multi-Paradigm: Yes, if control is discrete </a:t>
            </a:r>
          </a:p>
          <a:p>
            <a:pPr marL="268288" indent="-268288"/>
            <a:r>
              <a:rPr lang="en-US" dirty="0"/>
              <a:t>Cyber-Physical system: Yes, as control is cyber world and plant is from the physical world</a:t>
            </a:r>
          </a:p>
          <a:p>
            <a:pPr marL="268288" indent="-268288"/>
            <a:r>
              <a:rPr lang="en-US" dirty="0"/>
              <a:t>Integration: Consistency via co-simulation (tool-based)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2018 | Giese | The Challenge of Model-Based Integration for Cyber-Physical Systems</a:t>
            </a: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837A1E-71FD-3341-87FC-6FD0BE983E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CC423D-F358-6A48-9F44-69F65E252839}" type="slidenum">
              <a:rPr lang="de-DE" smtClean="0"/>
              <a:pPr/>
              <a:t>5</a:t>
            </a:fld>
            <a:endParaRPr lang="de-DE"/>
          </a:p>
        </p:txBody>
      </p:sp>
      <p:grpSp>
        <p:nvGrpSpPr>
          <p:cNvPr id="29" name="Group 28"/>
          <p:cNvGrpSpPr/>
          <p:nvPr/>
        </p:nvGrpSpPr>
        <p:grpSpPr>
          <a:xfrm>
            <a:off x="9416418" y="4293171"/>
            <a:ext cx="248479" cy="144946"/>
            <a:chOff x="9684568" y="1484784"/>
            <a:chExt cx="432048" cy="252028"/>
          </a:xfrm>
        </p:grpSpPr>
        <p:sp>
          <p:nvSpPr>
            <p:cNvPr id="32" name="Folded Corner 31"/>
            <p:cNvSpPr/>
            <p:nvPr/>
          </p:nvSpPr>
          <p:spPr>
            <a:xfrm>
              <a:off x="9684568" y="148478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9720572" y="1528234"/>
              <a:ext cx="392511" cy="136570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9421999" y="3902646"/>
            <a:ext cx="248479" cy="144946"/>
            <a:chOff x="9684568" y="944724"/>
            <a:chExt cx="432048" cy="252028"/>
          </a:xfrm>
        </p:grpSpPr>
        <p:sp>
          <p:nvSpPr>
            <p:cNvPr id="30" name="Folded Corner 29"/>
            <p:cNvSpPr/>
            <p:nvPr/>
          </p:nvSpPr>
          <p:spPr>
            <a:xfrm>
              <a:off x="9684568" y="94472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28584" y="980728"/>
              <a:ext cx="249154" cy="7766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56576" y="1051012"/>
              <a:ext cx="337337" cy="109736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9423636" y="3131121"/>
            <a:ext cx="248479" cy="144946"/>
            <a:chOff x="9684568" y="404664"/>
            <a:chExt cx="432048" cy="252028"/>
          </a:xfrm>
        </p:grpSpPr>
        <p:sp>
          <p:nvSpPr>
            <p:cNvPr id="25" name="Folded Corner 24"/>
            <p:cNvSpPr/>
            <p:nvPr/>
          </p:nvSpPr>
          <p:spPr>
            <a:xfrm>
              <a:off x="9684568" y="40466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20572" y="419584"/>
              <a:ext cx="381000" cy="1651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9433930" y="3480371"/>
            <a:ext cx="248479" cy="144946"/>
            <a:chOff x="9684568" y="2204864"/>
            <a:chExt cx="432048" cy="252028"/>
          </a:xfrm>
        </p:grpSpPr>
        <p:sp>
          <p:nvSpPr>
            <p:cNvPr id="35" name="Folded Corner 34"/>
            <p:cNvSpPr/>
            <p:nvPr/>
          </p:nvSpPr>
          <p:spPr>
            <a:xfrm>
              <a:off x="9684568" y="220486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20573" y="2240868"/>
              <a:ext cx="360040" cy="67291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9419593" y="2794819"/>
            <a:ext cx="248479" cy="144946"/>
            <a:chOff x="8172400" y="836712"/>
            <a:chExt cx="432048" cy="252028"/>
          </a:xfrm>
        </p:grpSpPr>
        <p:sp>
          <p:nvSpPr>
            <p:cNvPr id="39" name="Folded Corner 38"/>
            <p:cNvSpPr/>
            <p:nvPr/>
          </p:nvSpPr>
          <p:spPr>
            <a:xfrm>
              <a:off x="8172400" y="836712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91450" y="855762"/>
              <a:ext cx="393566" cy="21602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79267" y="867115"/>
              <a:ext cx="221303" cy="186985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9445625" y="1997646"/>
            <a:ext cx="289892" cy="144946"/>
            <a:chOff x="7596336" y="404664"/>
            <a:chExt cx="504056" cy="252028"/>
          </a:xfrm>
        </p:grpSpPr>
        <p:sp>
          <p:nvSpPr>
            <p:cNvPr id="37" name="Terminator 36"/>
            <p:cNvSpPr/>
            <p:nvPr/>
          </p:nvSpPr>
          <p:spPr>
            <a:xfrm>
              <a:off x="7596336" y="404664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50472" y="448159"/>
              <a:ext cx="381000" cy="165100"/>
            </a:xfrm>
            <a:prstGeom prst="rect">
              <a:avLst/>
            </a:prstGeom>
          </p:spPr>
        </p:pic>
      </p:grpSp>
      <p:grpSp>
        <p:nvGrpSpPr>
          <p:cNvPr id="302" name="Group 301"/>
          <p:cNvGrpSpPr/>
          <p:nvPr/>
        </p:nvGrpSpPr>
        <p:grpSpPr>
          <a:xfrm>
            <a:off x="9448800" y="1661096"/>
            <a:ext cx="289892" cy="144946"/>
            <a:chOff x="9448800" y="1661096"/>
            <a:chExt cx="289892" cy="144946"/>
          </a:xfrm>
        </p:grpSpPr>
        <p:sp>
          <p:nvSpPr>
            <p:cNvPr id="47" name="Terminator 46"/>
            <p:cNvSpPr/>
            <p:nvPr/>
          </p:nvSpPr>
          <p:spPr>
            <a:xfrm>
              <a:off x="9448800" y="1661096"/>
              <a:ext cx="289892" cy="144946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31983" y="1689107"/>
              <a:ext cx="143293" cy="44667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90570" y="1729528"/>
              <a:ext cx="194009" cy="63111"/>
            </a:xfrm>
            <a:prstGeom prst="rect">
              <a:avLst/>
            </a:prstGeom>
          </p:spPr>
        </p:pic>
      </p:grpSp>
      <p:grpSp>
        <p:nvGrpSpPr>
          <p:cNvPr id="62" name="Group 61"/>
          <p:cNvGrpSpPr/>
          <p:nvPr/>
        </p:nvGrpSpPr>
        <p:grpSpPr>
          <a:xfrm>
            <a:off x="9399774" y="4648771"/>
            <a:ext cx="248479" cy="144946"/>
            <a:chOff x="8860606" y="795189"/>
            <a:chExt cx="432048" cy="252028"/>
          </a:xfrm>
        </p:grpSpPr>
        <p:sp>
          <p:nvSpPr>
            <p:cNvPr id="49" name="Folded Corner 48"/>
            <p:cNvSpPr/>
            <p:nvPr/>
          </p:nvSpPr>
          <p:spPr>
            <a:xfrm>
              <a:off x="8860606" y="795189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885074" y="823452"/>
              <a:ext cx="379575" cy="46498"/>
            </a:xfrm>
            <a:prstGeom prst="rect">
              <a:avLst/>
            </a:prstGeom>
          </p:spPr>
        </p:pic>
      </p:grpSp>
      <p:grpSp>
        <p:nvGrpSpPr>
          <p:cNvPr id="61" name="Group 60"/>
          <p:cNvGrpSpPr/>
          <p:nvPr/>
        </p:nvGrpSpPr>
        <p:grpSpPr>
          <a:xfrm>
            <a:off x="9420225" y="1362646"/>
            <a:ext cx="289892" cy="144946"/>
            <a:chOff x="6348561" y="395139"/>
            <a:chExt cx="504056" cy="252028"/>
          </a:xfrm>
        </p:grpSpPr>
        <p:sp>
          <p:nvSpPr>
            <p:cNvPr id="55" name="Terminator 54"/>
            <p:cNvSpPr/>
            <p:nvPr/>
          </p:nvSpPr>
          <p:spPr>
            <a:xfrm>
              <a:off x="6348561" y="395139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6401829" y="454464"/>
              <a:ext cx="392511" cy="136570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9437195" y="2332321"/>
            <a:ext cx="340158" cy="174191"/>
            <a:chOff x="9194800" y="2627164"/>
            <a:chExt cx="591457" cy="302879"/>
          </a:xfrm>
        </p:grpSpPr>
        <p:sp>
          <p:nvSpPr>
            <p:cNvPr id="64" name="Terminator 63"/>
            <p:cNvSpPr/>
            <p:nvPr/>
          </p:nvSpPr>
          <p:spPr>
            <a:xfrm>
              <a:off x="9240986" y="2627164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21292" y="2659993"/>
              <a:ext cx="360040" cy="67291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9194800" y="2689224"/>
              <a:ext cx="591457" cy="240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 err="1"/>
                <a:t>RoboSim</a:t>
              </a:r>
              <a:endParaRPr lang="en-US" sz="300" dirty="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9388475" y="778446"/>
            <a:ext cx="266420" cy="185553"/>
            <a:chOff x="9378950" y="4912296"/>
            <a:chExt cx="266420" cy="185553"/>
          </a:xfrm>
        </p:grpSpPr>
        <p:sp>
          <p:nvSpPr>
            <p:cNvPr id="78" name="Folded Corner 77"/>
            <p:cNvSpPr/>
            <p:nvPr/>
          </p:nvSpPr>
          <p:spPr>
            <a:xfrm>
              <a:off x="9383899" y="4912296"/>
              <a:ext cx="248479" cy="144946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9378950" y="4959350"/>
              <a:ext cx="26642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/>
                <a:t>input</a:t>
              </a:r>
            </a:p>
          </p:txBody>
        </p:sp>
        <p:pic>
          <p:nvPicPr>
            <p:cNvPr id="82" name="Picture 3" descr="D:\Paper\2012-05-15 Toolchain SIMPAR 2012\svn\fig\matlab monitor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215"/>
            <a:stretch/>
          </p:blipFill>
          <p:spPr bwMode="auto">
            <a:xfrm>
              <a:off x="9410612" y="4923666"/>
              <a:ext cx="193763" cy="89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9" name="Group 88"/>
          <p:cNvGrpSpPr/>
          <p:nvPr/>
        </p:nvGrpSpPr>
        <p:grpSpPr>
          <a:xfrm>
            <a:off x="9372600" y="1022921"/>
            <a:ext cx="300082" cy="188728"/>
            <a:chOff x="9363075" y="5156771"/>
            <a:chExt cx="300082" cy="188728"/>
          </a:xfrm>
        </p:grpSpPr>
        <p:sp>
          <p:nvSpPr>
            <p:cNvPr id="85" name="Folded Corner 84"/>
            <p:cNvSpPr/>
            <p:nvPr/>
          </p:nvSpPr>
          <p:spPr>
            <a:xfrm>
              <a:off x="9387074" y="5156771"/>
              <a:ext cx="248479" cy="144946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9363075" y="5207000"/>
              <a:ext cx="30008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/>
                <a:t>Output</a:t>
              </a:r>
            </a:p>
          </p:txBody>
        </p:sp>
        <p:pic>
          <p:nvPicPr>
            <p:cNvPr id="87" name="Picture 3" descr="D:\Paper\2012-05-15 Toolchain SIMPAR 2012\svn\fig\matlab monitor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215"/>
            <a:stretch/>
          </p:blipFill>
          <p:spPr bwMode="auto">
            <a:xfrm>
              <a:off x="9413787" y="5171316"/>
              <a:ext cx="193763" cy="89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5" name="TextBox 134"/>
          <p:cNvSpPr txBox="1"/>
          <p:nvPr/>
        </p:nvSpPr>
        <p:spPr>
          <a:xfrm>
            <a:off x="9299575" y="158750"/>
            <a:ext cx="26642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plant</a:t>
            </a:r>
          </a:p>
        </p:txBody>
      </p:sp>
      <p:sp>
        <p:nvSpPr>
          <p:cNvPr id="242" name="Terminator 241"/>
          <p:cNvSpPr/>
          <p:nvPr/>
        </p:nvSpPr>
        <p:spPr>
          <a:xfrm>
            <a:off x="9309100" y="378396"/>
            <a:ext cx="289892" cy="144946"/>
          </a:xfrm>
          <a:prstGeom prst="flowChartTerminator">
            <a:avLst/>
          </a:prstGeom>
          <a:solidFill>
            <a:srgbClr val="FFFFFF"/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0" name="Picture 239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78951" y="378142"/>
            <a:ext cx="155574" cy="145324"/>
          </a:xfrm>
          <a:prstGeom prst="rect">
            <a:avLst/>
          </a:prstGeom>
        </p:spPr>
      </p:pic>
      <p:sp>
        <p:nvSpPr>
          <p:cNvPr id="102" name="TextBox 101"/>
          <p:cNvSpPr txBox="1">
            <a:spLocks noChangeAspect="1"/>
          </p:cNvSpPr>
          <p:nvPr/>
        </p:nvSpPr>
        <p:spPr>
          <a:xfrm>
            <a:off x="2089636" y="110760"/>
            <a:ext cx="1065680" cy="553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plant</a:t>
            </a:r>
          </a:p>
        </p:txBody>
      </p:sp>
      <p:grpSp>
        <p:nvGrpSpPr>
          <p:cNvPr id="145" name="Group 144"/>
          <p:cNvGrpSpPr>
            <a:grpSpLocks noChangeAspect="1"/>
          </p:cNvGrpSpPr>
          <p:nvPr/>
        </p:nvGrpSpPr>
        <p:grpSpPr>
          <a:xfrm>
            <a:off x="5615216" y="1722544"/>
            <a:ext cx="1200328" cy="754912"/>
            <a:chOff x="9363075" y="5156771"/>
            <a:chExt cx="300082" cy="188728"/>
          </a:xfrm>
        </p:grpSpPr>
        <p:sp>
          <p:nvSpPr>
            <p:cNvPr id="146" name="Folded Corner 145"/>
            <p:cNvSpPr/>
            <p:nvPr/>
          </p:nvSpPr>
          <p:spPr>
            <a:xfrm>
              <a:off x="9387074" y="5156771"/>
              <a:ext cx="248479" cy="144946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9363075" y="5207000"/>
              <a:ext cx="30008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/>
                <a:t>Output</a:t>
              </a:r>
            </a:p>
          </p:txBody>
        </p:sp>
        <p:pic>
          <p:nvPicPr>
            <p:cNvPr id="148" name="Picture 3" descr="D:\Paper\2012-05-15 Toolchain SIMPAR 2012\svn\fig\matlab monitor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215"/>
            <a:stretch/>
          </p:blipFill>
          <p:spPr bwMode="auto">
            <a:xfrm>
              <a:off x="9413787" y="5171316"/>
              <a:ext cx="193763" cy="89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49" name="Straight Arrow Connector 148"/>
          <p:cNvCxnSpPr>
            <a:cxnSpLocks noChangeAspect="1"/>
          </p:cNvCxnSpPr>
          <p:nvPr/>
        </p:nvCxnSpPr>
        <p:spPr>
          <a:xfrm>
            <a:off x="3174528" y="1517136"/>
            <a:ext cx="726188" cy="48260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cxnSpLocks noChangeAspect="1"/>
            <a:stCxn id="160" idx="3"/>
            <a:endCxn id="143" idx="1"/>
          </p:cNvCxnSpPr>
          <p:nvPr/>
        </p:nvCxnSpPr>
        <p:spPr>
          <a:xfrm>
            <a:off x="3190304" y="1923536"/>
            <a:ext cx="710412" cy="7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cxnSpLocks noChangeAspect="1"/>
            <a:stCxn id="174" idx="3"/>
          </p:cNvCxnSpPr>
          <p:nvPr/>
        </p:nvCxnSpPr>
        <p:spPr>
          <a:xfrm>
            <a:off x="3171452" y="2977636"/>
            <a:ext cx="687492" cy="30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cxnSpLocks noChangeAspect="1"/>
          </p:cNvCxnSpPr>
          <p:nvPr/>
        </p:nvCxnSpPr>
        <p:spPr>
          <a:xfrm>
            <a:off x="5060284" y="1999736"/>
            <a:ext cx="650928" cy="12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9" name="Group 158"/>
          <p:cNvGrpSpPr>
            <a:grpSpLocks noChangeAspect="1"/>
          </p:cNvGrpSpPr>
          <p:nvPr/>
        </p:nvGrpSpPr>
        <p:grpSpPr>
          <a:xfrm>
            <a:off x="2196388" y="1633644"/>
            <a:ext cx="993916" cy="579784"/>
            <a:chOff x="9684568" y="1484784"/>
            <a:chExt cx="432048" cy="252028"/>
          </a:xfrm>
        </p:grpSpPr>
        <p:sp>
          <p:nvSpPr>
            <p:cNvPr id="160" name="Folded Corner 159"/>
            <p:cNvSpPr/>
            <p:nvPr/>
          </p:nvSpPr>
          <p:spPr>
            <a:xfrm>
              <a:off x="9684568" y="148478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1" name="Picture 160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9720572" y="1528234"/>
              <a:ext cx="392511" cy="136570"/>
            </a:xfrm>
            <a:prstGeom prst="rect">
              <a:avLst/>
            </a:prstGeom>
          </p:spPr>
        </p:pic>
      </p:grpSp>
      <p:sp>
        <p:nvSpPr>
          <p:cNvPr id="162" name="TextBox 161"/>
          <p:cNvSpPr txBox="1">
            <a:spLocks noChangeAspect="1"/>
          </p:cNvSpPr>
          <p:nvPr/>
        </p:nvSpPr>
        <p:spPr>
          <a:xfrm>
            <a:off x="2148116" y="1834560"/>
            <a:ext cx="1193920" cy="553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control</a:t>
            </a:r>
          </a:p>
        </p:txBody>
      </p:sp>
      <p:grpSp>
        <p:nvGrpSpPr>
          <p:cNvPr id="168" name="Group 167"/>
          <p:cNvGrpSpPr>
            <a:grpSpLocks noChangeAspect="1"/>
          </p:cNvGrpSpPr>
          <p:nvPr/>
        </p:nvGrpSpPr>
        <p:grpSpPr>
          <a:xfrm rot="5400000">
            <a:off x="4300760" y="2196516"/>
            <a:ext cx="279412" cy="596900"/>
            <a:chOff x="5854700" y="1079500"/>
            <a:chExt cx="225425" cy="365125"/>
          </a:xfrm>
        </p:grpSpPr>
        <p:sp>
          <p:nvSpPr>
            <p:cNvPr id="169" name="Curved Down Arrow 168"/>
            <p:cNvSpPr/>
            <p:nvPr/>
          </p:nvSpPr>
          <p:spPr>
            <a:xfrm>
              <a:off x="5861050" y="1079500"/>
              <a:ext cx="219075" cy="9207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0" name="Curved Down Arrow 169"/>
            <p:cNvSpPr/>
            <p:nvPr/>
          </p:nvSpPr>
          <p:spPr>
            <a:xfrm flipH="1" flipV="1">
              <a:off x="5854700" y="1352550"/>
              <a:ext cx="219075" cy="9207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2" name="Group 141"/>
          <p:cNvGrpSpPr>
            <a:grpSpLocks noChangeAspect="1"/>
          </p:cNvGrpSpPr>
          <p:nvPr/>
        </p:nvGrpSpPr>
        <p:grpSpPr>
          <a:xfrm>
            <a:off x="3900716" y="1709844"/>
            <a:ext cx="1159568" cy="579784"/>
            <a:chOff x="6348561" y="395139"/>
            <a:chExt cx="504056" cy="252028"/>
          </a:xfrm>
        </p:grpSpPr>
        <p:sp>
          <p:nvSpPr>
            <p:cNvPr id="143" name="Terminator 142"/>
            <p:cNvSpPr/>
            <p:nvPr/>
          </p:nvSpPr>
          <p:spPr>
            <a:xfrm>
              <a:off x="6348561" y="395139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4" name="Picture 143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6401829" y="454464"/>
              <a:ext cx="392511" cy="136570"/>
            </a:xfrm>
            <a:prstGeom prst="rect">
              <a:avLst/>
            </a:prstGeom>
          </p:spPr>
        </p:pic>
      </p:grpSp>
      <p:grpSp>
        <p:nvGrpSpPr>
          <p:cNvPr id="164" name="Group 163"/>
          <p:cNvGrpSpPr>
            <a:grpSpLocks noChangeAspect="1"/>
          </p:cNvGrpSpPr>
          <p:nvPr/>
        </p:nvGrpSpPr>
        <p:grpSpPr>
          <a:xfrm>
            <a:off x="3752696" y="2680244"/>
            <a:ext cx="1360632" cy="696764"/>
            <a:chOff x="9194800" y="2627164"/>
            <a:chExt cx="591457" cy="302879"/>
          </a:xfrm>
        </p:grpSpPr>
        <p:sp>
          <p:nvSpPr>
            <p:cNvPr id="165" name="Terminator 164"/>
            <p:cNvSpPr/>
            <p:nvPr/>
          </p:nvSpPr>
          <p:spPr>
            <a:xfrm>
              <a:off x="9240986" y="2627164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6" name="Picture 16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21292" y="2659993"/>
              <a:ext cx="360040" cy="67291"/>
            </a:xfrm>
            <a:prstGeom prst="rect">
              <a:avLst/>
            </a:prstGeom>
          </p:spPr>
        </p:pic>
        <p:sp>
          <p:nvSpPr>
            <p:cNvPr id="167" name="TextBox 166"/>
            <p:cNvSpPr txBox="1"/>
            <p:nvPr/>
          </p:nvSpPr>
          <p:spPr>
            <a:xfrm>
              <a:off x="9194800" y="2689224"/>
              <a:ext cx="591457" cy="240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 err="1"/>
                <a:t>RoboSim</a:t>
              </a:r>
              <a:endParaRPr lang="en-US" sz="300" dirty="0"/>
            </a:p>
          </p:txBody>
        </p:sp>
      </p:grpSp>
      <p:grpSp>
        <p:nvGrpSpPr>
          <p:cNvPr id="173" name="Group 172"/>
          <p:cNvGrpSpPr>
            <a:grpSpLocks noChangeAspect="1"/>
          </p:cNvGrpSpPr>
          <p:nvPr/>
        </p:nvGrpSpPr>
        <p:grpSpPr>
          <a:xfrm>
            <a:off x="2177536" y="2687744"/>
            <a:ext cx="993916" cy="579784"/>
            <a:chOff x="9684568" y="2204864"/>
            <a:chExt cx="432048" cy="252028"/>
          </a:xfrm>
        </p:grpSpPr>
        <p:sp>
          <p:nvSpPr>
            <p:cNvPr id="174" name="Folded Corner 173"/>
            <p:cNvSpPr/>
            <p:nvPr/>
          </p:nvSpPr>
          <p:spPr>
            <a:xfrm>
              <a:off x="9684568" y="220486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5" name="Picture 17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20573" y="2240868"/>
              <a:ext cx="360040" cy="67291"/>
            </a:xfrm>
            <a:prstGeom prst="rect">
              <a:avLst/>
            </a:prstGeom>
          </p:spPr>
        </p:pic>
      </p:grpSp>
      <p:sp>
        <p:nvSpPr>
          <p:cNvPr id="163" name="TextBox 162"/>
          <p:cNvSpPr txBox="1">
            <a:spLocks noChangeAspect="1"/>
          </p:cNvSpPr>
          <p:nvPr/>
        </p:nvSpPr>
        <p:spPr>
          <a:xfrm>
            <a:off x="2160816" y="2799760"/>
            <a:ext cx="1065680" cy="553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plant</a:t>
            </a:r>
          </a:p>
        </p:txBody>
      </p:sp>
      <p:pic>
        <p:nvPicPr>
          <p:cNvPr id="179" name="Picture 2" descr="D:\Paper\2012-05-15 Toolchain SIMPAR 2012\svn\fig\MilSimulation_v2.graffle\image2.pn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7" r="33487"/>
          <a:stretch/>
        </p:blipFill>
        <p:spPr bwMode="auto">
          <a:xfrm>
            <a:off x="5506100" y="2494960"/>
            <a:ext cx="1747416" cy="132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0" name="Straight Arrow Connector 179"/>
          <p:cNvCxnSpPr>
            <a:cxnSpLocks noChangeAspect="1"/>
          </p:cNvCxnSpPr>
          <p:nvPr/>
        </p:nvCxnSpPr>
        <p:spPr>
          <a:xfrm flipV="1">
            <a:off x="5060284" y="2977560"/>
            <a:ext cx="466032" cy="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cxnSpLocks noChangeAspect="1"/>
          </p:cNvCxnSpPr>
          <p:nvPr/>
        </p:nvCxnSpPr>
        <p:spPr>
          <a:xfrm>
            <a:off x="3174528" y="8972184"/>
            <a:ext cx="726188" cy="48260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Freeform 209"/>
          <p:cNvSpPr>
            <a:spLocks noChangeAspect="1"/>
          </p:cNvSpPr>
          <p:nvPr/>
        </p:nvSpPr>
        <p:spPr>
          <a:xfrm>
            <a:off x="1560444" y="1282151"/>
            <a:ext cx="486072" cy="615913"/>
          </a:xfrm>
          <a:custGeom>
            <a:avLst/>
            <a:gdLst>
              <a:gd name="connsiteX0" fmla="*/ 0 w 2834586"/>
              <a:gd name="connsiteY0" fmla="*/ 351606 h 448386"/>
              <a:gd name="connsiteX1" fmla="*/ 469900 w 2834586"/>
              <a:gd name="connsiteY1" fmla="*/ 427806 h 448386"/>
              <a:gd name="connsiteX2" fmla="*/ 2260600 w 2834586"/>
              <a:gd name="connsiteY2" fmla="*/ 21406 h 448386"/>
              <a:gd name="connsiteX3" fmla="*/ 2794000 w 2834586"/>
              <a:gd name="connsiteY3" fmla="*/ 56331 h 448386"/>
              <a:gd name="connsiteX4" fmla="*/ 2797175 w 2834586"/>
              <a:gd name="connsiteY4" fmla="*/ 53156 h 448386"/>
              <a:gd name="connsiteX0" fmla="*/ 2116011 w 2366147"/>
              <a:gd name="connsiteY0" fmla="*/ 0 h 486132"/>
              <a:gd name="connsiteX1" fmla="*/ 1461 w 2366147"/>
              <a:gd name="connsiteY1" fmla="*/ 485775 h 486132"/>
              <a:gd name="connsiteX2" fmla="*/ 1792161 w 2366147"/>
              <a:gd name="connsiteY2" fmla="*/ 79375 h 486132"/>
              <a:gd name="connsiteX3" fmla="*/ 2325561 w 2366147"/>
              <a:gd name="connsiteY3" fmla="*/ 114300 h 486132"/>
              <a:gd name="connsiteX4" fmla="*/ 2328736 w 2366147"/>
              <a:gd name="connsiteY4" fmla="*/ 111125 h 486132"/>
              <a:gd name="connsiteX0" fmla="*/ 4524375 w 5002396"/>
              <a:gd name="connsiteY0" fmla="*/ 42931 h 1887606"/>
              <a:gd name="connsiteX1" fmla="*/ 2409825 w 5002396"/>
              <a:gd name="connsiteY1" fmla="*/ 528706 h 1887606"/>
              <a:gd name="connsiteX2" fmla="*/ 4200525 w 5002396"/>
              <a:gd name="connsiteY2" fmla="*/ 122306 h 1887606"/>
              <a:gd name="connsiteX3" fmla="*/ 4733925 w 5002396"/>
              <a:gd name="connsiteY3" fmla="*/ 157231 h 1887606"/>
              <a:gd name="connsiteX4" fmla="*/ 0 w 5002396"/>
              <a:gd name="connsiteY4" fmla="*/ 1887606 h 1887606"/>
              <a:gd name="connsiteX0" fmla="*/ 4529723 w 4530483"/>
              <a:gd name="connsiteY0" fmla="*/ 0 h 1844675"/>
              <a:gd name="connsiteX1" fmla="*/ 2415173 w 4530483"/>
              <a:gd name="connsiteY1" fmla="*/ 485775 h 1844675"/>
              <a:gd name="connsiteX2" fmla="*/ 4205873 w 4530483"/>
              <a:gd name="connsiteY2" fmla="*/ 79375 h 1844675"/>
              <a:gd name="connsiteX3" fmla="*/ 602248 w 4530483"/>
              <a:gd name="connsiteY3" fmla="*/ 895350 h 1844675"/>
              <a:gd name="connsiteX4" fmla="*/ 5348 w 4530483"/>
              <a:gd name="connsiteY4" fmla="*/ 1844675 h 1844675"/>
              <a:gd name="connsiteX0" fmla="*/ 4529723 w 4588803"/>
              <a:gd name="connsiteY0" fmla="*/ 10104 h 1854779"/>
              <a:gd name="connsiteX1" fmla="*/ 4205873 w 4588803"/>
              <a:gd name="connsiteY1" fmla="*/ 89479 h 1854779"/>
              <a:gd name="connsiteX2" fmla="*/ 602248 w 4588803"/>
              <a:gd name="connsiteY2" fmla="*/ 905454 h 1854779"/>
              <a:gd name="connsiteX3" fmla="*/ 5348 w 4588803"/>
              <a:gd name="connsiteY3" fmla="*/ 1854779 h 1854779"/>
              <a:gd name="connsiteX0" fmla="*/ 4541039 w 4600119"/>
              <a:gd name="connsiteY0" fmla="*/ 10104 h 1854779"/>
              <a:gd name="connsiteX1" fmla="*/ 4217189 w 4600119"/>
              <a:gd name="connsiteY1" fmla="*/ 89479 h 1854779"/>
              <a:gd name="connsiteX2" fmla="*/ 613564 w 4600119"/>
              <a:gd name="connsiteY2" fmla="*/ 905454 h 1854779"/>
              <a:gd name="connsiteX3" fmla="*/ 54764 w 4600119"/>
              <a:gd name="connsiteY3" fmla="*/ 1467430 h 1854779"/>
              <a:gd name="connsiteX4" fmla="*/ 16664 w 4600119"/>
              <a:gd name="connsiteY4" fmla="*/ 1854779 h 1854779"/>
              <a:gd name="connsiteX0" fmla="*/ 4702560 w 4761640"/>
              <a:gd name="connsiteY0" fmla="*/ 10104 h 1854779"/>
              <a:gd name="connsiteX1" fmla="*/ 4378710 w 4761640"/>
              <a:gd name="connsiteY1" fmla="*/ 89479 h 1854779"/>
              <a:gd name="connsiteX2" fmla="*/ 775085 w 4761640"/>
              <a:gd name="connsiteY2" fmla="*/ 905454 h 1854779"/>
              <a:gd name="connsiteX3" fmla="*/ 22610 w 4761640"/>
              <a:gd name="connsiteY3" fmla="*/ 1556330 h 1854779"/>
              <a:gd name="connsiteX4" fmla="*/ 178185 w 4761640"/>
              <a:gd name="connsiteY4" fmla="*/ 1854779 h 1854779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82293 w 4741373"/>
              <a:gd name="connsiteY0" fmla="*/ 10104 h 1921454"/>
              <a:gd name="connsiteX1" fmla="*/ 4358443 w 4741373"/>
              <a:gd name="connsiteY1" fmla="*/ 89479 h 1921454"/>
              <a:gd name="connsiteX2" fmla="*/ 754818 w 4741373"/>
              <a:gd name="connsiteY2" fmla="*/ 905454 h 1921454"/>
              <a:gd name="connsiteX3" fmla="*/ 2343 w 4741373"/>
              <a:gd name="connsiteY3" fmla="*/ 1556330 h 1921454"/>
              <a:gd name="connsiteX4" fmla="*/ 227768 w 4741373"/>
              <a:gd name="connsiteY4" fmla="*/ 1921454 h 1921454"/>
              <a:gd name="connsiteX0" fmla="*/ 4682293 w 4682304"/>
              <a:gd name="connsiteY0" fmla="*/ 7 h 1911357"/>
              <a:gd name="connsiteX1" fmla="*/ 1339313 w 4682304"/>
              <a:gd name="connsiteY1" fmla="*/ 435130 h 1911357"/>
              <a:gd name="connsiteX2" fmla="*/ 4358443 w 4682304"/>
              <a:gd name="connsiteY2" fmla="*/ 79382 h 1911357"/>
              <a:gd name="connsiteX3" fmla="*/ 754818 w 4682304"/>
              <a:gd name="connsiteY3" fmla="*/ 895357 h 1911357"/>
              <a:gd name="connsiteX4" fmla="*/ 2343 w 4682304"/>
              <a:gd name="connsiteY4" fmla="*/ 1546233 h 1911357"/>
              <a:gd name="connsiteX5" fmla="*/ 227768 w 4682304"/>
              <a:gd name="connsiteY5" fmla="*/ 1911357 h 1911357"/>
              <a:gd name="connsiteX0" fmla="*/ 4682293 w 4682307"/>
              <a:gd name="connsiteY0" fmla="*/ 9 h 1911359"/>
              <a:gd name="connsiteX1" fmla="*/ 1339313 w 4682307"/>
              <a:gd name="connsiteY1" fmla="*/ 435132 h 1911359"/>
              <a:gd name="connsiteX2" fmla="*/ 754818 w 4682307"/>
              <a:gd name="connsiteY2" fmla="*/ 895359 h 1911359"/>
              <a:gd name="connsiteX3" fmla="*/ 2343 w 4682307"/>
              <a:gd name="connsiteY3" fmla="*/ 1546235 h 1911359"/>
              <a:gd name="connsiteX4" fmla="*/ 227768 w 4682307"/>
              <a:gd name="connsiteY4" fmla="*/ 1911359 h 1911359"/>
              <a:gd name="connsiteX0" fmla="*/ 1339313 w 1339313"/>
              <a:gd name="connsiteY0" fmla="*/ 0 h 1476227"/>
              <a:gd name="connsiteX1" fmla="*/ 754818 w 1339313"/>
              <a:gd name="connsiteY1" fmla="*/ 460227 h 1476227"/>
              <a:gd name="connsiteX2" fmla="*/ 2343 w 1339313"/>
              <a:gd name="connsiteY2" fmla="*/ 1111103 h 1476227"/>
              <a:gd name="connsiteX3" fmla="*/ 227768 w 1339313"/>
              <a:gd name="connsiteY3" fmla="*/ 1476227 h 1476227"/>
              <a:gd name="connsiteX0" fmla="*/ 1339313 w 1339313"/>
              <a:gd name="connsiteY0" fmla="*/ 0 h 1476227"/>
              <a:gd name="connsiteX1" fmla="*/ 2343 w 1339313"/>
              <a:gd name="connsiteY1" fmla="*/ 1111103 h 1476227"/>
              <a:gd name="connsiteX2" fmla="*/ 227768 w 1339313"/>
              <a:gd name="connsiteY2" fmla="*/ 1476227 h 1476227"/>
              <a:gd name="connsiteX0" fmla="*/ 349323 w 349323"/>
              <a:gd name="connsiteY0" fmla="*/ 0 h 763845"/>
              <a:gd name="connsiteX1" fmla="*/ 1181 w 349323"/>
              <a:gd name="connsiteY1" fmla="*/ 398721 h 763845"/>
              <a:gd name="connsiteX2" fmla="*/ 226606 w 349323"/>
              <a:gd name="connsiteY2" fmla="*/ 763845 h 763845"/>
              <a:gd name="connsiteX0" fmla="*/ 215033 w 235985"/>
              <a:gd name="connsiteY0" fmla="*/ 0 h 753212"/>
              <a:gd name="connsiteX1" fmla="*/ 10430 w 235985"/>
              <a:gd name="connsiteY1" fmla="*/ 388088 h 753212"/>
              <a:gd name="connsiteX2" fmla="*/ 235855 w 235985"/>
              <a:gd name="connsiteY2" fmla="*/ 753212 h 753212"/>
              <a:gd name="connsiteX0" fmla="*/ 204856 w 225808"/>
              <a:gd name="connsiteY0" fmla="*/ 0 h 753212"/>
              <a:gd name="connsiteX1" fmla="*/ 253 w 225808"/>
              <a:gd name="connsiteY1" fmla="*/ 388088 h 753212"/>
              <a:gd name="connsiteX2" fmla="*/ 225678 w 225808"/>
              <a:gd name="connsiteY2" fmla="*/ 753212 h 753212"/>
              <a:gd name="connsiteX0" fmla="*/ 204702 w 225654"/>
              <a:gd name="connsiteY0" fmla="*/ 0 h 753212"/>
              <a:gd name="connsiteX1" fmla="*/ 99 w 225654"/>
              <a:gd name="connsiteY1" fmla="*/ 388088 h 753212"/>
              <a:gd name="connsiteX2" fmla="*/ 225524 w 225654"/>
              <a:gd name="connsiteY2" fmla="*/ 753212 h 753212"/>
              <a:gd name="connsiteX0" fmla="*/ 204824 w 225776"/>
              <a:gd name="connsiteY0" fmla="*/ 0 h 753212"/>
              <a:gd name="connsiteX1" fmla="*/ 221 w 225776"/>
              <a:gd name="connsiteY1" fmla="*/ 388088 h 753212"/>
              <a:gd name="connsiteX2" fmla="*/ 225646 w 225776"/>
              <a:gd name="connsiteY2" fmla="*/ 753212 h 753212"/>
              <a:gd name="connsiteX0" fmla="*/ 0 w 225555"/>
              <a:gd name="connsiteY0" fmla="*/ 0 h 365124"/>
              <a:gd name="connsiteX1" fmla="*/ 225425 w 225555"/>
              <a:gd name="connsiteY1" fmla="*/ 365124 h 365124"/>
              <a:gd name="connsiteX0" fmla="*/ 0 w 225555"/>
              <a:gd name="connsiteY0" fmla="*/ 0 h 365124"/>
              <a:gd name="connsiteX1" fmla="*/ 103907 w 225555"/>
              <a:gd name="connsiteY1" fmla="*/ 191544 h 365124"/>
              <a:gd name="connsiteX2" fmla="*/ 225425 w 225555"/>
              <a:gd name="connsiteY2" fmla="*/ 365124 h 365124"/>
              <a:gd name="connsiteX0" fmla="*/ 0 w 225732"/>
              <a:gd name="connsiteY0" fmla="*/ 0 h 365124"/>
              <a:gd name="connsiteX1" fmla="*/ 103907 w 225732"/>
              <a:gd name="connsiteY1" fmla="*/ 191544 h 365124"/>
              <a:gd name="connsiteX2" fmla="*/ 225425 w 225732"/>
              <a:gd name="connsiteY2" fmla="*/ 365124 h 365124"/>
              <a:gd name="connsiteX0" fmla="*/ 0 w 121825"/>
              <a:gd name="connsiteY0" fmla="*/ 0 h 173580"/>
              <a:gd name="connsiteX1" fmla="*/ 121518 w 121825"/>
              <a:gd name="connsiteY1" fmla="*/ 173580 h 173580"/>
              <a:gd name="connsiteX0" fmla="*/ 0 w 121774"/>
              <a:gd name="connsiteY0" fmla="*/ 0 h 173580"/>
              <a:gd name="connsiteX1" fmla="*/ 121518 w 121774"/>
              <a:gd name="connsiteY1" fmla="*/ 173580 h 173580"/>
              <a:gd name="connsiteX0" fmla="*/ 0 w 121518"/>
              <a:gd name="connsiteY0" fmla="*/ 0 h 173580"/>
              <a:gd name="connsiteX1" fmla="*/ 121518 w 121518"/>
              <a:gd name="connsiteY1" fmla="*/ 173580 h 173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1518" h="173580">
                <a:moveTo>
                  <a:pt x="0" y="0"/>
                </a:moveTo>
                <a:cubicBezTo>
                  <a:pt x="14224" y="76869"/>
                  <a:pt x="95566" y="106221"/>
                  <a:pt x="121518" y="173580"/>
                </a:cubicBezTo>
              </a:path>
            </a:pathLst>
          </a:custGeom>
          <a:noFill/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D443889C-C2FD-6F45-A8B0-0C923C30F20E}"/>
              </a:ext>
            </a:extLst>
          </p:cNvPr>
          <p:cNvGrpSpPr/>
          <p:nvPr/>
        </p:nvGrpSpPr>
        <p:grpSpPr>
          <a:xfrm>
            <a:off x="8042566" y="1381767"/>
            <a:ext cx="1018139" cy="818708"/>
            <a:chOff x="2224025" y="79741"/>
            <a:chExt cx="1018139" cy="818708"/>
          </a:xfrm>
        </p:grpSpPr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AA6843F4-8BF4-EF4E-ADE7-6BE50617E540}"/>
                </a:ext>
              </a:extLst>
            </p:cNvPr>
            <p:cNvSpPr txBox="1"/>
            <p:nvPr/>
          </p:nvSpPr>
          <p:spPr>
            <a:xfrm>
              <a:off x="2224025" y="83284"/>
              <a:ext cx="55976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Legend:</a:t>
              </a:r>
            </a:p>
          </p:txBody>
        </p:sp>
        <p:sp>
          <p:nvSpPr>
            <p:cNvPr id="265" name="Terminator 264">
              <a:extLst>
                <a:ext uri="{FF2B5EF4-FFF2-40B4-BE49-F238E27FC236}">
                  <a16:creationId xmlns:a16="http://schemas.microsoft.com/office/drawing/2014/main" id="{FA0EC9AF-BDE0-F742-AED2-AD19F95DBB56}"/>
                </a:ext>
              </a:extLst>
            </p:cNvPr>
            <p:cNvSpPr/>
            <p:nvPr/>
          </p:nvSpPr>
          <p:spPr>
            <a:xfrm>
              <a:off x="2321220" y="334834"/>
              <a:ext cx="289892" cy="144946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Folded Corner 265">
              <a:extLst>
                <a:ext uri="{FF2B5EF4-FFF2-40B4-BE49-F238E27FC236}">
                  <a16:creationId xmlns:a16="http://schemas.microsoft.com/office/drawing/2014/main" id="{EFC07E4F-ACE7-6840-9322-06B51846C753}"/>
                </a:ext>
              </a:extLst>
            </p:cNvPr>
            <p:cNvSpPr/>
            <p:nvPr/>
          </p:nvSpPr>
          <p:spPr>
            <a:xfrm>
              <a:off x="2337983" y="654471"/>
              <a:ext cx="248479" cy="144946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686171A6-4E60-634A-864B-87110B6C35D9}"/>
                </a:ext>
              </a:extLst>
            </p:cNvPr>
            <p:cNvSpPr txBox="1"/>
            <p:nvPr/>
          </p:nvSpPr>
          <p:spPr>
            <a:xfrm>
              <a:off x="2626290" y="272903"/>
              <a:ext cx="6158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model</a:t>
              </a:r>
            </a:p>
            <a:p>
              <a:r>
                <a:rPr lang="en-US" sz="800" dirty="0"/>
                <a:t>operation</a:t>
              </a: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8D8D5395-571D-4C4D-800E-806163132DF4}"/>
                </a:ext>
              </a:extLst>
            </p:cNvPr>
            <p:cNvSpPr txBox="1"/>
            <p:nvPr/>
          </p:nvSpPr>
          <p:spPr>
            <a:xfrm>
              <a:off x="2640467" y="584787"/>
              <a:ext cx="58381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model(s)</a:t>
              </a:r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B80E9677-05E7-1E41-903E-6D440EF6BBB8}"/>
                </a:ext>
              </a:extLst>
            </p:cNvPr>
            <p:cNvSpPr/>
            <p:nvPr/>
          </p:nvSpPr>
          <p:spPr>
            <a:xfrm>
              <a:off x="2259418" y="79741"/>
              <a:ext cx="956931" cy="818708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81017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Rapid Prototyping (RP) vs. Robot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D64A6A-07FC-0042-A90E-DCD726255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138" y="4030133"/>
            <a:ext cx="8174037" cy="2494492"/>
          </a:xfrm>
        </p:spPr>
        <p:txBody>
          <a:bodyPr/>
          <a:lstStyle/>
          <a:p>
            <a:pPr marL="268288" indent="-268288"/>
            <a:r>
              <a:rPr lang="en-US" dirty="0"/>
              <a:t>Layer: Abstract Control Algorithm + Real Plant</a:t>
            </a:r>
          </a:p>
          <a:p>
            <a:pPr marL="268288" indent="-268288"/>
            <a:r>
              <a:rPr lang="en-US" dirty="0"/>
              <a:t>Domain: Control/Software + Real Physics</a:t>
            </a:r>
          </a:p>
          <a:p>
            <a:pPr marL="268288" indent="-268288"/>
            <a:r>
              <a:rPr lang="en-US" dirty="0"/>
              <a:t>Multi-Paradigm: Yes, if control is discrete </a:t>
            </a:r>
          </a:p>
          <a:p>
            <a:pPr marL="268288" indent="-268288"/>
            <a:r>
              <a:rPr lang="en-US" dirty="0"/>
              <a:t>Cyber-Physical system: Yes, as control is cyber world and plant is from the physical world</a:t>
            </a:r>
          </a:p>
          <a:p>
            <a:pPr marL="268288" indent="-268288"/>
            <a:r>
              <a:rPr lang="en-US" dirty="0"/>
              <a:t>Integration: Consistency via rapid </a:t>
            </a:r>
            <a:r>
              <a:rPr lang="en-US" dirty="0" err="1"/>
              <a:t>protoyping</a:t>
            </a:r>
            <a:r>
              <a:rPr lang="en-US" dirty="0"/>
              <a:t> (tool-based)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 dirty="0"/>
              <a:t>2018 | Giese | The Challenge of Model-Based Integration for Cyber-Physical Systems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837A1E-71FD-3341-87FC-6FD0BE983E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CC423D-F358-6A48-9F44-69F65E252839}" type="slidenum">
              <a:rPr lang="de-DE" smtClean="0"/>
              <a:pPr/>
              <a:t>6</a:t>
            </a:fld>
            <a:endParaRPr lang="de-DE"/>
          </a:p>
        </p:txBody>
      </p:sp>
      <p:grpSp>
        <p:nvGrpSpPr>
          <p:cNvPr id="29" name="Group 28"/>
          <p:cNvGrpSpPr/>
          <p:nvPr/>
        </p:nvGrpSpPr>
        <p:grpSpPr>
          <a:xfrm>
            <a:off x="9416418" y="4293171"/>
            <a:ext cx="248479" cy="144946"/>
            <a:chOff x="9684568" y="1484784"/>
            <a:chExt cx="432048" cy="252028"/>
          </a:xfrm>
        </p:grpSpPr>
        <p:sp>
          <p:nvSpPr>
            <p:cNvPr id="32" name="Folded Corner 31"/>
            <p:cNvSpPr/>
            <p:nvPr/>
          </p:nvSpPr>
          <p:spPr>
            <a:xfrm>
              <a:off x="9684568" y="148478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9720572" y="1528234"/>
              <a:ext cx="392511" cy="136570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9421999" y="3902646"/>
            <a:ext cx="248479" cy="144946"/>
            <a:chOff x="9684568" y="944724"/>
            <a:chExt cx="432048" cy="252028"/>
          </a:xfrm>
        </p:grpSpPr>
        <p:sp>
          <p:nvSpPr>
            <p:cNvPr id="30" name="Folded Corner 29"/>
            <p:cNvSpPr/>
            <p:nvPr/>
          </p:nvSpPr>
          <p:spPr>
            <a:xfrm>
              <a:off x="9684568" y="94472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28584" y="980728"/>
              <a:ext cx="249154" cy="7766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56576" y="1051012"/>
              <a:ext cx="337337" cy="109736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9423636" y="3131121"/>
            <a:ext cx="248479" cy="144946"/>
            <a:chOff x="9684568" y="404664"/>
            <a:chExt cx="432048" cy="252028"/>
          </a:xfrm>
        </p:grpSpPr>
        <p:sp>
          <p:nvSpPr>
            <p:cNvPr id="25" name="Folded Corner 24"/>
            <p:cNvSpPr/>
            <p:nvPr/>
          </p:nvSpPr>
          <p:spPr>
            <a:xfrm>
              <a:off x="9684568" y="40466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20572" y="419584"/>
              <a:ext cx="381000" cy="1651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9433930" y="3480371"/>
            <a:ext cx="248479" cy="144946"/>
            <a:chOff x="9684568" y="2204864"/>
            <a:chExt cx="432048" cy="252028"/>
          </a:xfrm>
        </p:grpSpPr>
        <p:sp>
          <p:nvSpPr>
            <p:cNvPr id="35" name="Folded Corner 34"/>
            <p:cNvSpPr/>
            <p:nvPr/>
          </p:nvSpPr>
          <p:spPr>
            <a:xfrm>
              <a:off x="9684568" y="220486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20573" y="2240868"/>
              <a:ext cx="360040" cy="67291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9419593" y="2794819"/>
            <a:ext cx="248479" cy="144946"/>
            <a:chOff x="8172400" y="836712"/>
            <a:chExt cx="432048" cy="252028"/>
          </a:xfrm>
        </p:grpSpPr>
        <p:sp>
          <p:nvSpPr>
            <p:cNvPr id="39" name="Folded Corner 38"/>
            <p:cNvSpPr/>
            <p:nvPr/>
          </p:nvSpPr>
          <p:spPr>
            <a:xfrm>
              <a:off x="8172400" y="836712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91450" y="855762"/>
              <a:ext cx="393566" cy="21602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79267" y="867115"/>
              <a:ext cx="221303" cy="186985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9445625" y="1997646"/>
            <a:ext cx="289892" cy="144946"/>
            <a:chOff x="7596336" y="404664"/>
            <a:chExt cx="504056" cy="252028"/>
          </a:xfrm>
        </p:grpSpPr>
        <p:sp>
          <p:nvSpPr>
            <p:cNvPr id="37" name="Terminator 36"/>
            <p:cNvSpPr/>
            <p:nvPr/>
          </p:nvSpPr>
          <p:spPr>
            <a:xfrm>
              <a:off x="7596336" y="404664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50472" y="448159"/>
              <a:ext cx="381000" cy="165100"/>
            </a:xfrm>
            <a:prstGeom prst="rect">
              <a:avLst/>
            </a:prstGeom>
          </p:spPr>
        </p:pic>
      </p:grpSp>
      <p:grpSp>
        <p:nvGrpSpPr>
          <p:cNvPr id="302" name="Group 301"/>
          <p:cNvGrpSpPr/>
          <p:nvPr/>
        </p:nvGrpSpPr>
        <p:grpSpPr>
          <a:xfrm>
            <a:off x="9448800" y="1661096"/>
            <a:ext cx="289892" cy="144946"/>
            <a:chOff x="9448800" y="1661096"/>
            <a:chExt cx="289892" cy="144946"/>
          </a:xfrm>
        </p:grpSpPr>
        <p:sp>
          <p:nvSpPr>
            <p:cNvPr id="47" name="Terminator 46"/>
            <p:cNvSpPr/>
            <p:nvPr/>
          </p:nvSpPr>
          <p:spPr>
            <a:xfrm>
              <a:off x="9448800" y="1661096"/>
              <a:ext cx="289892" cy="144946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31983" y="1689107"/>
              <a:ext cx="143293" cy="44667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90570" y="1729528"/>
              <a:ext cx="194009" cy="63111"/>
            </a:xfrm>
            <a:prstGeom prst="rect">
              <a:avLst/>
            </a:prstGeom>
          </p:spPr>
        </p:pic>
      </p:grpSp>
      <p:grpSp>
        <p:nvGrpSpPr>
          <p:cNvPr id="62" name="Group 61"/>
          <p:cNvGrpSpPr/>
          <p:nvPr/>
        </p:nvGrpSpPr>
        <p:grpSpPr>
          <a:xfrm>
            <a:off x="9399774" y="4648771"/>
            <a:ext cx="248479" cy="144946"/>
            <a:chOff x="8860606" y="795189"/>
            <a:chExt cx="432048" cy="252028"/>
          </a:xfrm>
        </p:grpSpPr>
        <p:sp>
          <p:nvSpPr>
            <p:cNvPr id="49" name="Folded Corner 48"/>
            <p:cNvSpPr/>
            <p:nvPr/>
          </p:nvSpPr>
          <p:spPr>
            <a:xfrm>
              <a:off x="8860606" y="795189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885074" y="823452"/>
              <a:ext cx="379575" cy="46498"/>
            </a:xfrm>
            <a:prstGeom prst="rect">
              <a:avLst/>
            </a:prstGeom>
          </p:spPr>
        </p:pic>
      </p:grpSp>
      <p:grpSp>
        <p:nvGrpSpPr>
          <p:cNvPr id="61" name="Group 60"/>
          <p:cNvGrpSpPr/>
          <p:nvPr/>
        </p:nvGrpSpPr>
        <p:grpSpPr>
          <a:xfrm>
            <a:off x="9420225" y="1362646"/>
            <a:ext cx="289892" cy="144946"/>
            <a:chOff x="6348561" y="395139"/>
            <a:chExt cx="504056" cy="252028"/>
          </a:xfrm>
        </p:grpSpPr>
        <p:sp>
          <p:nvSpPr>
            <p:cNvPr id="55" name="Terminator 54"/>
            <p:cNvSpPr/>
            <p:nvPr/>
          </p:nvSpPr>
          <p:spPr>
            <a:xfrm>
              <a:off x="6348561" y="395139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6401829" y="454464"/>
              <a:ext cx="392511" cy="136570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9437195" y="2332321"/>
            <a:ext cx="340158" cy="174191"/>
            <a:chOff x="9194800" y="2627164"/>
            <a:chExt cx="591457" cy="302879"/>
          </a:xfrm>
        </p:grpSpPr>
        <p:sp>
          <p:nvSpPr>
            <p:cNvPr id="64" name="Terminator 63"/>
            <p:cNvSpPr/>
            <p:nvPr/>
          </p:nvSpPr>
          <p:spPr>
            <a:xfrm>
              <a:off x="9240986" y="2627164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21292" y="2659993"/>
              <a:ext cx="360040" cy="67291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9194800" y="2689224"/>
              <a:ext cx="591457" cy="240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 err="1"/>
                <a:t>RoboSim</a:t>
              </a:r>
              <a:endParaRPr lang="en-US" sz="300" dirty="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9388475" y="778446"/>
            <a:ext cx="266420" cy="185553"/>
            <a:chOff x="9378950" y="4912296"/>
            <a:chExt cx="266420" cy="185553"/>
          </a:xfrm>
        </p:grpSpPr>
        <p:sp>
          <p:nvSpPr>
            <p:cNvPr id="78" name="Folded Corner 77"/>
            <p:cNvSpPr/>
            <p:nvPr/>
          </p:nvSpPr>
          <p:spPr>
            <a:xfrm>
              <a:off x="9383899" y="4912296"/>
              <a:ext cx="248479" cy="144946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9378950" y="4959350"/>
              <a:ext cx="26642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/>
                <a:t>input</a:t>
              </a:r>
            </a:p>
          </p:txBody>
        </p:sp>
        <p:pic>
          <p:nvPicPr>
            <p:cNvPr id="82" name="Picture 3" descr="D:\Paper\2012-05-15 Toolchain SIMPAR 2012\svn\fig\matlab monitor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215"/>
            <a:stretch/>
          </p:blipFill>
          <p:spPr bwMode="auto">
            <a:xfrm>
              <a:off x="9410612" y="4923666"/>
              <a:ext cx="193763" cy="89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9" name="Group 88"/>
          <p:cNvGrpSpPr/>
          <p:nvPr/>
        </p:nvGrpSpPr>
        <p:grpSpPr>
          <a:xfrm>
            <a:off x="9372600" y="1022921"/>
            <a:ext cx="300082" cy="188728"/>
            <a:chOff x="9363075" y="5156771"/>
            <a:chExt cx="300082" cy="188728"/>
          </a:xfrm>
        </p:grpSpPr>
        <p:sp>
          <p:nvSpPr>
            <p:cNvPr id="85" name="Folded Corner 84"/>
            <p:cNvSpPr/>
            <p:nvPr/>
          </p:nvSpPr>
          <p:spPr>
            <a:xfrm>
              <a:off x="9387074" y="5156771"/>
              <a:ext cx="248479" cy="144946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9363075" y="5207000"/>
              <a:ext cx="30008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/>
                <a:t>Output</a:t>
              </a:r>
            </a:p>
          </p:txBody>
        </p:sp>
        <p:pic>
          <p:nvPicPr>
            <p:cNvPr id="87" name="Picture 3" descr="D:\Paper\2012-05-15 Toolchain SIMPAR 2012\svn\fig\matlab monitor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215"/>
            <a:stretch/>
          </p:blipFill>
          <p:spPr bwMode="auto">
            <a:xfrm>
              <a:off x="9413787" y="5171316"/>
              <a:ext cx="193763" cy="89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5" name="TextBox 134"/>
          <p:cNvSpPr txBox="1"/>
          <p:nvPr/>
        </p:nvSpPr>
        <p:spPr>
          <a:xfrm>
            <a:off x="9299575" y="158750"/>
            <a:ext cx="26642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plant</a:t>
            </a:r>
          </a:p>
        </p:txBody>
      </p:sp>
      <p:sp>
        <p:nvSpPr>
          <p:cNvPr id="242" name="Terminator 241"/>
          <p:cNvSpPr/>
          <p:nvPr/>
        </p:nvSpPr>
        <p:spPr>
          <a:xfrm>
            <a:off x="9309100" y="378396"/>
            <a:ext cx="289892" cy="144946"/>
          </a:xfrm>
          <a:prstGeom prst="flowChartTerminator">
            <a:avLst/>
          </a:prstGeom>
          <a:solidFill>
            <a:srgbClr val="FFFFFF"/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0" name="Picture 239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78951" y="378142"/>
            <a:ext cx="155574" cy="145324"/>
          </a:xfrm>
          <a:prstGeom prst="rect">
            <a:avLst/>
          </a:prstGeom>
        </p:spPr>
      </p:pic>
      <p:grpSp>
        <p:nvGrpSpPr>
          <p:cNvPr id="182" name="Group 181"/>
          <p:cNvGrpSpPr>
            <a:grpSpLocks noChangeAspect="1"/>
          </p:cNvGrpSpPr>
          <p:nvPr/>
        </p:nvGrpSpPr>
        <p:grpSpPr>
          <a:xfrm>
            <a:off x="5615216" y="1949475"/>
            <a:ext cx="1200328" cy="754912"/>
            <a:chOff x="9363075" y="5156771"/>
            <a:chExt cx="300082" cy="188728"/>
          </a:xfrm>
        </p:grpSpPr>
        <p:sp>
          <p:nvSpPr>
            <p:cNvPr id="183" name="Folded Corner 182"/>
            <p:cNvSpPr/>
            <p:nvPr/>
          </p:nvSpPr>
          <p:spPr>
            <a:xfrm>
              <a:off x="9387074" y="5156771"/>
              <a:ext cx="248479" cy="144946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9363075" y="5207000"/>
              <a:ext cx="30008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/>
                <a:t>Output</a:t>
              </a:r>
            </a:p>
          </p:txBody>
        </p:sp>
        <p:pic>
          <p:nvPicPr>
            <p:cNvPr id="185" name="Picture 3" descr="D:\Paper\2012-05-15 Toolchain SIMPAR 2012\svn\fig\matlab monitor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215"/>
            <a:stretch/>
          </p:blipFill>
          <p:spPr bwMode="auto">
            <a:xfrm>
              <a:off x="9413787" y="5171316"/>
              <a:ext cx="193763" cy="89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86" name="Straight Arrow Connector 185"/>
          <p:cNvCxnSpPr>
            <a:cxnSpLocks noChangeAspect="1"/>
          </p:cNvCxnSpPr>
          <p:nvPr/>
        </p:nvCxnSpPr>
        <p:spPr>
          <a:xfrm>
            <a:off x="3174528" y="1744067"/>
            <a:ext cx="726188" cy="48260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cxnSpLocks noChangeAspect="1"/>
          </p:cNvCxnSpPr>
          <p:nvPr/>
        </p:nvCxnSpPr>
        <p:spPr>
          <a:xfrm>
            <a:off x="3190304" y="2150467"/>
            <a:ext cx="710412" cy="7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cxnSpLocks noChangeAspect="1"/>
          </p:cNvCxnSpPr>
          <p:nvPr/>
        </p:nvCxnSpPr>
        <p:spPr>
          <a:xfrm>
            <a:off x="5060284" y="2226667"/>
            <a:ext cx="650928" cy="12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0" name="Group 189"/>
          <p:cNvGrpSpPr>
            <a:grpSpLocks noChangeAspect="1"/>
          </p:cNvGrpSpPr>
          <p:nvPr/>
        </p:nvGrpSpPr>
        <p:grpSpPr>
          <a:xfrm>
            <a:off x="2196388" y="1860575"/>
            <a:ext cx="993916" cy="579784"/>
            <a:chOff x="9684568" y="1484784"/>
            <a:chExt cx="432048" cy="252028"/>
          </a:xfrm>
        </p:grpSpPr>
        <p:sp>
          <p:nvSpPr>
            <p:cNvPr id="191" name="Folded Corner 190"/>
            <p:cNvSpPr/>
            <p:nvPr/>
          </p:nvSpPr>
          <p:spPr>
            <a:xfrm>
              <a:off x="9684568" y="148478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2" name="Picture 191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9720572" y="1528234"/>
              <a:ext cx="392511" cy="136570"/>
            </a:xfrm>
            <a:prstGeom prst="rect">
              <a:avLst/>
            </a:prstGeom>
          </p:spPr>
        </p:pic>
      </p:grpSp>
      <p:sp>
        <p:nvSpPr>
          <p:cNvPr id="193" name="TextBox 192"/>
          <p:cNvSpPr txBox="1">
            <a:spLocks noChangeAspect="1"/>
          </p:cNvSpPr>
          <p:nvPr/>
        </p:nvSpPr>
        <p:spPr>
          <a:xfrm>
            <a:off x="2148116" y="2061491"/>
            <a:ext cx="1193920" cy="553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control</a:t>
            </a:r>
          </a:p>
        </p:txBody>
      </p:sp>
      <p:grpSp>
        <p:nvGrpSpPr>
          <p:cNvPr id="194" name="Group 193"/>
          <p:cNvGrpSpPr>
            <a:grpSpLocks noChangeAspect="1"/>
          </p:cNvGrpSpPr>
          <p:nvPr/>
        </p:nvGrpSpPr>
        <p:grpSpPr>
          <a:xfrm rot="5400000">
            <a:off x="4300760" y="2423447"/>
            <a:ext cx="279412" cy="596900"/>
            <a:chOff x="5854700" y="1079500"/>
            <a:chExt cx="225425" cy="365125"/>
          </a:xfrm>
        </p:grpSpPr>
        <p:sp>
          <p:nvSpPr>
            <p:cNvPr id="195" name="Curved Down Arrow 194"/>
            <p:cNvSpPr/>
            <p:nvPr/>
          </p:nvSpPr>
          <p:spPr>
            <a:xfrm>
              <a:off x="5861050" y="1079500"/>
              <a:ext cx="219075" cy="9207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6" name="Curved Down Arrow 195"/>
            <p:cNvSpPr/>
            <p:nvPr/>
          </p:nvSpPr>
          <p:spPr>
            <a:xfrm flipH="1" flipV="1">
              <a:off x="5854700" y="1352550"/>
              <a:ext cx="219075" cy="9207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7" name="Group 196"/>
          <p:cNvGrpSpPr>
            <a:grpSpLocks noChangeAspect="1"/>
          </p:cNvGrpSpPr>
          <p:nvPr/>
        </p:nvGrpSpPr>
        <p:grpSpPr>
          <a:xfrm>
            <a:off x="3900716" y="1936775"/>
            <a:ext cx="1159568" cy="579784"/>
            <a:chOff x="6348561" y="395139"/>
            <a:chExt cx="504056" cy="252028"/>
          </a:xfrm>
        </p:grpSpPr>
        <p:sp>
          <p:nvSpPr>
            <p:cNvPr id="198" name="Terminator 197"/>
            <p:cNvSpPr/>
            <p:nvPr/>
          </p:nvSpPr>
          <p:spPr>
            <a:xfrm>
              <a:off x="6348561" y="395139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9" name="Picture 198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6401829" y="454464"/>
              <a:ext cx="392511" cy="136570"/>
            </a:xfrm>
            <a:prstGeom prst="rect">
              <a:avLst/>
            </a:prstGeom>
          </p:spPr>
        </p:pic>
      </p:grpSp>
      <p:sp>
        <p:nvSpPr>
          <p:cNvPr id="211" name="Freeform 210"/>
          <p:cNvSpPr>
            <a:spLocks noChangeAspect="1"/>
          </p:cNvSpPr>
          <p:nvPr/>
        </p:nvSpPr>
        <p:spPr>
          <a:xfrm>
            <a:off x="1628776" y="1443039"/>
            <a:ext cx="328836" cy="430316"/>
          </a:xfrm>
          <a:custGeom>
            <a:avLst/>
            <a:gdLst>
              <a:gd name="connsiteX0" fmla="*/ 0 w 2834586"/>
              <a:gd name="connsiteY0" fmla="*/ 351606 h 448386"/>
              <a:gd name="connsiteX1" fmla="*/ 469900 w 2834586"/>
              <a:gd name="connsiteY1" fmla="*/ 427806 h 448386"/>
              <a:gd name="connsiteX2" fmla="*/ 2260600 w 2834586"/>
              <a:gd name="connsiteY2" fmla="*/ 21406 h 448386"/>
              <a:gd name="connsiteX3" fmla="*/ 2794000 w 2834586"/>
              <a:gd name="connsiteY3" fmla="*/ 56331 h 448386"/>
              <a:gd name="connsiteX4" fmla="*/ 2797175 w 2834586"/>
              <a:gd name="connsiteY4" fmla="*/ 53156 h 448386"/>
              <a:gd name="connsiteX0" fmla="*/ 2116011 w 2366147"/>
              <a:gd name="connsiteY0" fmla="*/ 0 h 486132"/>
              <a:gd name="connsiteX1" fmla="*/ 1461 w 2366147"/>
              <a:gd name="connsiteY1" fmla="*/ 485775 h 486132"/>
              <a:gd name="connsiteX2" fmla="*/ 1792161 w 2366147"/>
              <a:gd name="connsiteY2" fmla="*/ 79375 h 486132"/>
              <a:gd name="connsiteX3" fmla="*/ 2325561 w 2366147"/>
              <a:gd name="connsiteY3" fmla="*/ 114300 h 486132"/>
              <a:gd name="connsiteX4" fmla="*/ 2328736 w 2366147"/>
              <a:gd name="connsiteY4" fmla="*/ 111125 h 486132"/>
              <a:gd name="connsiteX0" fmla="*/ 4524375 w 5002396"/>
              <a:gd name="connsiteY0" fmla="*/ 42931 h 1887606"/>
              <a:gd name="connsiteX1" fmla="*/ 2409825 w 5002396"/>
              <a:gd name="connsiteY1" fmla="*/ 528706 h 1887606"/>
              <a:gd name="connsiteX2" fmla="*/ 4200525 w 5002396"/>
              <a:gd name="connsiteY2" fmla="*/ 122306 h 1887606"/>
              <a:gd name="connsiteX3" fmla="*/ 4733925 w 5002396"/>
              <a:gd name="connsiteY3" fmla="*/ 157231 h 1887606"/>
              <a:gd name="connsiteX4" fmla="*/ 0 w 5002396"/>
              <a:gd name="connsiteY4" fmla="*/ 1887606 h 1887606"/>
              <a:gd name="connsiteX0" fmla="*/ 4529723 w 4530483"/>
              <a:gd name="connsiteY0" fmla="*/ 0 h 1844675"/>
              <a:gd name="connsiteX1" fmla="*/ 2415173 w 4530483"/>
              <a:gd name="connsiteY1" fmla="*/ 485775 h 1844675"/>
              <a:gd name="connsiteX2" fmla="*/ 4205873 w 4530483"/>
              <a:gd name="connsiteY2" fmla="*/ 79375 h 1844675"/>
              <a:gd name="connsiteX3" fmla="*/ 602248 w 4530483"/>
              <a:gd name="connsiteY3" fmla="*/ 895350 h 1844675"/>
              <a:gd name="connsiteX4" fmla="*/ 5348 w 4530483"/>
              <a:gd name="connsiteY4" fmla="*/ 1844675 h 1844675"/>
              <a:gd name="connsiteX0" fmla="*/ 4529723 w 4588803"/>
              <a:gd name="connsiteY0" fmla="*/ 10104 h 1854779"/>
              <a:gd name="connsiteX1" fmla="*/ 4205873 w 4588803"/>
              <a:gd name="connsiteY1" fmla="*/ 89479 h 1854779"/>
              <a:gd name="connsiteX2" fmla="*/ 602248 w 4588803"/>
              <a:gd name="connsiteY2" fmla="*/ 905454 h 1854779"/>
              <a:gd name="connsiteX3" fmla="*/ 5348 w 4588803"/>
              <a:gd name="connsiteY3" fmla="*/ 1854779 h 1854779"/>
              <a:gd name="connsiteX0" fmla="*/ 4541039 w 4600119"/>
              <a:gd name="connsiteY0" fmla="*/ 10104 h 1854779"/>
              <a:gd name="connsiteX1" fmla="*/ 4217189 w 4600119"/>
              <a:gd name="connsiteY1" fmla="*/ 89479 h 1854779"/>
              <a:gd name="connsiteX2" fmla="*/ 613564 w 4600119"/>
              <a:gd name="connsiteY2" fmla="*/ 905454 h 1854779"/>
              <a:gd name="connsiteX3" fmla="*/ 54764 w 4600119"/>
              <a:gd name="connsiteY3" fmla="*/ 1467430 h 1854779"/>
              <a:gd name="connsiteX4" fmla="*/ 16664 w 4600119"/>
              <a:gd name="connsiteY4" fmla="*/ 1854779 h 1854779"/>
              <a:gd name="connsiteX0" fmla="*/ 4702560 w 4761640"/>
              <a:gd name="connsiteY0" fmla="*/ 10104 h 1854779"/>
              <a:gd name="connsiteX1" fmla="*/ 4378710 w 4761640"/>
              <a:gd name="connsiteY1" fmla="*/ 89479 h 1854779"/>
              <a:gd name="connsiteX2" fmla="*/ 775085 w 4761640"/>
              <a:gd name="connsiteY2" fmla="*/ 905454 h 1854779"/>
              <a:gd name="connsiteX3" fmla="*/ 22610 w 4761640"/>
              <a:gd name="connsiteY3" fmla="*/ 1556330 h 1854779"/>
              <a:gd name="connsiteX4" fmla="*/ 178185 w 4761640"/>
              <a:gd name="connsiteY4" fmla="*/ 1854779 h 1854779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82293 w 4741373"/>
              <a:gd name="connsiteY0" fmla="*/ 10104 h 1921454"/>
              <a:gd name="connsiteX1" fmla="*/ 4358443 w 4741373"/>
              <a:gd name="connsiteY1" fmla="*/ 89479 h 1921454"/>
              <a:gd name="connsiteX2" fmla="*/ 754818 w 4741373"/>
              <a:gd name="connsiteY2" fmla="*/ 905454 h 1921454"/>
              <a:gd name="connsiteX3" fmla="*/ 2343 w 4741373"/>
              <a:gd name="connsiteY3" fmla="*/ 1556330 h 1921454"/>
              <a:gd name="connsiteX4" fmla="*/ 227768 w 4741373"/>
              <a:gd name="connsiteY4" fmla="*/ 1921454 h 1921454"/>
              <a:gd name="connsiteX0" fmla="*/ 4690808 w 4749888"/>
              <a:gd name="connsiteY0" fmla="*/ 10104 h 1921454"/>
              <a:gd name="connsiteX1" fmla="*/ 4366958 w 4749888"/>
              <a:gd name="connsiteY1" fmla="*/ 89479 h 1921454"/>
              <a:gd name="connsiteX2" fmla="*/ 763333 w 4749888"/>
              <a:gd name="connsiteY2" fmla="*/ 905454 h 1921454"/>
              <a:gd name="connsiteX3" fmla="*/ 112458 w 4749888"/>
              <a:gd name="connsiteY3" fmla="*/ 1254704 h 1921454"/>
              <a:gd name="connsiteX4" fmla="*/ 10858 w 4749888"/>
              <a:gd name="connsiteY4" fmla="*/ 1556330 h 1921454"/>
              <a:gd name="connsiteX5" fmla="*/ 236283 w 4749888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697837 w 4756917"/>
              <a:gd name="connsiteY0" fmla="*/ 10104 h 1921454"/>
              <a:gd name="connsiteX1" fmla="*/ 4373987 w 4756917"/>
              <a:gd name="connsiteY1" fmla="*/ 89479 h 1921454"/>
              <a:gd name="connsiteX2" fmla="*/ 770362 w 4756917"/>
              <a:gd name="connsiteY2" fmla="*/ 905454 h 1921454"/>
              <a:gd name="connsiteX3" fmla="*/ 36937 w 4756917"/>
              <a:gd name="connsiteY3" fmla="*/ 924504 h 1921454"/>
              <a:gd name="connsiteX4" fmla="*/ 17887 w 4756917"/>
              <a:gd name="connsiteY4" fmla="*/ 1556330 h 1921454"/>
              <a:gd name="connsiteX5" fmla="*/ 243312 w 4756917"/>
              <a:gd name="connsiteY5" fmla="*/ 1921454 h 1921454"/>
              <a:gd name="connsiteX0" fmla="*/ 4373987 w 4373987"/>
              <a:gd name="connsiteY0" fmla="*/ 0 h 1831975"/>
              <a:gd name="connsiteX1" fmla="*/ 770362 w 4373987"/>
              <a:gd name="connsiteY1" fmla="*/ 815975 h 1831975"/>
              <a:gd name="connsiteX2" fmla="*/ 36937 w 4373987"/>
              <a:gd name="connsiteY2" fmla="*/ 835025 h 1831975"/>
              <a:gd name="connsiteX3" fmla="*/ 17887 w 4373987"/>
              <a:gd name="connsiteY3" fmla="*/ 1466851 h 1831975"/>
              <a:gd name="connsiteX4" fmla="*/ 243312 w 4373987"/>
              <a:gd name="connsiteY4" fmla="*/ 1831975 h 1831975"/>
              <a:gd name="connsiteX0" fmla="*/ 770362 w 770362"/>
              <a:gd name="connsiteY0" fmla="*/ 35639 h 1051639"/>
              <a:gd name="connsiteX1" fmla="*/ 36937 w 770362"/>
              <a:gd name="connsiteY1" fmla="*/ 54689 h 1051639"/>
              <a:gd name="connsiteX2" fmla="*/ 17887 w 770362"/>
              <a:gd name="connsiteY2" fmla="*/ 686515 h 1051639"/>
              <a:gd name="connsiteX3" fmla="*/ 243312 w 770362"/>
              <a:gd name="connsiteY3" fmla="*/ 1051639 h 1051639"/>
              <a:gd name="connsiteX0" fmla="*/ 36937 w 243461"/>
              <a:gd name="connsiteY0" fmla="*/ 0 h 996950"/>
              <a:gd name="connsiteX1" fmla="*/ 17887 w 243461"/>
              <a:gd name="connsiteY1" fmla="*/ 631826 h 996950"/>
              <a:gd name="connsiteX2" fmla="*/ 243312 w 243461"/>
              <a:gd name="connsiteY2" fmla="*/ 996950 h 996950"/>
              <a:gd name="connsiteX0" fmla="*/ 36937 w 243312"/>
              <a:gd name="connsiteY0" fmla="*/ 0 h 996950"/>
              <a:gd name="connsiteX1" fmla="*/ 17887 w 243312"/>
              <a:gd name="connsiteY1" fmla="*/ 631826 h 996950"/>
              <a:gd name="connsiteX2" fmla="*/ 161103 w 243312"/>
              <a:gd name="connsiteY2" fmla="*/ 878992 h 996950"/>
              <a:gd name="connsiteX3" fmla="*/ 243312 w 243312"/>
              <a:gd name="connsiteY3" fmla="*/ 996950 h 996950"/>
              <a:gd name="connsiteX0" fmla="*/ 0 w 206375"/>
              <a:gd name="connsiteY0" fmla="*/ 0 h 996950"/>
              <a:gd name="connsiteX1" fmla="*/ 124166 w 206375"/>
              <a:gd name="connsiteY1" fmla="*/ 878992 h 996950"/>
              <a:gd name="connsiteX2" fmla="*/ 206375 w 206375"/>
              <a:gd name="connsiteY2" fmla="*/ 996950 h 996950"/>
              <a:gd name="connsiteX0" fmla="*/ 0 w 82209"/>
              <a:gd name="connsiteY0" fmla="*/ 0 h 117958"/>
              <a:gd name="connsiteX1" fmla="*/ 82209 w 82209"/>
              <a:gd name="connsiteY1" fmla="*/ 117958 h 117958"/>
              <a:gd name="connsiteX0" fmla="*/ 0 w 82209"/>
              <a:gd name="connsiteY0" fmla="*/ 0 h 117958"/>
              <a:gd name="connsiteX1" fmla="*/ 82209 w 82209"/>
              <a:gd name="connsiteY1" fmla="*/ 117958 h 11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209" h="117958">
                <a:moveTo>
                  <a:pt x="0" y="0"/>
                </a:moveTo>
                <a:cubicBezTo>
                  <a:pt x="37571" y="60854"/>
                  <a:pt x="68508" y="98298"/>
                  <a:pt x="82209" y="117958"/>
                </a:cubicBezTo>
              </a:path>
            </a:pathLst>
          </a:custGeom>
          <a:noFill/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7" name="Picture 5" descr="robotino2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552" y="2936951"/>
            <a:ext cx="837764" cy="750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DA591DA-30D5-ED4F-9524-D7065B63AA5D}"/>
              </a:ext>
            </a:extLst>
          </p:cNvPr>
          <p:cNvGrpSpPr/>
          <p:nvPr/>
        </p:nvGrpSpPr>
        <p:grpSpPr>
          <a:xfrm>
            <a:off x="8042566" y="1381767"/>
            <a:ext cx="1018139" cy="818708"/>
            <a:chOff x="2224025" y="79741"/>
            <a:chExt cx="1018139" cy="818708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8DF2873-1D64-F542-AC9F-E99D14FE10BC}"/>
                </a:ext>
              </a:extLst>
            </p:cNvPr>
            <p:cNvSpPr txBox="1"/>
            <p:nvPr/>
          </p:nvSpPr>
          <p:spPr>
            <a:xfrm>
              <a:off x="2224025" y="83284"/>
              <a:ext cx="55976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Legend:</a:t>
              </a:r>
            </a:p>
          </p:txBody>
        </p:sp>
        <p:sp>
          <p:nvSpPr>
            <p:cNvPr id="104" name="Terminator 103">
              <a:extLst>
                <a:ext uri="{FF2B5EF4-FFF2-40B4-BE49-F238E27FC236}">
                  <a16:creationId xmlns:a16="http://schemas.microsoft.com/office/drawing/2014/main" id="{DD76657B-5A9F-D24D-8E4F-6AF034174589}"/>
                </a:ext>
              </a:extLst>
            </p:cNvPr>
            <p:cNvSpPr/>
            <p:nvPr/>
          </p:nvSpPr>
          <p:spPr>
            <a:xfrm>
              <a:off x="2321220" y="334834"/>
              <a:ext cx="289892" cy="144946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olded Corner 104">
              <a:extLst>
                <a:ext uri="{FF2B5EF4-FFF2-40B4-BE49-F238E27FC236}">
                  <a16:creationId xmlns:a16="http://schemas.microsoft.com/office/drawing/2014/main" id="{C2305964-0AB8-B241-9D8E-8981337CA139}"/>
                </a:ext>
              </a:extLst>
            </p:cNvPr>
            <p:cNvSpPr/>
            <p:nvPr/>
          </p:nvSpPr>
          <p:spPr>
            <a:xfrm>
              <a:off x="2337983" y="654471"/>
              <a:ext cx="248479" cy="144946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91E2C34-7413-C347-81D8-3DEC4F334CCE}"/>
                </a:ext>
              </a:extLst>
            </p:cNvPr>
            <p:cNvSpPr txBox="1"/>
            <p:nvPr/>
          </p:nvSpPr>
          <p:spPr>
            <a:xfrm>
              <a:off x="2626290" y="272903"/>
              <a:ext cx="6158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model</a:t>
              </a:r>
            </a:p>
            <a:p>
              <a:r>
                <a:rPr lang="en-US" sz="800" dirty="0"/>
                <a:t>operation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D9A6DB7-A29E-0C49-99AF-3E7F26BBEEF6}"/>
                </a:ext>
              </a:extLst>
            </p:cNvPr>
            <p:cNvSpPr txBox="1"/>
            <p:nvPr/>
          </p:nvSpPr>
          <p:spPr>
            <a:xfrm>
              <a:off x="2640467" y="584787"/>
              <a:ext cx="58381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model(s)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1C13AA1-A0F9-8A47-92DC-853631278B56}"/>
                </a:ext>
              </a:extLst>
            </p:cNvPr>
            <p:cNvSpPr/>
            <p:nvPr/>
          </p:nvSpPr>
          <p:spPr>
            <a:xfrm>
              <a:off x="2259418" y="79741"/>
              <a:ext cx="956931" cy="818708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9073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roup 277">
            <a:extLst>
              <a:ext uri="{FF2B5EF4-FFF2-40B4-BE49-F238E27FC236}">
                <a16:creationId xmlns:a16="http://schemas.microsoft.com/office/drawing/2014/main" id="{01EC825C-FC42-0449-852E-21C98270A831}"/>
              </a:ext>
            </a:extLst>
          </p:cNvPr>
          <p:cNvGrpSpPr>
            <a:grpSpLocks noChangeAspect="1"/>
          </p:cNvGrpSpPr>
          <p:nvPr/>
        </p:nvGrpSpPr>
        <p:grpSpPr>
          <a:xfrm>
            <a:off x="1080782" y="1807360"/>
            <a:ext cx="993916" cy="579784"/>
            <a:chOff x="9684568" y="1484784"/>
            <a:chExt cx="432048" cy="252028"/>
          </a:xfrm>
        </p:grpSpPr>
        <p:sp>
          <p:nvSpPr>
            <p:cNvPr id="279" name="Folded Corner 278">
              <a:extLst>
                <a:ext uri="{FF2B5EF4-FFF2-40B4-BE49-F238E27FC236}">
                  <a16:creationId xmlns:a16="http://schemas.microsoft.com/office/drawing/2014/main" id="{51AECCDC-32E2-A643-9E9C-7A6669E4F14C}"/>
                </a:ext>
              </a:extLst>
            </p:cNvPr>
            <p:cNvSpPr/>
            <p:nvPr/>
          </p:nvSpPr>
          <p:spPr>
            <a:xfrm>
              <a:off x="9684568" y="148478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0" name="Picture 279">
              <a:extLst>
                <a:ext uri="{FF2B5EF4-FFF2-40B4-BE49-F238E27FC236}">
                  <a16:creationId xmlns:a16="http://schemas.microsoft.com/office/drawing/2014/main" id="{1003C439-5663-BD4E-B213-257113538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9711931" y="1502313"/>
              <a:ext cx="392511" cy="136570"/>
            </a:xfrm>
            <a:prstGeom prst="rect">
              <a:avLst/>
            </a:prstGeom>
          </p:spPr>
        </p:pic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C8665B1D-7033-A14F-8435-A3F0E31BA595}"/>
              </a:ext>
            </a:extLst>
          </p:cNvPr>
          <p:cNvGrpSpPr>
            <a:grpSpLocks noChangeAspect="1"/>
          </p:cNvGrpSpPr>
          <p:nvPr/>
        </p:nvGrpSpPr>
        <p:grpSpPr>
          <a:xfrm>
            <a:off x="928382" y="1654960"/>
            <a:ext cx="993916" cy="579784"/>
            <a:chOff x="9684568" y="1484784"/>
            <a:chExt cx="432048" cy="252028"/>
          </a:xfrm>
        </p:grpSpPr>
        <p:sp>
          <p:nvSpPr>
            <p:cNvPr id="272" name="Folded Corner 271">
              <a:extLst>
                <a:ext uri="{FF2B5EF4-FFF2-40B4-BE49-F238E27FC236}">
                  <a16:creationId xmlns:a16="http://schemas.microsoft.com/office/drawing/2014/main" id="{B08606B0-A9AC-4A45-885D-787C321382DA}"/>
                </a:ext>
              </a:extLst>
            </p:cNvPr>
            <p:cNvSpPr/>
            <p:nvPr/>
          </p:nvSpPr>
          <p:spPr>
            <a:xfrm>
              <a:off x="9684568" y="148478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4" name="Picture 273">
              <a:extLst>
                <a:ext uri="{FF2B5EF4-FFF2-40B4-BE49-F238E27FC236}">
                  <a16:creationId xmlns:a16="http://schemas.microsoft.com/office/drawing/2014/main" id="{15A45F36-51E0-824F-9CC4-0C9BC9E3EF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9711931" y="1502313"/>
              <a:ext cx="392511" cy="13657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9138" y="0"/>
            <a:ext cx="6496671" cy="1136650"/>
          </a:xfrm>
        </p:spPr>
        <p:txBody>
          <a:bodyPr/>
          <a:lstStyle/>
          <a:p>
            <a:r>
              <a:rPr lang="en-US" b="1" dirty="0"/>
              <a:t>Software in the Loop (</a:t>
            </a:r>
            <a:r>
              <a:rPr lang="en-US" b="1" dirty="0" err="1"/>
              <a:t>SiL</a:t>
            </a:r>
            <a:r>
              <a:rPr lang="en-US" b="1" dirty="0"/>
              <a:t>) vs. Desktop + Sim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1CDD11-E9AE-1643-BC14-6E1921CAE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138" y="3883378"/>
            <a:ext cx="8174037" cy="2641247"/>
          </a:xfrm>
        </p:spPr>
        <p:txBody>
          <a:bodyPr/>
          <a:lstStyle/>
          <a:p>
            <a:pPr marL="268288" indent="-268288"/>
            <a:r>
              <a:rPr lang="en-US" sz="1600" dirty="0"/>
              <a:t>Layer: Control Software + Architecture + Realistic Plant</a:t>
            </a:r>
          </a:p>
          <a:p>
            <a:pPr marL="268288" indent="-268288"/>
            <a:r>
              <a:rPr lang="en-US" sz="1600" dirty="0"/>
              <a:t>Domain: Control/Software + Scheduling + Realistic Physics</a:t>
            </a:r>
          </a:p>
          <a:p>
            <a:pPr marL="268288" indent="-268288"/>
            <a:r>
              <a:rPr lang="en-US" sz="1600" dirty="0"/>
              <a:t>Multi-Paradigm: 1) Yes, if control is discrete 2) Combine architecture and control</a:t>
            </a:r>
          </a:p>
          <a:p>
            <a:pPr marL="268288" indent="-268288"/>
            <a:r>
              <a:rPr lang="en-US" sz="1600" dirty="0"/>
              <a:t>Cyber-Physical system: Yes, as control is cyber world and plant is from the physical world (control and architecture are both cyber)</a:t>
            </a:r>
          </a:p>
          <a:p>
            <a:pPr marL="268288" indent="-268288"/>
            <a:r>
              <a:rPr lang="en-US" sz="1600" dirty="0"/>
              <a:t>Integration for 1): Consistency via co-simulation (tool-based)</a:t>
            </a:r>
          </a:p>
          <a:p>
            <a:pPr marL="268288" indent="-268288"/>
            <a:r>
              <a:rPr lang="en-US" sz="1600" dirty="0"/>
              <a:t>Integration for 2): Decomposition and synthesis composition-based</a:t>
            </a:r>
          </a:p>
          <a:p>
            <a:endParaRPr lang="de-DE" sz="16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2018 | Giese | The Challenge of Model-Based Integration for Cyber-Physical Systems</a:t>
            </a: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837A1E-71FD-3341-87FC-6FD0BE983E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CC423D-F358-6A48-9F44-69F65E252839}" type="slidenum">
              <a:rPr lang="de-DE" smtClean="0"/>
              <a:pPr/>
              <a:t>7</a:t>
            </a:fld>
            <a:endParaRPr lang="de-DE"/>
          </a:p>
        </p:txBody>
      </p:sp>
      <p:grpSp>
        <p:nvGrpSpPr>
          <p:cNvPr id="29" name="Group 28"/>
          <p:cNvGrpSpPr/>
          <p:nvPr/>
        </p:nvGrpSpPr>
        <p:grpSpPr>
          <a:xfrm>
            <a:off x="9416418" y="4293171"/>
            <a:ext cx="248479" cy="144946"/>
            <a:chOff x="9684568" y="1484784"/>
            <a:chExt cx="432048" cy="252028"/>
          </a:xfrm>
        </p:grpSpPr>
        <p:sp>
          <p:nvSpPr>
            <p:cNvPr id="32" name="Folded Corner 31"/>
            <p:cNvSpPr/>
            <p:nvPr/>
          </p:nvSpPr>
          <p:spPr>
            <a:xfrm>
              <a:off x="9684568" y="148478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9720572" y="1528234"/>
              <a:ext cx="392511" cy="136570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9421999" y="3902646"/>
            <a:ext cx="248479" cy="144946"/>
            <a:chOff x="9684568" y="944724"/>
            <a:chExt cx="432048" cy="252028"/>
          </a:xfrm>
        </p:grpSpPr>
        <p:sp>
          <p:nvSpPr>
            <p:cNvPr id="30" name="Folded Corner 29"/>
            <p:cNvSpPr/>
            <p:nvPr/>
          </p:nvSpPr>
          <p:spPr>
            <a:xfrm>
              <a:off x="9684568" y="94472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28584" y="980728"/>
              <a:ext cx="249154" cy="7766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56576" y="1051012"/>
              <a:ext cx="337337" cy="109736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9423636" y="3131121"/>
            <a:ext cx="248479" cy="144946"/>
            <a:chOff x="9684568" y="404664"/>
            <a:chExt cx="432048" cy="252028"/>
          </a:xfrm>
        </p:grpSpPr>
        <p:sp>
          <p:nvSpPr>
            <p:cNvPr id="25" name="Folded Corner 24"/>
            <p:cNvSpPr/>
            <p:nvPr/>
          </p:nvSpPr>
          <p:spPr>
            <a:xfrm>
              <a:off x="9684568" y="40466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20572" y="419584"/>
              <a:ext cx="381000" cy="1651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9433930" y="3480371"/>
            <a:ext cx="248479" cy="144946"/>
            <a:chOff x="9684568" y="2204864"/>
            <a:chExt cx="432048" cy="252028"/>
          </a:xfrm>
        </p:grpSpPr>
        <p:sp>
          <p:nvSpPr>
            <p:cNvPr id="35" name="Folded Corner 34"/>
            <p:cNvSpPr/>
            <p:nvPr/>
          </p:nvSpPr>
          <p:spPr>
            <a:xfrm>
              <a:off x="9684568" y="220486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20573" y="2240868"/>
              <a:ext cx="360040" cy="67291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9419593" y="2794819"/>
            <a:ext cx="248479" cy="144946"/>
            <a:chOff x="8172400" y="836712"/>
            <a:chExt cx="432048" cy="252028"/>
          </a:xfrm>
        </p:grpSpPr>
        <p:sp>
          <p:nvSpPr>
            <p:cNvPr id="39" name="Folded Corner 38"/>
            <p:cNvSpPr/>
            <p:nvPr/>
          </p:nvSpPr>
          <p:spPr>
            <a:xfrm>
              <a:off x="8172400" y="836712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91450" y="855762"/>
              <a:ext cx="393566" cy="21602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79267" y="867115"/>
              <a:ext cx="221303" cy="186985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9445625" y="1997646"/>
            <a:ext cx="289892" cy="144946"/>
            <a:chOff x="7596336" y="404664"/>
            <a:chExt cx="504056" cy="252028"/>
          </a:xfrm>
        </p:grpSpPr>
        <p:sp>
          <p:nvSpPr>
            <p:cNvPr id="37" name="Terminator 36"/>
            <p:cNvSpPr/>
            <p:nvPr/>
          </p:nvSpPr>
          <p:spPr>
            <a:xfrm>
              <a:off x="7596336" y="404664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50472" y="448159"/>
              <a:ext cx="381000" cy="165100"/>
            </a:xfrm>
            <a:prstGeom prst="rect">
              <a:avLst/>
            </a:prstGeom>
          </p:spPr>
        </p:pic>
      </p:grpSp>
      <p:grpSp>
        <p:nvGrpSpPr>
          <p:cNvPr id="302" name="Group 301"/>
          <p:cNvGrpSpPr/>
          <p:nvPr/>
        </p:nvGrpSpPr>
        <p:grpSpPr>
          <a:xfrm>
            <a:off x="9448800" y="1661096"/>
            <a:ext cx="289892" cy="144946"/>
            <a:chOff x="9448800" y="1661096"/>
            <a:chExt cx="289892" cy="144946"/>
          </a:xfrm>
        </p:grpSpPr>
        <p:sp>
          <p:nvSpPr>
            <p:cNvPr id="47" name="Terminator 46"/>
            <p:cNvSpPr/>
            <p:nvPr/>
          </p:nvSpPr>
          <p:spPr>
            <a:xfrm>
              <a:off x="9448800" y="1661096"/>
              <a:ext cx="289892" cy="144946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31983" y="1689107"/>
              <a:ext cx="143293" cy="44667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90570" y="1729528"/>
              <a:ext cx="194009" cy="63111"/>
            </a:xfrm>
            <a:prstGeom prst="rect">
              <a:avLst/>
            </a:prstGeom>
          </p:spPr>
        </p:pic>
      </p:grpSp>
      <p:grpSp>
        <p:nvGrpSpPr>
          <p:cNvPr id="62" name="Group 61"/>
          <p:cNvGrpSpPr/>
          <p:nvPr/>
        </p:nvGrpSpPr>
        <p:grpSpPr>
          <a:xfrm>
            <a:off x="9399774" y="4648771"/>
            <a:ext cx="248479" cy="144946"/>
            <a:chOff x="8860606" y="795189"/>
            <a:chExt cx="432048" cy="252028"/>
          </a:xfrm>
        </p:grpSpPr>
        <p:sp>
          <p:nvSpPr>
            <p:cNvPr id="49" name="Folded Corner 48"/>
            <p:cNvSpPr/>
            <p:nvPr/>
          </p:nvSpPr>
          <p:spPr>
            <a:xfrm>
              <a:off x="8860606" y="795189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885074" y="823452"/>
              <a:ext cx="379575" cy="46498"/>
            </a:xfrm>
            <a:prstGeom prst="rect">
              <a:avLst/>
            </a:prstGeom>
          </p:spPr>
        </p:pic>
      </p:grpSp>
      <p:grpSp>
        <p:nvGrpSpPr>
          <p:cNvPr id="61" name="Group 60"/>
          <p:cNvGrpSpPr/>
          <p:nvPr/>
        </p:nvGrpSpPr>
        <p:grpSpPr>
          <a:xfrm>
            <a:off x="9420225" y="1362646"/>
            <a:ext cx="289892" cy="144946"/>
            <a:chOff x="6348561" y="395139"/>
            <a:chExt cx="504056" cy="252028"/>
          </a:xfrm>
        </p:grpSpPr>
        <p:sp>
          <p:nvSpPr>
            <p:cNvPr id="55" name="Terminator 54"/>
            <p:cNvSpPr/>
            <p:nvPr/>
          </p:nvSpPr>
          <p:spPr>
            <a:xfrm>
              <a:off x="6348561" y="395139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6401829" y="454464"/>
              <a:ext cx="392511" cy="136570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9437195" y="2332321"/>
            <a:ext cx="340158" cy="174191"/>
            <a:chOff x="9194800" y="2627164"/>
            <a:chExt cx="591457" cy="302879"/>
          </a:xfrm>
        </p:grpSpPr>
        <p:sp>
          <p:nvSpPr>
            <p:cNvPr id="64" name="Terminator 63"/>
            <p:cNvSpPr/>
            <p:nvPr/>
          </p:nvSpPr>
          <p:spPr>
            <a:xfrm>
              <a:off x="9240986" y="2627164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21292" y="2659993"/>
              <a:ext cx="360040" cy="67291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9194800" y="2689224"/>
              <a:ext cx="591457" cy="240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 err="1"/>
                <a:t>RoboSim</a:t>
              </a:r>
              <a:endParaRPr lang="en-US" sz="300" dirty="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9388475" y="778446"/>
            <a:ext cx="266420" cy="185553"/>
            <a:chOff x="9378950" y="4912296"/>
            <a:chExt cx="266420" cy="185553"/>
          </a:xfrm>
        </p:grpSpPr>
        <p:sp>
          <p:nvSpPr>
            <p:cNvPr id="78" name="Folded Corner 77"/>
            <p:cNvSpPr/>
            <p:nvPr/>
          </p:nvSpPr>
          <p:spPr>
            <a:xfrm>
              <a:off x="9383899" y="4912296"/>
              <a:ext cx="248479" cy="144946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9378950" y="4959350"/>
              <a:ext cx="26642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/>
                <a:t>input</a:t>
              </a:r>
            </a:p>
          </p:txBody>
        </p:sp>
        <p:pic>
          <p:nvPicPr>
            <p:cNvPr id="82" name="Picture 3" descr="D:\Paper\2012-05-15 Toolchain SIMPAR 2012\svn\fig\matlab monitor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215"/>
            <a:stretch/>
          </p:blipFill>
          <p:spPr bwMode="auto">
            <a:xfrm>
              <a:off x="9410612" y="4923666"/>
              <a:ext cx="193763" cy="89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9" name="Group 88"/>
          <p:cNvGrpSpPr/>
          <p:nvPr/>
        </p:nvGrpSpPr>
        <p:grpSpPr>
          <a:xfrm>
            <a:off x="9372600" y="1022921"/>
            <a:ext cx="300082" cy="188728"/>
            <a:chOff x="9363075" y="5156771"/>
            <a:chExt cx="300082" cy="188728"/>
          </a:xfrm>
        </p:grpSpPr>
        <p:sp>
          <p:nvSpPr>
            <p:cNvPr id="85" name="Folded Corner 84"/>
            <p:cNvSpPr/>
            <p:nvPr/>
          </p:nvSpPr>
          <p:spPr>
            <a:xfrm>
              <a:off x="9387074" y="5156771"/>
              <a:ext cx="248479" cy="144946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9363075" y="5207000"/>
              <a:ext cx="30008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/>
                <a:t>Output</a:t>
              </a:r>
            </a:p>
          </p:txBody>
        </p:sp>
        <p:pic>
          <p:nvPicPr>
            <p:cNvPr id="87" name="Picture 3" descr="D:\Paper\2012-05-15 Toolchain SIMPAR 2012\svn\fig\matlab monitor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215"/>
            <a:stretch/>
          </p:blipFill>
          <p:spPr bwMode="auto">
            <a:xfrm>
              <a:off x="9413787" y="5171316"/>
              <a:ext cx="193763" cy="89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5" name="TextBox 134"/>
          <p:cNvSpPr txBox="1"/>
          <p:nvPr/>
        </p:nvSpPr>
        <p:spPr>
          <a:xfrm>
            <a:off x="9299575" y="158750"/>
            <a:ext cx="26642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plant</a:t>
            </a:r>
          </a:p>
        </p:txBody>
      </p:sp>
      <p:sp>
        <p:nvSpPr>
          <p:cNvPr id="242" name="Terminator 241"/>
          <p:cNvSpPr/>
          <p:nvPr/>
        </p:nvSpPr>
        <p:spPr>
          <a:xfrm>
            <a:off x="9309100" y="378396"/>
            <a:ext cx="289892" cy="144946"/>
          </a:xfrm>
          <a:prstGeom prst="flowChartTerminator">
            <a:avLst/>
          </a:prstGeom>
          <a:solidFill>
            <a:srgbClr val="FFFFFF"/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0" name="Picture 239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78951" y="378142"/>
            <a:ext cx="155574" cy="145324"/>
          </a:xfrm>
          <a:prstGeom prst="rect">
            <a:avLst/>
          </a:prstGeom>
        </p:spPr>
      </p:pic>
      <p:cxnSp>
        <p:nvCxnSpPr>
          <p:cNvPr id="216" name="Straight Arrow Connector 215"/>
          <p:cNvCxnSpPr>
            <a:cxnSpLocks noChangeAspect="1"/>
          </p:cNvCxnSpPr>
          <p:nvPr/>
        </p:nvCxnSpPr>
        <p:spPr>
          <a:xfrm>
            <a:off x="2820922" y="1805152"/>
            <a:ext cx="726188" cy="48260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>
            <a:cxnSpLocks noChangeAspect="1"/>
          </p:cNvCxnSpPr>
          <p:nvPr/>
        </p:nvCxnSpPr>
        <p:spPr>
          <a:xfrm>
            <a:off x="1769898" y="1792452"/>
            <a:ext cx="710412" cy="7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>
            <a:cxnSpLocks noChangeAspect="1"/>
          </p:cNvCxnSpPr>
          <p:nvPr/>
        </p:nvCxnSpPr>
        <p:spPr>
          <a:xfrm>
            <a:off x="5395946" y="3405352"/>
            <a:ext cx="687492" cy="30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0" name="Group 219"/>
          <p:cNvGrpSpPr>
            <a:grpSpLocks noChangeAspect="1"/>
          </p:cNvGrpSpPr>
          <p:nvPr/>
        </p:nvGrpSpPr>
        <p:grpSpPr>
          <a:xfrm>
            <a:off x="775982" y="1502560"/>
            <a:ext cx="993916" cy="579784"/>
            <a:chOff x="9684568" y="1484784"/>
            <a:chExt cx="432048" cy="252028"/>
          </a:xfrm>
        </p:grpSpPr>
        <p:sp>
          <p:nvSpPr>
            <p:cNvPr id="221" name="Folded Corner 220"/>
            <p:cNvSpPr/>
            <p:nvPr/>
          </p:nvSpPr>
          <p:spPr>
            <a:xfrm>
              <a:off x="9684568" y="148478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2" name="Picture 221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9711931" y="1502313"/>
              <a:ext cx="392511" cy="136570"/>
            </a:xfrm>
            <a:prstGeom prst="rect">
              <a:avLst/>
            </a:prstGeom>
          </p:spPr>
        </p:pic>
      </p:grpSp>
      <p:sp>
        <p:nvSpPr>
          <p:cNvPr id="223" name="TextBox 222"/>
          <p:cNvSpPr txBox="1">
            <a:spLocks noChangeAspect="1"/>
          </p:cNvSpPr>
          <p:nvPr/>
        </p:nvSpPr>
        <p:spPr>
          <a:xfrm>
            <a:off x="958851" y="1802867"/>
            <a:ext cx="6447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control</a:t>
            </a:r>
          </a:p>
        </p:txBody>
      </p:sp>
      <p:grpSp>
        <p:nvGrpSpPr>
          <p:cNvPr id="224" name="Group 223"/>
          <p:cNvGrpSpPr>
            <a:grpSpLocks noChangeAspect="1"/>
          </p:cNvGrpSpPr>
          <p:nvPr/>
        </p:nvGrpSpPr>
        <p:grpSpPr>
          <a:xfrm rot="5400000">
            <a:off x="6525254" y="2624232"/>
            <a:ext cx="279412" cy="596900"/>
            <a:chOff x="5854700" y="1079500"/>
            <a:chExt cx="225425" cy="365125"/>
          </a:xfrm>
        </p:grpSpPr>
        <p:sp>
          <p:nvSpPr>
            <p:cNvPr id="225" name="Curved Down Arrow 224"/>
            <p:cNvSpPr/>
            <p:nvPr/>
          </p:nvSpPr>
          <p:spPr>
            <a:xfrm>
              <a:off x="5861050" y="1079500"/>
              <a:ext cx="219075" cy="9207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6" name="Curved Down Arrow 225"/>
            <p:cNvSpPr/>
            <p:nvPr/>
          </p:nvSpPr>
          <p:spPr>
            <a:xfrm flipH="1" flipV="1">
              <a:off x="5854700" y="1352550"/>
              <a:ext cx="219075" cy="9207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0" name="Group 229"/>
          <p:cNvGrpSpPr>
            <a:grpSpLocks noChangeAspect="1"/>
          </p:cNvGrpSpPr>
          <p:nvPr/>
        </p:nvGrpSpPr>
        <p:grpSpPr>
          <a:xfrm>
            <a:off x="6083436" y="3107962"/>
            <a:ext cx="1159568" cy="579783"/>
            <a:chOff x="9240986" y="2627164"/>
            <a:chExt cx="504056" cy="252028"/>
          </a:xfrm>
        </p:grpSpPr>
        <p:sp>
          <p:nvSpPr>
            <p:cNvPr id="231" name="Terminator 230"/>
            <p:cNvSpPr/>
            <p:nvPr/>
          </p:nvSpPr>
          <p:spPr>
            <a:xfrm>
              <a:off x="9240986" y="2627164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32" name="Picture 23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21292" y="2659993"/>
              <a:ext cx="360040" cy="67291"/>
            </a:xfrm>
            <a:prstGeom prst="rect">
              <a:avLst/>
            </a:prstGeom>
          </p:spPr>
        </p:pic>
        <p:sp>
          <p:nvSpPr>
            <p:cNvPr id="233" name="TextBox 232"/>
            <p:cNvSpPr txBox="1"/>
            <p:nvPr/>
          </p:nvSpPr>
          <p:spPr>
            <a:xfrm>
              <a:off x="9332765" y="2719467"/>
              <a:ext cx="354121" cy="120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RoboSim</a:t>
              </a:r>
              <a:endParaRPr lang="en-US" sz="1200" dirty="0"/>
            </a:p>
          </p:txBody>
        </p:sp>
      </p:grpSp>
      <p:grpSp>
        <p:nvGrpSpPr>
          <p:cNvPr id="234" name="Group 233"/>
          <p:cNvGrpSpPr>
            <a:grpSpLocks noChangeAspect="1"/>
          </p:cNvGrpSpPr>
          <p:nvPr/>
        </p:nvGrpSpPr>
        <p:grpSpPr>
          <a:xfrm>
            <a:off x="4402030" y="3115460"/>
            <a:ext cx="993916" cy="579784"/>
            <a:chOff x="9684568" y="2204864"/>
            <a:chExt cx="432048" cy="252028"/>
          </a:xfrm>
        </p:grpSpPr>
        <p:sp>
          <p:nvSpPr>
            <p:cNvPr id="235" name="Folded Corner 234"/>
            <p:cNvSpPr/>
            <p:nvPr/>
          </p:nvSpPr>
          <p:spPr>
            <a:xfrm>
              <a:off x="9684568" y="220486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6" name="Picture 23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20573" y="2240868"/>
              <a:ext cx="360040" cy="67291"/>
            </a:xfrm>
            <a:prstGeom prst="rect">
              <a:avLst/>
            </a:prstGeom>
          </p:spPr>
        </p:pic>
      </p:grpSp>
      <p:sp>
        <p:nvSpPr>
          <p:cNvPr id="237" name="TextBox 236"/>
          <p:cNvSpPr txBox="1">
            <a:spLocks noChangeAspect="1"/>
          </p:cNvSpPr>
          <p:nvPr/>
        </p:nvSpPr>
        <p:spPr>
          <a:xfrm>
            <a:off x="4646269" y="3366624"/>
            <a:ext cx="516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plant</a:t>
            </a:r>
          </a:p>
        </p:txBody>
      </p:sp>
      <p:pic>
        <p:nvPicPr>
          <p:cNvPr id="238" name="Picture 2" descr="D:\Paper\2012-05-15 Toolchain SIMPAR 2012\svn\fig\MilSimulation_v2.graffle\image2.pn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7" r="33487"/>
          <a:stretch/>
        </p:blipFill>
        <p:spPr bwMode="auto">
          <a:xfrm>
            <a:off x="7930824" y="2980263"/>
            <a:ext cx="1151358" cy="87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9" name="Straight Arrow Connector 238"/>
          <p:cNvCxnSpPr>
            <a:cxnSpLocks noChangeAspect="1"/>
          </p:cNvCxnSpPr>
          <p:nvPr/>
        </p:nvCxnSpPr>
        <p:spPr>
          <a:xfrm>
            <a:off x="7284778" y="3405352"/>
            <a:ext cx="650928" cy="12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rminator 244"/>
          <p:cNvSpPr>
            <a:spLocks noChangeAspect="1"/>
          </p:cNvSpPr>
          <p:nvPr/>
        </p:nvSpPr>
        <p:spPr>
          <a:xfrm>
            <a:off x="6099810" y="2124860"/>
            <a:ext cx="1159568" cy="579784"/>
          </a:xfrm>
          <a:prstGeom prst="flowChartTerminator">
            <a:avLst/>
          </a:prstGeom>
          <a:solidFill>
            <a:srgbClr val="FFFFFF"/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8" name="Group 247"/>
          <p:cNvGrpSpPr>
            <a:grpSpLocks noChangeAspect="1"/>
          </p:cNvGrpSpPr>
          <p:nvPr/>
        </p:nvGrpSpPr>
        <p:grpSpPr>
          <a:xfrm>
            <a:off x="6404610" y="2160672"/>
            <a:ext cx="520700" cy="520700"/>
            <a:chOff x="8023225" y="3790950"/>
            <a:chExt cx="571500" cy="571500"/>
          </a:xfrm>
        </p:grpSpPr>
        <p:pic>
          <p:nvPicPr>
            <p:cNvPr id="246" name="Picture 24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023225" y="3790950"/>
              <a:ext cx="571500" cy="571500"/>
            </a:xfrm>
            <a:prstGeom prst="rect">
              <a:avLst/>
            </a:prstGeom>
          </p:spPr>
        </p:pic>
        <p:pic>
          <p:nvPicPr>
            <p:cNvPr id="247" name="Picture 2" descr="D:\Paper\2012-05-15 Toolchain SIMPAR 2012\svn\fig\MilSimulation_v2.graffle\image2.png"/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707" r="33487" b="18225"/>
            <a:stretch/>
          </p:blipFill>
          <p:spPr bwMode="auto">
            <a:xfrm>
              <a:off x="8091196" y="3851275"/>
              <a:ext cx="436854" cy="25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9" name="Group 248"/>
          <p:cNvGrpSpPr>
            <a:grpSpLocks noChangeAspect="1"/>
          </p:cNvGrpSpPr>
          <p:nvPr/>
        </p:nvGrpSpPr>
        <p:grpSpPr>
          <a:xfrm>
            <a:off x="2505710" y="1667660"/>
            <a:ext cx="1159568" cy="579784"/>
            <a:chOff x="7596336" y="404664"/>
            <a:chExt cx="504056" cy="252028"/>
          </a:xfrm>
        </p:grpSpPr>
        <p:sp>
          <p:nvSpPr>
            <p:cNvPr id="250" name="Terminator 249"/>
            <p:cNvSpPr/>
            <p:nvPr/>
          </p:nvSpPr>
          <p:spPr>
            <a:xfrm>
              <a:off x="7596336" y="404664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1" name="Picture 25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50472" y="448159"/>
              <a:ext cx="381000" cy="165100"/>
            </a:xfrm>
            <a:prstGeom prst="rect">
              <a:avLst/>
            </a:prstGeom>
          </p:spPr>
        </p:pic>
      </p:grpSp>
      <p:cxnSp>
        <p:nvCxnSpPr>
          <p:cNvPr id="252" name="Straight Arrow Connector 251"/>
          <p:cNvCxnSpPr>
            <a:cxnSpLocks noChangeAspect="1"/>
          </p:cNvCxnSpPr>
          <p:nvPr/>
        </p:nvCxnSpPr>
        <p:spPr>
          <a:xfrm>
            <a:off x="3662198" y="1970252"/>
            <a:ext cx="710412" cy="7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/>
          <p:cNvCxnSpPr>
            <a:cxnSpLocks noChangeAspect="1"/>
          </p:cNvCxnSpPr>
          <p:nvPr/>
        </p:nvCxnSpPr>
        <p:spPr>
          <a:xfrm>
            <a:off x="5389398" y="2275052"/>
            <a:ext cx="710412" cy="7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4" name="Group 253"/>
          <p:cNvGrpSpPr>
            <a:grpSpLocks noChangeAspect="1"/>
          </p:cNvGrpSpPr>
          <p:nvPr/>
        </p:nvGrpSpPr>
        <p:grpSpPr>
          <a:xfrm>
            <a:off x="4382782" y="1960752"/>
            <a:ext cx="993916" cy="579784"/>
            <a:chOff x="8172400" y="836712"/>
            <a:chExt cx="432048" cy="252028"/>
          </a:xfrm>
        </p:grpSpPr>
        <p:sp>
          <p:nvSpPr>
            <p:cNvPr id="255" name="Folded Corner 254"/>
            <p:cNvSpPr/>
            <p:nvPr/>
          </p:nvSpPr>
          <p:spPr>
            <a:xfrm>
              <a:off x="8172400" y="836712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6" name="Picture 25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91450" y="855762"/>
              <a:ext cx="393566" cy="216024"/>
            </a:xfrm>
            <a:prstGeom prst="rect">
              <a:avLst/>
            </a:prstGeom>
          </p:spPr>
        </p:pic>
        <p:pic>
          <p:nvPicPr>
            <p:cNvPr id="257" name="Picture 256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79267" y="867115"/>
              <a:ext cx="221303" cy="186985"/>
            </a:xfrm>
            <a:prstGeom prst="rect">
              <a:avLst/>
            </a:prstGeom>
          </p:spPr>
        </p:pic>
      </p:grpSp>
      <p:grpSp>
        <p:nvGrpSpPr>
          <p:cNvPr id="296" name="Group 295"/>
          <p:cNvGrpSpPr>
            <a:grpSpLocks noChangeAspect="1"/>
          </p:cNvGrpSpPr>
          <p:nvPr/>
        </p:nvGrpSpPr>
        <p:grpSpPr>
          <a:xfrm>
            <a:off x="772906" y="2493160"/>
            <a:ext cx="993916" cy="579784"/>
            <a:chOff x="8860606" y="795189"/>
            <a:chExt cx="432048" cy="252028"/>
          </a:xfrm>
        </p:grpSpPr>
        <p:sp>
          <p:nvSpPr>
            <p:cNvPr id="297" name="Folded Corner 296"/>
            <p:cNvSpPr/>
            <p:nvPr/>
          </p:nvSpPr>
          <p:spPr>
            <a:xfrm>
              <a:off x="8860606" y="795189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8" name="Picture 29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885074" y="823452"/>
              <a:ext cx="379575" cy="46498"/>
            </a:xfrm>
            <a:prstGeom prst="rect">
              <a:avLst/>
            </a:prstGeom>
          </p:spPr>
        </p:pic>
      </p:grpSp>
      <p:cxnSp>
        <p:nvCxnSpPr>
          <p:cNvPr id="299" name="Straight Arrow Connector 298"/>
          <p:cNvCxnSpPr>
            <a:cxnSpLocks noChangeAspect="1"/>
          </p:cNvCxnSpPr>
          <p:nvPr/>
        </p:nvCxnSpPr>
        <p:spPr>
          <a:xfrm flipV="1">
            <a:off x="1782598" y="2694152"/>
            <a:ext cx="710412" cy="7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3" name="Group 302"/>
          <p:cNvGrpSpPr>
            <a:grpSpLocks noChangeAspect="1"/>
          </p:cNvGrpSpPr>
          <p:nvPr/>
        </p:nvGrpSpPr>
        <p:grpSpPr>
          <a:xfrm>
            <a:off x="2480310" y="2340760"/>
            <a:ext cx="1159568" cy="579784"/>
            <a:chOff x="9448800" y="1661096"/>
            <a:chExt cx="289892" cy="144946"/>
          </a:xfrm>
        </p:grpSpPr>
        <p:sp>
          <p:nvSpPr>
            <p:cNvPr id="304" name="Terminator 303"/>
            <p:cNvSpPr/>
            <p:nvPr/>
          </p:nvSpPr>
          <p:spPr>
            <a:xfrm>
              <a:off x="9448800" y="1661096"/>
              <a:ext cx="289892" cy="144946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5" name="Picture 30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31983" y="1689107"/>
              <a:ext cx="143293" cy="44667"/>
            </a:xfrm>
            <a:prstGeom prst="rect">
              <a:avLst/>
            </a:prstGeom>
          </p:spPr>
        </p:pic>
        <p:pic>
          <p:nvPicPr>
            <p:cNvPr id="306" name="Picture 30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90570" y="1729528"/>
              <a:ext cx="194009" cy="63111"/>
            </a:xfrm>
            <a:prstGeom prst="rect">
              <a:avLst/>
            </a:prstGeom>
          </p:spPr>
        </p:pic>
      </p:grpSp>
      <p:cxnSp>
        <p:nvCxnSpPr>
          <p:cNvPr id="307" name="Straight Arrow Connector 306"/>
          <p:cNvCxnSpPr>
            <a:cxnSpLocks noChangeAspect="1"/>
          </p:cNvCxnSpPr>
          <p:nvPr/>
        </p:nvCxnSpPr>
        <p:spPr>
          <a:xfrm flipV="1">
            <a:off x="3649498" y="2452852"/>
            <a:ext cx="710412" cy="7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8" name="Freeform 407"/>
          <p:cNvSpPr>
            <a:spLocks noChangeAspect="1"/>
          </p:cNvSpPr>
          <p:nvPr/>
        </p:nvSpPr>
        <p:spPr>
          <a:xfrm>
            <a:off x="419538" y="1298454"/>
            <a:ext cx="381700" cy="514634"/>
          </a:xfrm>
          <a:custGeom>
            <a:avLst/>
            <a:gdLst>
              <a:gd name="connsiteX0" fmla="*/ 0 w 2834586"/>
              <a:gd name="connsiteY0" fmla="*/ 351606 h 448386"/>
              <a:gd name="connsiteX1" fmla="*/ 469900 w 2834586"/>
              <a:gd name="connsiteY1" fmla="*/ 427806 h 448386"/>
              <a:gd name="connsiteX2" fmla="*/ 2260600 w 2834586"/>
              <a:gd name="connsiteY2" fmla="*/ 21406 h 448386"/>
              <a:gd name="connsiteX3" fmla="*/ 2794000 w 2834586"/>
              <a:gd name="connsiteY3" fmla="*/ 56331 h 448386"/>
              <a:gd name="connsiteX4" fmla="*/ 2797175 w 2834586"/>
              <a:gd name="connsiteY4" fmla="*/ 53156 h 448386"/>
              <a:gd name="connsiteX0" fmla="*/ 2116011 w 2366147"/>
              <a:gd name="connsiteY0" fmla="*/ 0 h 486132"/>
              <a:gd name="connsiteX1" fmla="*/ 1461 w 2366147"/>
              <a:gd name="connsiteY1" fmla="*/ 485775 h 486132"/>
              <a:gd name="connsiteX2" fmla="*/ 1792161 w 2366147"/>
              <a:gd name="connsiteY2" fmla="*/ 79375 h 486132"/>
              <a:gd name="connsiteX3" fmla="*/ 2325561 w 2366147"/>
              <a:gd name="connsiteY3" fmla="*/ 114300 h 486132"/>
              <a:gd name="connsiteX4" fmla="*/ 2328736 w 2366147"/>
              <a:gd name="connsiteY4" fmla="*/ 111125 h 486132"/>
              <a:gd name="connsiteX0" fmla="*/ 4524375 w 5002396"/>
              <a:gd name="connsiteY0" fmla="*/ 42931 h 1887606"/>
              <a:gd name="connsiteX1" fmla="*/ 2409825 w 5002396"/>
              <a:gd name="connsiteY1" fmla="*/ 528706 h 1887606"/>
              <a:gd name="connsiteX2" fmla="*/ 4200525 w 5002396"/>
              <a:gd name="connsiteY2" fmla="*/ 122306 h 1887606"/>
              <a:gd name="connsiteX3" fmla="*/ 4733925 w 5002396"/>
              <a:gd name="connsiteY3" fmla="*/ 157231 h 1887606"/>
              <a:gd name="connsiteX4" fmla="*/ 0 w 5002396"/>
              <a:gd name="connsiteY4" fmla="*/ 1887606 h 1887606"/>
              <a:gd name="connsiteX0" fmla="*/ 4529723 w 4530483"/>
              <a:gd name="connsiteY0" fmla="*/ 0 h 1844675"/>
              <a:gd name="connsiteX1" fmla="*/ 2415173 w 4530483"/>
              <a:gd name="connsiteY1" fmla="*/ 485775 h 1844675"/>
              <a:gd name="connsiteX2" fmla="*/ 4205873 w 4530483"/>
              <a:gd name="connsiteY2" fmla="*/ 79375 h 1844675"/>
              <a:gd name="connsiteX3" fmla="*/ 602248 w 4530483"/>
              <a:gd name="connsiteY3" fmla="*/ 895350 h 1844675"/>
              <a:gd name="connsiteX4" fmla="*/ 5348 w 4530483"/>
              <a:gd name="connsiteY4" fmla="*/ 1844675 h 1844675"/>
              <a:gd name="connsiteX0" fmla="*/ 4529723 w 4588803"/>
              <a:gd name="connsiteY0" fmla="*/ 10104 h 1854779"/>
              <a:gd name="connsiteX1" fmla="*/ 4205873 w 4588803"/>
              <a:gd name="connsiteY1" fmla="*/ 89479 h 1854779"/>
              <a:gd name="connsiteX2" fmla="*/ 602248 w 4588803"/>
              <a:gd name="connsiteY2" fmla="*/ 905454 h 1854779"/>
              <a:gd name="connsiteX3" fmla="*/ 5348 w 4588803"/>
              <a:gd name="connsiteY3" fmla="*/ 1854779 h 1854779"/>
              <a:gd name="connsiteX0" fmla="*/ 4541039 w 4600119"/>
              <a:gd name="connsiteY0" fmla="*/ 10104 h 1854779"/>
              <a:gd name="connsiteX1" fmla="*/ 4217189 w 4600119"/>
              <a:gd name="connsiteY1" fmla="*/ 89479 h 1854779"/>
              <a:gd name="connsiteX2" fmla="*/ 613564 w 4600119"/>
              <a:gd name="connsiteY2" fmla="*/ 905454 h 1854779"/>
              <a:gd name="connsiteX3" fmla="*/ 54764 w 4600119"/>
              <a:gd name="connsiteY3" fmla="*/ 1467430 h 1854779"/>
              <a:gd name="connsiteX4" fmla="*/ 16664 w 4600119"/>
              <a:gd name="connsiteY4" fmla="*/ 1854779 h 1854779"/>
              <a:gd name="connsiteX0" fmla="*/ 4702560 w 4761640"/>
              <a:gd name="connsiteY0" fmla="*/ 10104 h 1854779"/>
              <a:gd name="connsiteX1" fmla="*/ 4378710 w 4761640"/>
              <a:gd name="connsiteY1" fmla="*/ 89479 h 1854779"/>
              <a:gd name="connsiteX2" fmla="*/ 775085 w 4761640"/>
              <a:gd name="connsiteY2" fmla="*/ 905454 h 1854779"/>
              <a:gd name="connsiteX3" fmla="*/ 22610 w 4761640"/>
              <a:gd name="connsiteY3" fmla="*/ 1556330 h 1854779"/>
              <a:gd name="connsiteX4" fmla="*/ 178185 w 4761640"/>
              <a:gd name="connsiteY4" fmla="*/ 1854779 h 1854779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82293 w 4741373"/>
              <a:gd name="connsiteY0" fmla="*/ 10104 h 1921454"/>
              <a:gd name="connsiteX1" fmla="*/ 4358443 w 4741373"/>
              <a:gd name="connsiteY1" fmla="*/ 89479 h 1921454"/>
              <a:gd name="connsiteX2" fmla="*/ 754818 w 4741373"/>
              <a:gd name="connsiteY2" fmla="*/ 905454 h 1921454"/>
              <a:gd name="connsiteX3" fmla="*/ 2343 w 4741373"/>
              <a:gd name="connsiteY3" fmla="*/ 1556330 h 1921454"/>
              <a:gd name="connsiteX4" fmla="*/ 227768 w 4741373"/>
              <a:gd name="connsiteY4" fmla="*/ 1921454 h 1921454"/>
              <a:gd name="connsiteX0" fmla="*/ 4690808 w 4749888"/>
              <a:gd name="connsiteY0" fmla="*/ 10104 h 1921454"/>
              <a:gd name="connsiteX1" fmla="*/ 4366958 w 4749888"/>
              <a:gd name="connsiteY1" fmla="*/ 89479 h 1921454"/>
              <a:gd name="connsiteX2" fmla="*/ 763333 w 4749888"/>
              <a:gd name="connsiteY2" fmla="*/ 905454 h 1921454"/>
              <a:gd name="connsiteX3" fmla="*/ 112458 w 4749888"/>
              <a:gd name="connsiteY3" fmla="*/ 1254704 h 1921454"/>
              <a:gd name="connsiteX4" fmla="*/ 10858 w 4749888"/>
              <a:gd name="connsiteY4" fmla="*/ 1556330 h 1921454"/>
              <a:gd name="connsiteX5" fmla="*/ 236283 w 4749888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697837 w 4756917"/>
              <a:gd name="connsiteY0" fmla="*/ 10104 h 1921454"/>
              <a:gd name="connsiteX1" fmla="*/ 4373987 w 4756917"/>
              <a:gd name="connsiteY1" fmla="*/ 89479 h 1921454"/>
              <a:gd name="connsiteX2" fmla="*/ 770362 w 4756917"/>
              <a:gd name="connsiteY2" fmla="*/ 905454 h 1921454"/>
              <a:gd name="connsiteX3" fmla="*/ 36937 w 4756917"/>
              <a:gd name="connsiteY3" fmla="*/ 924504 h 1921454"/>
              <a:gd name="connsiteX4" fmla="*/ 17887 w 4756917"/>
              <a:gd name="connsiteY4" fmla="*/ 1556330 h 1921454"/>
              <a:gd name="connsiteX5" fmla="*/ 243312 w 4756917"/>
              <a:gd name="connsiteY5" fmla="*/ 1921454 h 1921454"/>
              <a:gd name="connsiteX0" fmla="*/ 4373987 w 4373987"/>
              <a:gd name="connsiteY0" fmla="*/ 0 h 1831975"/>
              <a:gd name="connsiteX1" fmla="*/ 770362 w 4373987"/>
              <a:gd name="connsiteY1" fmla="*/ 815975 h 1831975"/>
              <a:gd name="connsiteX2" fmla="*/ 36937 w 4373987"/>
              <a:gd name="connsiteY2" fmla="*/ 835025 h 1831975"/>
              <a:gd name="connsiteX3" fmla="*/ 17887 w 4373987"/>
              <a:gd name="connsiteY3" fmla="*/ 1466851 h 1831975"/>
              <a:gd name="connsiteX4" fmla="*/ 243312 w 4373987"/>
              <a:gd name="connsiteY4" fmla="*/ 1831975 h 1831975"/>
              <a:gd name="connsiteX0" fmla="*/ 770362 w 770362"/>
              <a:gd name="connsiteY0" fmla="*/ 35639 h 1051639"/>
              <a:gd name="connsiteX1" fmla="*/ 36937 w 770362"/>
              <a:gd name="connsiteY1" fmla="*/ 54689 h 1051639"/>
              <a:gd name="connsiteX2" fmla="*/ 17887 w 770362"/>
              <a:gd name="connsiteY2" fmla="*/ 686515 h 1051639"/>
              <a:gd name="connsiteX3" fmla="*/ 243312 w 770362"/>
              <a:gd name="connsiteY3" fmla="*/ 1051639 h 1051639"/>
              <a:gd name="connsiteX0" fmla="*/ 36937 w 243461"/>
              <a:gd name="connsiteY0" fmla="*/ 0 h 996950"/>
              <a:gd name="connsiteX1" fmla="*/ 17887 w 243461"/>
              <a:gd name="connsiteY1" fmla="*/ 631826 h 996950"/>
              <a:gd name="connsiteX2" fmla="*/ 243312 w 243461"/>
              <a:gd name="connsiteY2" fmla="*/ 996950 h 996950"/>
              <a:gd name="connsiteX0" fmla="*/ 29962 w 141334"/>
              <a:gd name="connsiteY0" fmla="*/ 0 h 727075"/>
              <a:gd name="connsiteX1" fmla="*/ 10912 w 141334"/>
              <a:gd name="connsiteY1" fmla="*/ 631826 h 727075"/>
              <a:gd name="connsiteX2" fmla="*/ 141087 w 141334"/>
              <a:gd name="connsiteY2" fmla="*/ 727075 h 727075"/>
              <a:gd name="connsiteX0" fmla="*/ 50160 w 161489"/>
              <a:gd name="connsiteY0" fmla="*/ 0 h 727075"/>
              <a:gd name="connsiteX1" fmla="*/ 5710 w 161489"/>
              <a:gd name="connsiteY1" fmla="*/ 365126 h 727075"/>
              <a:gd name="connsiteX2" fmla="*/ 161285 w 161489"/>
              <a:gd name="connsiteY2" fmla="*/ 727075 h 727075"/>
              <a:gd name="connsiteX0" fmla="*/ 50160 w 161489"/>
              <a:gd name="connsiteY0" fmla="*/ 0 h 727075"/>
              <a:gd name="connsiteX1" fmla="*/ 5710 w 161489"/>
              <a:gd name="connsiteY1" fmla="*/ 365126 h 727075"/>
              <a:gd name="connsiteX2" fmla="*/ 161285 w 161489"/>
              <a:gd name="connsiteY2" fmla="*/ 727075 h 727075"/>
              <a:gd name="connsiteX0" fmla="*/ 117793 w 156082"/>
              <a:gd name="connsiteY0" fmla="*/ 0 h 685800"/>
              <a:gd name="connsiteX1" fmla="*/ 318 w 156082"/>
              <a:gd name="connsiteY1" fmla="*/ 323851 h 685800"/>
              <a:gd name="connsiteX2" fmla="*/ 155893 w 156082"/>
              <a:gd name="connsiteY2" fmla="*/ 685800 h 685800"/>
              <a:gd name="connsiteX0" fmla="*/ 118885 w 157174"/>
              <a:gd name="connsiteY0" fmla="*/ 0 h 685800"/>
              <a:gd name="connsiteX1" fmla="*/ 1410 w 157174"/>
              <a:gd name="connsiteY1" fmla="*/ 323851 h 685800"/>
              <a:gd name="connsiteX2" fmla="*/ 156985 w 157174"/>
              <a:gd name="connsiteY2" fmla="*/ 685800 h 685800"/>
              <a:gd name="connsiteX0" fmla="*/ 133702 w 156113"/>
              <a:gd name="connsiteY0" fmla="*/ 0 h 635000"/>
              <a:gd name="connsiteX1" fmla="*/ 352 w 156113"/>
              <a:gd name="connsiteY1" fmla="*/ 273051 h 635000"/>
              <a:gd name="connsiteX2" fmla="*/ 155927 w 156113"/>
              <a:gd name="connsiteY2" fmla="*/ 635000 h 635000"/>
              <a:gd name="connsiteX0" fmla="*/ 133702 w 155927"/>
              <a:gd name="connsiteY0" fmla="*/ 0 h 635000"/>
              <a:gd name="connsiteX1" fmla="*/ 352 w 155927"/>
              <a:gd name="connsiteY1" fmla="*/ 273051 h 635000"/>
              <a:gd name="connsiteX2" fmla="*/ 155927 w 155927"/>
              <a:gd name="connsiteY2" fmla="*/ 635000 h 635000"/>
              <a:gd name="connsiteX0" fmla="*/ 268873 w 268873"/>
              <a:gd name="connsiteY0" fmla="*/ 0 h 621405"/>
              <a:gd name="connsiteX1" fmla="*/ 2616 w 268873"/>
              <a:gd name="connsiteY1" fmla="*/ 259456 h 621405"/>
              <a:gd name="connsiteX2" fmla="*/ 158191 w 268873"/>
              <a:gd name="connsiteY2" fmla="*/ 621405 h 621405"/>
              <a:gd name="connsiteX0" fmla="*/ 268873 w 268873"/>
              <a:gd name="connsiteY0" fmla="*/ 0 h 621405"/>
              <a:gd name="connsiteX1" fmla="*/ 2616 w 268873"/>
              <a:gd name="connsiteY1" fmla="*/ 259456 h 621405"/>
              <a:gd name="connsiteX2" fmla="*/ 158191 w 268873"/>
              <a:gd name="connsiteY2" fmla="*/ 621405 h 621405"/>
              <a:gd name="connsiteX0" fmla="*/ 275691 w 275691"/>
              <a:gd name="connsiteY0" fmla="*/ 0 h 621405"/>
              <a:gd name="connsiteX1" fmla="*/ 9434 w 275691"/>
              <a:gd name="connsiteY1" fmla="*/ 259456 h 621405"/>
              <a:gd name="connsiteX2" fmla="*/ 69584 w 275691"/>
              <a:gd name="connsiteY2" fmla="*/ 511734 h 621405"/>
              <a:gd name="connsiteX3" fmla="*/ 165009 w 275691"/>
              <a:gd name="connsiteY3" fmla="*/ 621405 h 621405"/>
              <a:gd name="connsiteX0" fmla="*/ 206107 w 206107"/>
              <a:gd name="connsiteY0" fmla="*/ 0 h 621405"/>
              <a:gd name="connsiteX1" fmla="*/ 0 w 206107"/>
              <a:gd name="connsiteY1" fmla="*/ 511734 h 621405"/>
              <a:gd name="connsiteX2" fmla="*/ 95425 w 206107"/>
              <a:gd name="connsiteY2" fmla="*/ 621405 h 621405"/>
              <a:gd name="connsiteX0" fmla="*/ 0 w 95425"/>
              <a:gd name="connsiteY0" fmla="*/ 0 h 109671"/>
              <a:gd name="connsiteX1" fmla="*/ 95425 w 95425"/>
              <a:gd name="connsiteY1" fmla="*/ 109671 h 109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425" h="109671">
                <a:moveTo>
                  <a:pt x="0" y="0"/>
                </a:moveTo>
                <a:cubicBezTo>
                  <a:pt x="25929" y="60325"/>
                  <a:pt x="79521" y="91393"/>
                  <a:pt x="95425" y="109671"/>
                </a:cubicBezTo>
              </a:path>
            </a:pathLst>
          </a:custGeom>
          <a:noFill/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C2D4C835-0E7F-9B4D-A360-8505F7249387}"/>
              </a:ext>
            </a:extLst>
          </p:cNvPr>
          <p:cNvGrpSpPr/>
          <p:nvPr/>
        </p:nvGrpSpPr>
        <p:grpSpPr>
          <a:xfrm>
            <a:off x="8042566" y="1381767"/>
            <a:ext cx="1018139" cy="818708"/>
            <a:chOff x="2224025" y="79741"/>
            <a:chExt cx="1018139" cy="818708"/>
          </a:xfrm>
        </p:grpSpPr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55C2F177-2F6B-7648-98E6-3B656A130EE8}"/>
                </a:ext>
              </a:extLst>
            </p:cNvPr>
            <p:cNvSpPr txBox="1"/>
            <p:nvPr/>
          </p:nvSpPr>
          <p:spPr>
            <a:xfrm>
              <a:off x="2224025" y="83284"/>
              <a:ext cx="55976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Legend:</a:t>
              </a:r>
            </a:p>
          </p:txBody>
        </p:sp>
        <p:sp>
          <p:nvSpPr>
            <p:cNvPr id="265" name="Terminator 264">
              <a:extLst>
                <a:ext uri="{FF2B5EF4-FFF2-40B4-BE49-F238E27FC236}">
                  <a16:creationId xmlns:a16="http://schemas.microsoft.com/office/drawing/2014/main" id="{46F36409-E1B0-F64D-B73C-FED1965EAFD1}"/>
                </a:ext>
              </a:extLst>
            </p:cNvPr>
            <p:cNvSpPr/>
            <p:nvPr/>
          </p:nvSpPr>
          <p:spPr>
            <a:xfrm>
              <a:off x="2321220" y="334834"/>
              <a:ext cx="289892" cy="144946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Folded Corner 265">
              <a:extLst>
                <a:ext uri="{FF2B5EF4-FFF2-40B4-BE49-F238E27FC236}">
                  <a16:creationId xmlns:a16="http://schemas.microsoft.com/office/drawing/2014/main" id="{82E75E5B-4D4F-644D-885E-9AD9439E4305}"/>
                </a:ext>
              </a:extLst>
            </p:cNvPr>
            <p:cNvSpPr/>
            <p:nvPr/>
          </p:nvSpPr>
          <p:spPr>
            <a:xfrm>
              <a:off x="2337983" y="654471"/>
              <a:ext cx="248479" cy="144946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2C6D3AE0-C718-374B-8909-C24A924D1182}"/>
                </a:ext>
              </a:extLst>
            </p:cNvPr>
            <p:cNvSpPr txBox="1"/>
            <p:nvPr/>
          </p:nvSpPr>
          <p:spPr>
            <a:xfrm>
              <a:off x="2626290" y="272903"/>
              <a:ext cx="6158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model</a:t>
              </a:r>
            </a:p>
            <a:p>
              <a:r>
                <a:rPr lang="en-US" sz="800" dirty="0"/>
                <a:t>operation</a:t>
              </a: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CD2D9D0D-DB08-814D-B5B5-09827E6BBD02}"/>
                </a:ext>
              </a:extLst>
            </p:cNvPr>
            <p:cNvSpPr txBox="1"/>
            <p:nvPr/>
          </p:nvSpPr>
          <p:spPr>
            <a:xfrm>
              <a:off x="2640467" y="584787"/>
              <a:ext cx="58381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model(s)</a:t>
              </a:r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8DF36327-976C-7643-8E70-67DC5086A01B}"/>
                </a:ext>
              </a:extLst>
            </p:cNvPr>
            <p:cNvSpPr/>
            <p:nvPr/>
          </p:nvSpPr>
          <p:spPr>
            <a:xfrm>
              <a:off x="2259418" y="79741"/>
              <a:ext cx="956931" cy="818708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1" name="TextBox 280">
            <a:extLst>
              <a:ext uri="{FF2B5EF4-FFF2-40B4-BE49-F238E27FC236}">
                <a16:creationId xmlns:a16="http://schemas.microsoft.com/office/drawing/2014/main" id="{ACB2C33A-28B9-6A4D-AF42-1B477E1E07C3}"/>
              </a:ext>
            </a:extLst>
          </p:cNvPr>
          <p:cNvSpPr txBox="1">
            <a:spLocks noChangeAspect="1"/>
          </p:cNvSpPr>
          <p:nvPr/>
        </p:nvSpPr>
        <p:spPr>
          <a:xfrm>
            <a:off x="749933" y="2710641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164989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roup 183">
            <a:extLst>
              <a:ext uri="{FF2B5EF4-FFF2-40B4-BE49-F238E27FC236}">
                <a16:creationId xmlns:a16="http://schemas.microsoft.com/office/drawing/2014/main" id="{3B46D0E5-20E2-C446-B5FA-C923EDF41705}"/>
              </a:ext>
            </a:extLst>
          </p:cNvPr>
          <p:cNvGrpSpPr/>
          <p:nvPr/>
        </p:nvGrpSpPr>
        <p:grpSpPr>
          <a:xfrm>
            <a:off x="1779948" y="1903083"/>
            <a:ext cx="993916" cy="579784"/>
            <a:chOff x="1475148" y="1598283"/>
            <a:chExt cx="993916" cy="579784"/>
          </a:xfrm>
        </p:grpSpPr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35F7139F-0667-1947-8DFD-2FA920CAFEA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75148" y="1598283"/>
              <a:ext cx="993916" cy="579784"/>
              <a:chOff x="9684568" y="1484784"/>
              <a:chExt cx="432048" cy="252028"/>
            </a:xfrm>
          </p:grpSpPr>
          <p:sp>
            <p:nvSpPr>
              <p:cNvPr id="187" name="Folded Corner 186">
                <a:extLst>
                  <a:ext uri="{FF2B5EF4-FFF2-40B4-BE49-F238E27FC236}">
                    <a16:creationId xmlns:a16="http://schemas.microsoft.com/office/drawing/2014/main" id="{A6676638-2DB3-D349-B72B-75EA2E401812}"/>
                  </a:ext>
                </a:extLst>
              </p:cNvPr>
              <p:cNvSpPr/>
              <p:nvPr/>
            </p:nvSpPr>
            <p:spPr>
              <a:xfrm>
                <a:off x="9684568" y="1484784"/>
                <a:ext cx="432048" cy="252028"/>
              </a:xfrm>
              <a:prstGeom prst="foldedCorner">
                <a:avLst/>
              </a:prstGeom>
              <a:solidFill>
                <a:srgbClr val="FFFFFF"/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8" name="Picture 187">
                <a:extLst>
                  <a:ext uri="{FF2B5EF4-FFF2-40B4-BE49-F238E27FC236}">
                    <a16:creationId xmlns:a16="http://schemas.microsoft.com/office/drawing/2014/main" id="{87528C8A-65E4-2947-BB37-5CCC8A7033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396" t="6098" r="3544" b="6805"/>
              <a:stretch/>
            </p:blipFill>
            <p:spPr>
              <a:xfrm>
                <a:off x="9713599" y="1514287"/>
                <a:ext cx="392511" cy="136570"/>
              </a:xfrm>
              <a:prstGeom prst="rect">
                <a:avLst/>
              </a:prstGeom>
            </p:spPr>
          </p:pic>
        </p:grp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A6DB975B-0F80-9B4D-BD51-AAABDA525F6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655227" y="1879409"/>
              <a:ext cx="644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control</a:t>
              </a: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B1E43B55-BC28-5D42-989D-C59BD8D0A11A}"/>
              </a:ext>
            </a:extLst>
          </p:cNvPr>
          <p:cNvGrpSpPr/>
          <p:nvPr/>
        </p:nvGrpSpPr>
        <p:grpSpPr>
          <a:xfrm>
            <a:off x="1627548" y="1750683"/>
            <a:ext cx="993916" cy="579784"/>
            <a:chOff x="1475148" y="1598283"/>
            <a:chExt cx="993916" cy="579784"/>
          </a:xfrm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57070E90-1F8B-6046-9582-2AFBAE605C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75148" y="1598283"/>
              <a:ext cx="993916" cy="579784"/>
              <a:chOff x="9684568" y="1484784"/>
              <a:chExt cx="432048" cy="252028"/>
            </a:xfrm>
          </p:grpSpPr>
          <p:sp>
            <p:nvSpPr>
              <p:cNvPr id="177" name="Folded Corner 176">
                <a:extLst>
                  <a:ext uri="{FF2B5EF4-FFF2-40B4-BE49-F238E27FC236}">
                    <a16:creationId xmlns:a16="http://schemas.microsoft.com/office/drawing/2014/main" id="{3611AC15-5D82-424C-9DC2-FF7CCA7F14C9}"/>
                  </a:ext>
                </a:extLst>
              </p:cNvPr>
              <p:cNvSpPr/>
              <p:nvPr/>
            </p:nvSpPr>
            <p:spPr>
              <a:xfrm>
                <a:off x="9684568" y="1484784"/>
                <a:ext cx="432048" cy="252028"/>
              </a:xfrm>
              <a:prstGeom prst="foldedCorner">
                <a:avLst/>
              </a:prstGeom>
              <a:solidFill>
                <a:srgbClr val="FFFFFF"/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8" name="Picture 177">
                <a:extLst>
                  <a:ext uri="{FF2B5EF4-FFF2-40B4-BE49-F238E27FC236}">
                    <a16:creationId xmlns:a16="http://schemas.microsoft.com/office/drawing/2014/main" id="{7342DAA9-6037-EA42-AF7F-C5E299B3E6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396" t="6098" r="3544" b="6805"/>
              <a:stretch/>
            </p:blipFill>
            <p:spPr>
              <a:xfrm>
                <a:off x="9713599" y="1514287"/>
                <a:ext cx="392511" cy="136570"/>
              </a:xfrm>
              <a:prstGeom prst="rect">
                <a:avLst/>
              </a:prstGeom>
            </p:spPr>
          </p:pic>
        </p:grp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023F72A5-EC9B-6640-A049-FB5B932F13F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655227" y="1879409"/>
              <a:ext cx="644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control</a:t>
              </a: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9138" y="0"/>
            <a:ext cx="6665636" cy="1136650"/>
          </a:xfrm>
        </p:spPr>
        <p:txBody>
          <a:bodyPr/>
          <a:lstStyle/>
          <a:p>
            <a:r>
              <a:rPr lang="en-US" b="1" dirty="0"/>
              <a:t>Software in the Loop (</a:t>
            </a:r>
            <a:r>
              <a:rPr lang="en-US" b="1" dirty="0" err="1"/>
              <a:t>SiL</a:t>
            </a:r>
            <a:r>
              <a:rPr lang="en-US" b="1" dirty="0"/>
              <a:t>) vs. Desktop + Robot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2C0EF-0D0B-9441-BE40-94310F02E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138" y="3443111"/>
            <a:ext cx="4868862" cy="3081514"/>
          </a:xfrm>
        </p:spPr>
        <p:txBody>
          <a:bodyPr/>
          <a:lstStyle/>
          <a:p>
            <a:pPr marL="268288" indent="-268288"/>
            <a:r>
              <a:rPr lang="en-US" sz="1200" dirty="0"/>
              <a:t>Layer: Control Software + Architecture + idealized Hardware + Real Plant</a:t>
            </a:r>
          </a:p>
          <a:p>
            <a:pPr marL="268288" indent="-268288"/>
            <a:r>
              <a:rPr lang="en-US" sz="1200" dirty="0"/>
              <a:t>Domain: Control/Software +Architecture +  Scheduling + </a:t>
            </a:r>
            <a:r>
              <a:rPr lang="en-US" sz="1200" dirty="0">
                <a:solidFill>
                  <a:schemeClr val="accent1"/>
                </a:solidFill>
              </a:rPr>
              <a:t>WLAN</a:t>
            </a:r>
            <a:r>
              <a:rPr lang="en-US" sz="1200" dirty="0"/>
              <a:t> + Real Physics</a:t>
            </a:r>
          </a:p>
          <a:p>
            <a:pPr marL="268288" indent="-268288"/>
            <a:r>
              <a:rPr lang="en-US" sz="1200" dirty="0"/>
              <a:t>Multi-Paradigm: 1) Yes, if control is discrete 2) Combine architecture and control</a:t>
            </a:r>
          </a:p>
          <a:p>
            <a:pPr marL="268288" indent="-268288"/>
            <a:r>
              <a:rPr lang="en-US" sz="1200" dirty="0"/>
              <a:t>Cyber-Physical system: Yes, as control is cyber world and plant is from the physical world (control and architecture are both cyber)</a:t>
            </a:r>
          </a:p>
          <a:p>
            <a:pPr marL="268288" indent="-268288"/>
            <a:r>
              <a:rPr lang="en-US" sz="1200" dirty="0"/>
              <a:t>Integration for 1): Consistency via rapid-</a:t>
            </a:r>
            <a:r>
              <a:rPr lang="en-US" sz="1200" dirty="0" err="1"/>
              <a:t>protoyping</a:t>
            </a:r>
            <a:r>
              <a:rPr lang="en-US" sz="1200" dirty="0"/>
              <a:t> (tool-based) via WLAN</a:t>
            </a:r>
          </a:p>
          <a:p>
            <a:pPr marL="268288" indent="-268288"/>
            <a:r>
              <a:rPr lang="en-US" sz="1200" dirty="0"/>
              <a:t>Integration for 2): Decomposition and synthesis composition-based</a:t>
            </a:r>
          </a:p>
          <a:p>
            <a:endParaRPr lang="en-US" sz="1200" dirty="0"/>
          </a:p>
          <a:p>
            <a:endParaRPr lang="de-DE" sz="12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2018 | Giese | The Challenge of Model-Based Integration for Cyber-Physical Systems</a:t>
            </a: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837A1E-71FD-3341-87FC-6FD0BE983E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CC423D-F358-6A48-9F44-69F65E252839}" type="slidenum">
              <a:rPr lang="de-DE" smtClean="0"/>
              <a:pPr/>
              <a:t>8</a:t>
            </a:fld>
            <a:endParaRPr lang="de-DE"/>
          </a:p>
        </p:txBody>
      </p:sp>
      <p:grpSp>
        <p:nvGrpSpPr>
          <p:cNvPr id="29" name="Group 28"/>
          <p:cNvGrpSpPr/>
          <p:nvPr/>
        </p:nvGrpSpPr>
        <p:grpSpPr>
          <a:xfrm>
            <a:off x="9416418" y="4293171"/>
            <a:ext cx="248479" cy="144946"/>
            <a:chOff x="9684568" y="1484784"/>
            <a:chExt cx="432048" cy="252028"/>
          </a:xfrm>
        </p:grpSpPr>
        <p:sp>
          <p:nvSpPr>
            <p:cNvPr id="32" name="Folded Corner 31"/>
            <p:cNvSpPr/>
            <p:nvPr/>
          </p:nvSpPr>
          <p:spPr>
            <a:xfrm>
              <a:off x="9684568" y="148478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9720572" y="1528234"/>
              <a:ext cx="392511" cy="136570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9421999" y="3902646"/>
            <a:ext cx="248479" cy="144946"/>
            <a:chOff x="9684568" y="944724"/>
            <a:chExt cx="432048" cy="252028"/>
          </a:xfrm>
        </p:grpSpPr>
        <p:sp>
          <p:nvSpPr>
            <p:cNvPr id="30" name="Folded Corner 29"/>
            <p:cNvSpPr/>
            <p:nvPr/>
          </p:nvSpPr>
          <p:spPr>
            <a:xfrm>
              <a:off x="9684568" y="94472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28584" y="980728"/>
              <a:ext cx="249154" cy="7766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56576" y="1051012"/>
              <a:ext cx="337337" cy="109736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9423636" y="3131121"/>
            <a:ext cx="248479" cy="144946"/>
            <a:chOff x="9684568" y="404664"/>
            <a:chExt cx="432048" cy="252028"/>
          </a:xfrm>
        </p:grpSpPr>
        <p:sp>
          <p:nvSpPr>
            <p:cNvPr id="25" name="Folded Corner 24"/>
            <p:cNvSpPr/>
            <p:nvPr/>
          </p:nvSpPr>
          <p:spPr>
            <a:xfrm>
              <a:off x="9684568" y="40466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20572" y="419584"/>
              <a:ext cx="381000" cy="1651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9433930" y="3480371"/>
            <a:ext cx="248479" cy="144946"/>
            <a:chOff x="9684568" y="2204864"/>
            <a:chExt cx="432048" cy="252028"/>
          </a:xfrm>
        </p:grpSpPr>
        <p:sp>
          <p:nvSpPr>
            <p:cNvPr id="35" name="Folded Corner 34"/>
            <p:cNvSpPr/>
            <p:nvPr/>
          </p:nvSpPr>
          <p:spPr>
            <a:xfrm>
              <a:off x="9684568" y="220486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20573" y="2240868"/>
              <a:ext cx="360040" cy="67291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9419593" y="2794819"/>
            <a:ext cx="248479" cy="144946"/>
            <a:chOff x="8172400" y="836712"/>
            <a:chExt cx="432048" cy="252028"/>
          </a:xfrm>
        </p:grpSpPr>
        <p:sp>
          <p:nvSpPr>
            <p:cNvPr id="39" name="Folded Corner 38"/>
            <p:cNvSpPr/>
            <p:nvPr/>
          </p:nvSpPr>
          <p:spPr>
            <a:xfrm>
              <a:off x="8172400" y="836712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91450" y="855762"/>
              <a:ext cx="393566" cy="21602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79267" y="867115"/>
              <a:ext cx="221303" cy="186985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9445625" y="1997646"/>
            <a:ext cx="289892" cy="144946"/>
            <a:chOff x="7596336" y="404664"/>
            <a:chExt cx="504056" cy="252028"/>
          </a:xfrm>
        </p:grpSpPr>
        <p:sp>
          <p:nvSpPr>
            <p:cNvPr id="37" name="Terminator 36"/>
            <p:cNvSpPr/>
            <p:nvPr/>
          </p:nvSpPr>
          <p:spPr>
            <a:xfrm>
              <a:off x="7596336" y="404664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50472" y="448159"/>
              <a:ext cx="381000" cy="165100"/>
            </a:xfrm>
            <a:prstGeom prst="rect">
              <a:avLst/>
            </a:prstGeom>
          </p:spPr>
        </p:pic>
      </p:grpSp>
      <p:grpSp>
        <p:nvGrpSpPr>
          <p:cNvPr id="302" name="Group 301"/>
          <p:cNvGrpSpPr/>
          <p:nvPr/>
        </p:nvGrpSpPr>
        <p:grpSpPr>
          <a:xfrm>
            <a:off x="9448800" y="1661096"/>
            <a:ext cx="289892" cy="144946"/>
            <a:chOff x="9448800" y="1661096"/>
            <a:chExt cx="289892" cy="144946"/>
          </a:xfrm>
        </p:grpSpPr>
        <p:sp>
          <p:nvSpPr>
            <p:cNvPr id="47" name="Terminator 46"/>
            <p:cNvSpPr/>
            <p:nvPr/>
          </p:nvSpPr>
          <p:spPr>
            <a:xfrm>
              <a:off x="9448800" y="1661096"/>
              <a:ext cx="289892" cy="144946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31983" y="1689107"/>
              <a:ext cx="143293" cy="44667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90570" y="1729528"/>
              <a:ext cx="194009" cy="63111"/>
            </a:xfrm>
            <a:prstGeom prst="rect">
              <a:avLst/>
            </a:prstGeom>
          </p:spPr>
        </p:pic>
      </p:grpSp>
      <p:grpSp>
        <p:nvGrpSpPr>
          <p:cNvPr id="62" name="Group 61"/>
          <p:cNvGrpSpPr/>
          <p:nvPr/>
        </p:nvGrpSpPr>
        <p:grpSpPr>
          <a:xfrm>
            <a:off x="9399774" y="4648771"/>
            <a:ext cx="248479" cy="144946"/>
            <a:chOff x="8860606" y="795189"/>
            <a:chExt cx="432048" cy="252028"/>
          </a:xfrm>
        </p:grpSpPr>
        <p:sp>
          <p:nvSpPr>
            <p:cNvPr id="49" name="Folded Corner 48"/>
            <p:cNvSpPr/>
            <p:nvPr/>
          </p:nvSpPr>
          <p:spPr>
            <a:xfrm>
              <a:off x="8860606" y="795189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885074" y="823452"/>
              <a:ext cx="379575" cy="46498"/>
            </a:xfrm>
            <a:prstGeom prst="rect">
              <a:avLst/>
            </a:prstGeom>
          </p:spPr>
        </p:pic>
      </p:grpSp>
      <p:grpSp>
        <p:nvGrpSpPr>
          <p:cNvPr id="61" name="Group 60"/>
          <p:cNvGrpSpPr/>
          <p:nvPr/>
        </p:nvGrpSpPr>
        <p:grpSpPr>
          <a:xfrm>
            <a:off x="9420225" y="1362646"/>
            <a:ext cx="289892" cy="144946"/>
            <a:chOff x="6348561" y="395139"/>
            <a:chExt cx="504056" cy="252028"/>
          </a:xfrm>
        </p:grpSpPr>
        <p:sp>
          <p:nvSpPr>
            <p:cNvPr id="55" name="Terminator 54"/>
            <p:cNvSpPr/>
            <p:nvPr/>
          </p:nvSpPr>
          <p:spPr>
            <a:xfrm>
              <a:off x="6348561" y="395139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6401829" y="454464"/>
              <a:ext cx="392511" cy="136570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9437195" y="2332321"/>
            <a:ext cx="340158" cy="174191"/>
            <a:chOff x="9194800" y="2627164"/>
            <a:chExt cx="591457" cy="302879"/>
          </a:xfrm>
        </p:grpSpPr>
        <p:sp>
          <p:nvSpPr>
            <p:cNvPr id="64" name="Terminator 63"/>
            <p:cNvSpPr/>
            <p:nvPr/>
          </p:nvSpPr>
          <p:spPr>
            <a:xfrm>
              <a:off x="9240986" y="2627164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21292" y="2659993"/>
              <a:ext cx="360040" cy="67291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9194800" y="2689224"/>
              <a:ext cx="591457" cy="240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 err="1"/>
                <a:t>RoboSim</a:t>
              </a:r>
              <a:endParaRPr lang="en-US" sz="300" dirty="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9388475" y="778446"/>
            <a:ext cx="266420" cy="185553"/>
            <a:chOff x="9378950" y="4912296"/>
            <a:chExt cx="266420" cy="185553"/>
          </a:xfrm>
        </p:grpSpPr>
        <p:sp>
          <p:nvSpPr>
            <p:cNvPr id="78" name="Folded Corner 77"/>
            <p:cNvSpPr/>
            <p:nvPr/>
          </p:nvSpPr>
          <p:spPr>
            <a:xfrm>
              <a:off x="9383899" y="4912296"/>
              <a:ext cx="248479" cy="144946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9378950" y="4959350"/>
              <a:ext cx="26642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/>
                <a:t>input</a:t>
              </a:r>
            </a:p>
          </p:txBody>
        </p:sp>
        <p:pic>
          <p:nvPicPr>
            <p:cNvPr id="82" name="Picture 3" descr="D:\Paper\2012-05-15 Toolchain SIMPAR 2012\svn\fig\matlab monitor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215"/>
            <a:stretch/>
          </p:blipFill>
          <p:spPr bwMode="auto">
            <a:xfrm>
              <a:off x="9410612" y="4923666"/>
              <a:ext cx="193763" cy="89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9" name="Group 88"/>
          <p:cNvGrpSpPr/>
          <p:nvPr/>
        </p:nvGrpSpPr>
        <p:grpSpPr>
          <a:xfrm>
            <a:off x="9372600" y="1022921"/>
            <a:ext cx="300082" cy="188728"/>
            <a:chOff x="9363075" y="5156771"/>
            <a:chExt cx="300082" cy="188728"/>
          </a:xfrm>
        </p:grpSpPr>
        <p:sp>
          <p:nvSpPr>
            <p:cNvPr id="85" name="Folded Corner 84"/>
            <p:cNvSpPr/>
            <p:nvPr/>
          </p:nvSpPr>
          <p:spPr>
            <a:xfrm>
              <a:off x="9387074" y="5156771"/>
              <a:ext cx="248479" cy="144946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9363075" y="5207000"/>
              <a:ext cx="30008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/>
                <a:t>Output</a:t>
              </a:r>
            </a:p>
          </p:txBody>
        </p:sp>
        <p:pic>
          <p:nvPicPr>
            <p:cNvPr id="87" name="Picture 3" descr="D:\Paper\2012-05-15 Toolchain SIMPAR 2012\svn\fig\matlab monitor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215"/>
            <a:stretch/>
          </p:blipFill>
          <p:spPr bwMode="auto">
            <a:xfrm>
              <a:off x="9413787" y="5171316"/>
              <a:ext cx="193763" cy="89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5" name="TextBox 134"/>
          <p:cNvSpPr txBox="1"/>
          <p:nvPr/>
        </p:nvSpPr>
        <p:spPr>
          <a:xfrm>
            <a:off x="9299575" y="158750"/>
            <a:ext cx="26642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plant</a:t>
            </a:r>
          </a:p>
        </p:txBody>
      </p:sp>
      <p:sp>
        <p:nvSpPr>
          <p:cNvPr id="242" name="Terminator 241"/>
          <p:cNvSpPr/>
          <p:nvPr/>
        </p:nvSpPr>
        <p:spPr>
          <a:xfrm>
            <a:off x="9309100" y="378396"/>
            <a:ext cx="289892" cy="144946"/>
          </a:xfrm>
          <a:prstGeom prst="flowChartTerminator">
            <a:avLst/>
          </a:prstGeom>
          <a:solidFill>
            <a:srgbClr val="FFFFFF"/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0" name="Picture 239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78951" y="378142"/>
            <a:ext cx="155574" cy="145324"/>
          </a:xfrm>
          <a:prstGeom prst="rect">
            <a:avLst/>
          </a:prstGeom>
        </p:spPr>
      </p:pic>
      <p:cxnSp>
        <p:nvCxnSpPr>
          <p:cNvPr id="312" name="Straight Arrow Connector 311"/>
          <p:cNvCxnSpPr>
            <a:cxnSpLocks noChangeAspect="1"/>
          </p:cNvCxnSpPr>
          <p:nvPr/>
        </p:nvCxnSpPr>
        <p:spPr>
          <a:xfrm>
            <a:off x="3520088" y="1900875"/>
            <a:ext cx="726188" cy="48260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cxnSpLocks noChangeAspect="1"/>
          </p:cNvCxnSpPr>
          <p:nvPr/>
        </p:nvCxnSpPr>
        <p:spPr>
          <a:xfrm>
            <a:off x="2469064" y="1888175"/>
            <a:ext cx="710412" cy="7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AE8F6EA9-C64D-1040-B199-B32DAA8D68AE}"/>
              </a:ext>
            </a:extLst>
          </p:cNvPr>
          <p:cNvGrpSpPr/>
          <p:nvPr/>
        </p:nvGrpSpPr>
        <p:grpSpPr>
          <a:xfrm>
            <a:off x="1475148" y="1598283"/>
            <a:ext cx="993916" cy="579784"/>
            <a:chOff x="1475148" y="1598283"/>
            <a:chExt cx="993916" cy="579784"/>
          </a:xfrm>
        </p:grpSpPr>
        <p:grpSp>
          <p:nvGrpSpPr>
            <p:cNvPr id="316" name="Group 315"/>
            <p:cNvGrpSpPr>
              <a:grpSpLocks noChangeAspect="1"/>
            </p:cNvGrpSpPr>
            <p:nvPr/>
          </p:nvGrpSpPr>
          <p:grpSpPr>
            <a:xfrm>
              <a:off x="1475148" y="1598283"/>
              <a:ext cx="993916" cy="579784"/>
              <a:chOff x="9684568" y="1484784"/>
              <a:chExt cx="432048" cy="252028"/>
            </a:xfrm>
          </p:grpSpPr>
          <p:sp>
            <p:nvSpPr>
              <p:cNvPr id="317" name="Folded Corner 316"/>
              <p:cNvSpPr/>
              <p:nvPr/>
            </p:nvSpPr>
            <p:spPr>
              <a:xfrm>
                <a:off x="9684568" y="1484784"/>
                <a:ext cx="432048" cy="252028"/>
              </a:xfrm>
              <a:prstGeom prst="foldedCorner">
                <a:avLst/>
              </a:prstGeom>
              <a:solidFill>
                <a:srgbClr val="FFFFFF"/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18" name="Picture 317"/>
              <p:cNvPicPr>
                <a:picLocks noChangeAspect="1"/>
              </p:cNvPicPr>
              <p:nvPr/>
            </p:nvPicPr>
            <p:blipFill rotWithShape="1">
              <a:blip r:embed="rId3"/>
              <a:srcRect l="1396" t="6098" r="3544" b="6805"/>
              <a:stretch/>
            </p:blipFill>
            <p:spPr>
              <a:xfrm>
                <a:off x="9713599" y="1514287"/>
                <a:ext cx="392511" cy="136570"/>
              </a:xfrm>
              <a:prstGeom prst="rect">
                <a:avLst/>
              </a:prstGeom>
            </p:spPr>
          </p:pic>
        </p:grpSp>
        <p:sp>
          <p:nvSpPr>
            <p:cNvPr id="319" name="TextBox 318"/>
            <p:cNvSpPr txBox="1">
              <a:spLocks noChangeAspect="1"/>
            </p:cNvSpPr>
            <p:nvPr/>
          </p:nvSpPr>
          <p:spPr>
            <a:xfrm>
              <a:off x="1655227" y="1879409"/>
              <a:ext cx="644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control</a:t>
              </a:r>
            </a:p>
          </p:txBody>
        </p:sp>
      </p:grpSp>
      <p:sp>
        <p:nvSpPr>
          <p:cNvPr id="333" name="Terminator 332"/>
          <p:cNvSpPr>
            <a:spLocks noChangeAspect="1"/>
          </p:cNvSpPr>
          <p:nvPr/>
        </p:nvSpPr>
        <p:spPr>
          <a:xfrm>
            <a:off x="6798976" y="2220583"/>
            <a:ext cx="1159568" cy="579784"/>
          </a:xfrm>
          <a:prstGeom prst="flowChartTerminator">
            <a:avLst/>
          </a:prstGeom>
          <a:solidFill>
            <a:srgbClr val="FFFFFF"/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4" name="Group 333"/>
          <p:cNvGrpSpPr>
            <a:grpSpLocks noChangeAspect="1"/>
          </p:cNvGrpSpPr>
          <p:nvPr/>
        </p:nvGrpSpPr>
        <p:grpSpPr>
          <a:xfrm>
            <a:off x="7103776" y="2256395"/>
            <a:ext cx="520700" cy="520700"/>
            <a:chOff x="8023225" y="3790950"/>
            <a:chExt cx="571500" cy="571500"/>
          </a:xfrm>
        </p:grpSpPr>
        <p:pic>
          <p:nvPicPr>
            <p:cNvPr id="335" name="Picture 33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023225" y="3790950"/>
              <a:ext cx="571500" cy="571500"/>
            </a:xfrm>
            <a:prstGeom prst="rect">
              <a:avLst/>
            </a:prstGeom>
          </p:spPr>
        </p:pic>
        <p:pic>
          <p:nvPicPr>
            <p:cNvPr id="336" name="Picture 2" descr="D:\Paper\2012-05-15 Toolchain SIMPAR 2012\svn\fig\MilSimulation_v2.graffle\image2.png"/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707" r="33487" b="18225"/>
            <a:stretch/>
          </p:blipFill>
          <p:spPr bwMode="auto">
            <a:xfrm>
              <a:off x="8091196" y="3851275"/>
              <a:ext cx="436854" cy="25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7" name="Group 336"/>
          <p:cNvGrpSpPr>
            <a:grpSpLocks noChangeAspect="1"/>
          </p:cNvGrpSpPr>
          <p:nvPr/>
        </p:nvGrpSpPr>
        <p:grpSpPr>
          <a:xfrm>
            <a:off x="3204876" y="1763383"/>
            <a:ext cx="1159568" cy="579784"/>
            <a:chOff x="7596336" y="404664"/>
            <a:chExt cx="504056" cy="252028"/>
          </a:xfrm>
        </p:grpSpPr>
        <p:sp>
          <p:nvSpPr>
            <p:cNvPr id="338" name="Terminator 337"/>
            <p:cNvSpPr/>
            <p:nvPr/>
          </p:nvSpPr>
          <p:spPr>
            <a:xfrm>
              <a:off x="7596336" y="404664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9" name="Picture 33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50472" y="448159"/>
              <a:ext cx="381000" cy="165100"/>
            </a:xfrm>
            <a:prstGeom prst="rect">
              <a:avLst/>
            </a:prstGeom>
          </p:spPr>
        </p:pic>
      </p:grpSp>
      <p:cxnSp>
        <p:nvCxnSpPr>
          <p:cNvPr id="340" name="Straight Arrow Connector 339"/>
          <p:cNvCxnSpPr>
            <a:cxnSpLocks noChangeAspect="1"/>
          </p:cNvCxnSpPr>
          <p:nvPr/>
        </p:nvCxnSpPr>
        <p:spPr>
          <a:xfrm>
            <a:off x="4361364" y="2065975"/>
            <a:ext cx="710412" cy="7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Arrow Connector 340"/>
          <p:cNvCxnSpPr>
            <a:cxnSpLocks noChangeAspect="1"/>
          </p:cNvCxnSpPr>
          <p:nvPr/>
        </p:nvCxnSpPr>
        <p:spPr>
          <a:xfrm>
            <a:off x="6088564" y="2370775"/>
            <a:ext cx="710412" cy="7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2" name="Group 341"/>
          <p:cNvGrpSpPr>
            <a:grpSpLocks noChangeAspect="1"/>
          </p:cNvGrpSpPr>
          <p:nvPr/>
        </p:nvGrpSpPr>
        <p:grpSpPr>
          <a:xfrm>
            <a:off x="5081948" y="2056475"/>
            <a:ext cx="993916" cy="579784"/>
            <a:chOff x="8172400" y="836712"/>
            <a:chExt cx="432048" cy="252028"/>
          </a:xfrm>
        </p:grpSpPr>
        <p:sp>
          <p:nvSpPr>
            <p:cNvPr id="343" name="Folded Corner 342"/>
            <p:cNvSpPr/>
            <p:nvPr/>
          </p:nvSpPr>
          <p:spPr>
            <a:xfrm>
              <a:off x="8172400" y="836712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4" name="Picture 34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91450" y="855762"/>
              <a:ext cx="393566" cy="216024"/>
            </a:xfrm>
            <a:prstGeom prst="rect">
              <a:avLst/>
            </a:prstGeom>
          </p:spPr>
        </p:pic>
        <p:pic>
          <p:nvPicPr>
            <p:cNvPr id="345" name="Picture 344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79267" y="867115"/>
              <a:ext cx="221303" cy="186985"/>
            </a:xfrm>
            <a:prstGeom prst="rect">
              <a:avLst/>
            </a:prstGeom>
          </p:spPr>
        </p:pic>
      </p:grpSp>
      <p:grpSp>
        <p:nvGrpSpPr>
          <p:cNvPr id="346" name="Group 345"/>
          <p:cNvGrpSpPr>
            <a:grpSpLocks noChangeAspect="1"/>
          </p:cNvGrpSpPr>
          <p:nvPr/>
        </p:nvGrpSpPr>
        <p:grpSpPr>
          <a:xfrm>
            <a:off x="1472072" y="2588883"/>
            <a:ext cx="993916" cy="579784"/>
            <a:chOff x="8860606" y="795189"/>
            <a:chExt cx="432048" cy="252028"/>
          </a:xfrm>
        </p:grpSpPr>
        <p:sp>
          <p:nvSpPr>
            <p:cNvPr id="347" name="Folded Corner 346"/>
            <p:cNvSpPr/>
            <p:nvPr/>
          </p:nvSpPr>
          <p:spPr>
            <a:xfrm>
              <a:off x="8860606" y="795189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8" name="Picture 34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885074" y="823452"/>
              <a:ext cx="379575" cy="46498"/>
            </a:xfrm>
            <a:prstGeom prst="rect">
              <a:avLst/>
            </a:prstGeom>
          </p:spPr>
        </p:pic>
      </p:grpSp>
      <p:cxnSp>
        <p:nvCxnSpPr>
          <p:cNvPr id="349" name="Straight Arrow Connector 348"/>
          <p:cNvCxnSpPr>
            <a:cxnSpLocks noChangeAspect="1"/>
          </p:cNvCxnSpPr>
          <p:nvPr/>
        </p:nvCxnSpPr>
        <p:spPr>
          <a:xfrm flipV="1">
            <a:off x="2481764" y="2789875"/>
            <a:ext cx="710412" cy="7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0" name="Group 349"/>
          <p:cNvGrpSpPr>
            <a:grpSpLocks noChangeAspect="1"/>
          </p:cNvGrpSpPr>
          <p:nvPr/>
        </p:nvGrpSpPr>
        <p:grpSpPr>
          <a:xfrm>
            <a:off x="3179476" y="2436483"/>
            <a:ext cx="1159568" cy="579784"/>
            <a:chOff x="9448800" y="1661096"/>
            <a:chExt cx="289892" cy="144946"/>
          </a:xfrm>
        </p:grpSpPr>
        <p:sp>
          <p:nvSpPr>
            <p:cNvPr id="351" name="Terminator 350"/>
            <p:cNvSpPr/>
            <p:nvPr/>
          </p:nvSpPr>
          <p:spPr>
            <a:xfrm>
              <a:off x="9448800" y="1661096"/>
              <a:ext cx="289892" cy="144946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2" name="Picture 35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31983" y="1689107"/>
              <a:ext cx="143293" cy="44667"/>
            </a:xfrm>
            <a:prstGeom prst="rect">
              <a:avLst/>
            </a:prstGeom>
          </p:spPr>
        </p:pic>
        <p:pic>
          <p:nvPicPr>
            <p:cNvPr id="353" name="Picture 35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90570" y="1729528"/>
              <a:ext cx="194009" cy="63111"/>
            </a:xfrm>
            <a:prstGeom prst="rect">
              <a:avLst/>
            </a:prstGeom>
          </p:spPr>
        </p:pic>
      </p:grpSp>
      <p:cxnSp>
        <p:nvCxnSpPr>
          <p:cNvPr id="354" name="Straight Arrow Connector 353"/>
          <p:cNvCxnSpPr>
            <a:cxnSpLocks noChangeAspect="1"/>
          </p:cNvCxnSpPr>
          <p:nvPr/>
        </p:nvCxnSpPr>
        <p:spPr>
          <a:xfrm flipV="1">
            <a:off x="4348664" y="2548575"/>
            <a:ext cx="710412" cy="7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1AF82737-7340-BB4D-A04A-128128FA51AF}"/>
              </a:ext>
            </a:extLst>
          </p:cNvPr>
          <p:cNvGrpSpPr/>
          <p:nvPr/>
        </p:nvGrpSpPr>
        <p:grpSpPr>
          <a:xfrm>
            <a:off x="5903495" y="3976914"/>
            <a:ext cx="1886750" cy="2343673"/>
            <a:chOff x="4964860" y="2452916"/>
            <a:chExt cx="3066016" cy="3808528"/>
          </a:xfrm>
        </p:grpSpPr>
        <p:pic>
          <p:nvPicPr>
            <p:cNvPr id="356" name="Picture 2" descr="D:\Forschung\Multimedia\Bilder\Labor\P1000451.JPG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98" t="24921" r="20402"/>
            <a:stretch/>
          </p:blipFill>
          <p:spPr bwMode="auto">
            <a:xfrm>
              <a:off x="4964860" y="2452916"/>
              <a:ext cx="3066016" cy="3808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5" name="Picture 5" descr="robotino2"/>
            <p:cNvPicPr>
              <a:picLocks noChangeAspect="1" noChangeArrowheads="1"/>
            </p:cNvPicPr>
            <p:nvPr/>
          </p:nvPicPr>
          <p:blipFill>
            <a:blip r:embed="rId1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1012" y="4077676"/>
              <a:ext cx="837764" cy="750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20" name="Group 319"/>
          <p:cNvGrpSpPr>
            <a:grpSpLocks noChangeAspect="1"/>
          </p:cNvGrpSpPr>
          <p:nvPr/>
        </p:nvGrpSpPr>
        <p:grpSpPr>
          <a:xfrm rot="5400000">
            <a:off x="6310024" y="3596247"/>
            <a:ext cx="2032000" cy="596900"/>
            <a:chOff x="5854700" y="1079500"/>
            <a:chExt cx="225425" cy="365125"/>
          </a:xfrm>
        </p:grpSpPr>
        <p:sp>
          <p:nvSpPr>
            <p:cNvPr id="321" name="Curved Down Arrow 320"/>
            <p:cNvSpPr/>
            <p:nvPr/>
          </p:nvSpPr>
          <p:spPr>
            <a:xfrm>
              <a:off x="5861050" y="1079500"/>
              <a:ext cx="219075" cy="9207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2" name="Curved Down Arrow 321"/>
            <p:cNvSpPr/>
            <p:nvPr/>
          </p:nvSpPr>
          <p:spPr>
            <a:xfrm flipH="1" flipV="1">
              <a:off x="5854700" y="1352550"/>
              <a:ext cx="219075" cy="9207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03" name="Freeform 402"/>
          <p:cNvSpPr>
            <a:spLocks noChangeAspect="1"/>
          </p:cNvSpPr>
          <p:nvPr/>
        </p:nvSpPr>
        <p:spPr>
          <a:xfrm>
            <a:off x="1074820" y="1427748"/>
            <a:ext cx="364748" cy="447651"/>
          </a:xfrm>
          <a:custGeom>
            <a:avLst/>
            <a:gdLst>
              <a:gd name="connsiteX0" fmla="*/ 0 w 2834586"/>
              <a:gd name="connsiteY0" fmla="*/ 351606 h 448386"/>
              <a:gd name="connsiteX1" fmla="*/ 469900 w 2834586"/>
              <a:gd name="connsiteY1" fmla="*/ 427806 h 448386"/>
              <a:gd name="connsiteX2" fmla="*/ 2260600 w 2834586"/>
              <a:gd name="connsiteY2" fmla="*/ 21406 h 448386"/>
              <a:gd name="connsiteX3" fmla="*/ 2794000 w 2834586"/>
              <a:gd name="connsiteY3" fmla="*/ 56331 h 448386"/>
              <a:gd name="connsiteX4" fmla="*/ 2797175 w 2834586"/>
              <a:gd name="connsiteY4" fmla="*/ 53156 h 448386"/>
              <a:gd name="connsiteX0" fmla="*/ 2116011 w 2366147"/>
              <a:gd name="connsiteY0" fmla="*/ 0 h 486132"/>
              <a:gd name="connsiteX1" fmla="*/ 1461 w 2366147"/>
              <a:gd name="connsiteY1" fmla="*/ 485775 h 486132"/>
              <a:gd name="connsiteX2" fmla="*/ 1792161 w 2366147"/>
              <a:gd name="connsiteY2" fmla="*/ 79375 h 486132"/>
              <a:gd name="connsiteX3" fmla="*/ 2325561 w 2366147"/>
              <a:gd name="connsiteY3" fmla="*/ 114300 h 486132"/>
              <a:gd name="connsiteX4" fmla="*/ 2328736 w 2366147"/>
              <a:gd name="connsiteY4" fmla="*/ 111125 h 486132"/>
              <a:gd name="connsiteX0" fmla="*/ 4524375 w 5002396"/>
              <a:gd name="connsiteY0" fmla="*/ 42931 h 1887606"/>
              <a:gd name="connsiteX1" fmla="*/ 2409825 w 5002396"/>
              <a:gd name="connsiteY1" fmla="*/ 528706 h 1887606"/>
              <a:gd name="connsiteX2" fmla="*/ 4200525 w 5002396"/>
              <a:gd name="connsiteY2" fmla="*/ 122306 h 1887606"/>
              <a:gd name="connsiteX3" fmla="*/ 4733925 w 5002396"/>
              <a:gd name="connsiteY3" fmla="*/ 157231 h 1887606"/>
              <a:gd name="connsiteX4" fmla="*/ 0 w 5002396"/>
              <a:gd name="connsiteY4" fmla="*/ 1887606 h 1887606"/>
              <a:gd name="connsiteX0" fmla="*/ 4529723 w 4530483"/>
              <a:gd name="connsiteY0" fmla="*/ 0 h 1844675"/>
              <a:gd name="connsiteX1" fmla="*/ 2415173 w 4530483"/>
              <a:gd name="connsiteY1" fmla="*/ 485775 h 1844675"/>
              <a:gd name="connsiteX2" fmla="*/ 4205873 w 4530483"/>
              <a:gd name="connsiteY2" fmla="*/ 79375 h 1844675"/>
              <a:gd name="connsiteX3" fmla="*/ 602248 w 4530483"/>
              <a:gd name="connsiteY3" fmla="*/ 895350 h 1844675"/>
              <a:gd name="connsiteX4" fmla="*/ 5348 w 4530483"/>
              <a:gd name="connsiteY4" fmla="*/ 1844675 h 1844675"/>
              <a:gd name="connsiteX0" fmla="*/ 4529723 w 4588803"/>
              <a:gd name="connsiteY0" fmla="*/ 10104 h 1854779"/>
              <a:gd name="connsiteX1" fmla="*/ 4205873 w 4588803"/>
              <a:gd name="connsiteY1" fmla="*/ 89479 h 1854779"/>
              <a:gd name="connsiteX2" fmla="*/ 602248 w 4588803"/>
              <a:gd name="connsiteY2" fmla="*/ 905454 h 1854779"/>
              <a:gd name="connsiteX3" fmla="*/ 5348 w 4588803"/>
              <a:gd name="connsiteY3" fmla="*/ 1854779 h 1854779"/>
              <a:gd name="connsiteX0" fmla="*/ 4541039 w 4600119"/>
              <a:gd name="connsiteY0" fmla="*/ 10104 h 1854779"/>
              <a:gd name="connsiteX1" fmla="*/ 4217189 w 4600119"/>
              <a:gd name="connsiteY1" fmla="*/ 89479 h 1854779"/>
              <a:gd name="connsiteX2" fmla="*/ 613564 w 4600119"/>
              <a:gd name="connsiteY2" fmla="*/ 905454 h 1854779"/>
              <a:gd name="connsiteX3" fmla="*/ 54764 w 4600119"/>
              <a:gd name="connsiteY3" fmla="*/ 1467430 h 1854779"/>
              <a:gd name="connsiteX4" fmla="*/ 16664 w 4600119"/>
              <a:gd name="connsiteY4" fmla="*/ 1854779 h 1854779"/>
              <a:gd name="connsiteX0" fmla="*/ 4702560 w 4761640"/>
              <a:gd name="connsiteY0" fmla="*/ 10104 h 1854779"/>
              <a:gd name="connsiteX1" fmla="*/ 4378710 w 4761640"/>
              <a:gd name="connsiteY1" fmla="*/ 89479 h 1854779"/>
              <a:gd name="connsiteX2" fmla="*/ 775085 w 4761640"/>
              <a:gd name="connsiteY2" fmla="*/ 905454 h 1854779"/>
              <a:gd name="connsiteX3" fmla="*/ 22610 w 4761640"/>
              <a:gd name="connsiteY3" fmla="*/ 1556330 h 1854779"/>
              <a:gd name="connsiteX4" fmla="*/ 178185 w 4761640"/>
              <a:gd name="connsiteY4" fmla="*/ 1854779 h 1854779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82293 w 4741373"/>
              <a:gd name="connsiteY0" fmla="*/ 10104 h 1921454"/>
              <a:gd name="connsiteX1" fmla="*/ 4358443 w 4741373"/>
              <a:gd name="connsiteY1" fmla="*/ 89479 h 1921454"/>
              <a:gd name="connsiteX2" fmla="*/ 754818 w 4741373"/>
              <a:gd name="connsiteY2" fmla="*/ 905454 h 1921454"/>
              <a:gd name="connsiteX3" fmla="*/ 2343 w 4741373"/>
              <a:gd name="connsiteY3" fmla="*/ 1556330 h 1921454"/>
              <a:gd name="connsiteX4" fmla="*/ 227768 w 4741373"/>
              <a:gd name="connsiteY4" fmla="*/ 1921454 h 1921454"/>
              <a:gd name="connsiteX0" fmla="*/ 4690808 w 4749888"/>
              <a:gd name="connsiteY0" fmla="*/ 10104 h 1921454"/>
              <a:gd name="connsiteX1" fmla="*/ 4366958 w 4749888"/>
              <a:gd name="connsiteY1" fmla="*/ 89479 h 1921454"/>
              <a:gd name="connsiteX2" fmla="*/ 763333 w 4749888"/>
              <a:gd name="connsiteY2" fmla="*/ 905454 h 1921454"/>
              <a:gd name="connsiteX3" fmla="*/ 112458 w 4749888"/>
              <a:gd name="connsiteY3" fmla="*/ 1254704 h 1921454"/>
              <a:gd name="connsiteX4" fmla="*/ 10858 w 4749888"/>
              <a:gd name="connsiteY4" fmla="*/ 1556330 h 1921454"/>
              <a:gd name="connsiteX5" fmla="*/ 236283 w 4749888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697837 w 4756917"/>
              <a:gd name="connsiteY0" fmla="*/ 10104 h 1921454"/>
              <a:gd name="connsiteX1" fmla="*/ 4373987 w 4756917"/>
              <a:gd name="connsiteY1" fmla="*/ 89479 h 1921454"/>
              <a:gd name="connsiteX2" fmla="*/ 770362 w 4756917"/>
              <a:gd name="connsiteY2" fmla="*/ 905454 h 1921454"/>
              <a:gd name="connsiteX3" fmla="*/ 36937 w 4756917"/>
              <a:gd name="connsiteY3" fmla="*/ 924504 h 1921454"/>
              <a:gd name="connsiteX4" fmla="*/ 17887 w 4756917"/>
              <a:gd name="connsiteY4" fmla="*/ 1556330 h 1921454"/>
              <a:gd name="connsiteX5" fmla="*/ 243312 w 4756917"/>
              <a:gd name="connsiteY5" fmla="*/ 1921454 h 1921454"/>
              <a:gd name="connsiteX0" fmla="*/ 4373987 w 4373987"/>
              <a:gd name="connsiteY0" fmla="*/ 0 h 1831975"/>
              <a:gd name="connsiteX1" fmla="*/ 770362 w 4373987"/>
              <a:gd name="connsiteY1" fmla="*/ 815975 h 1831975"/>
              <a:gd name="connsiteX2" fmla="*/ 36937 w 4373987"/>
              <a:gd name="connsiteY2" fmla="*/ 835025 h 1831975"/>
              <a:gd name="connsiteX3" fmla="*/ 17887 w 4373987"/>
              <a:gd name="connsiteY3" fmla="*/ 1466851 h 1831975"/>
              <a:gd name="connsiteX4" fmla="*/ 243312 w 4373987"/>
              <a:gd name="connsiteY4" fmla="*/ 1831975 h 1831975"/>
              <a:gd name="connsiteX0" fmla="*/ 770362 w 770362"/>
              <a:gd name="connsiteY0" fmla="*/ 35639 h 1051639"/>
              <a:gd name="connsiteX1" fmla="*/ 36937 w 770362"/>
              <a:gd name="connsiteY1" fmla="*/ 54689 h 1051639"/>
              <a:gd name="connsiteX2" fmla="*/ 17887 w 770362"/>
              <a:gd name="connsiteY2" fmla="*/ 686515 h 1051639"/>
              <a:gd name="connsiteX3" fmla="*/ 243312 w 770362"/>
              <a:gd name="connsiteY3" fmla="*/ 1051639 h 1051639"/>
              <a:gd name="connsiteX0" fmla="*/ 36937 w 243461"/>
              <a:gd name="connsiteY0" fmla="*/ 0 h 996950"/>
              <a:gd name="connsiteX1" fmla="*/ 17887 w 243461"/>
              <a:gd name="connsiteY1" fmla="*/ 631826 h 996950"/>
              <a:gd name="connsiteX2" fmla="*/ 243312 w 243461"/>
              <a:gd name="connsiteY2" fmla="*/ 996950 h 996950"/>
              <a:gd name="connsiteX0" fmla="*/ 29962 w 141334"/>
              <a:gd name="connsiteY0" fmla="*/ 0 h 727075"/>
              <a:gd name="connsiteX1" fmla="*/ 10912 w 141334"/>
              <a:gd name="connsiteY1" fmla="*/ 631826 h 727075"/>
              <a:gd name="connsiteX2" fmla="*/ 141087 w 141334"/>
              <a:gd name="connsiteY2" fmla="*/ 727075 h 727075"/>
              <a:gd name="connsiteX0" fmla="*/ 50160 w 161489"/>
              <a:gd name="connsiteY0" fmla="*/ 0 h 727075"/>
              <a:gd name="connsiteX1" fmla="*/ 5710 w 161489"/>
              <a:gd name="connsiteY1" fmla="*/ 365126 h 727075"/>
              <a:gd name="connsiteX2" fmla="*/ 161285 w 161489"/>
              <a:gd name="connsiteY2" fmla="*/ 727075 h 727075"/>
              <a:gd name="connsiteX0" fmla="*/ 50160 w 161489"/>
              <a:gd name="connsiteY0" fmla="*/ 0 h 727075"/>
              <a:gd name="connsiteX1" fmla="*/ 5710 w 161489"/>
              <a:gd name="connsiteY1" fmla="*/ 365126 h 727075"/>
              <a:gd name="connsiteX2" fmla="*/ 161285 w 161489"/>
              <a:gd name="connsiteY2" fmla="*/ 727075 h 727075"/>
              <a:gd name="connsiteX0" fmla="*/ 117793 w 156082"/>
              <a:gd name="connsiteY0" fmla="*/ 0 h 685800"/>
              <a:gd name="connsiteX1" fmla="*/ 318 w 156082"/>
              <a:gd name="connsiteY1" fmla="*/ 323851 h 685800"/>
              <a:gd name="connsiteX2" fmla="*/ 155893 w 156082"/>
              <a:gd name="connsiteY2" fmla="*/ 685800 h 685800"/>
              <a:gd name="connsiteX0" fmla="*/ 118885 w 157174"/>
              <a:gd name="connsiteY0" fmla="*/ 0 h 685800"/>
              <a:gd name="connsiteX1" fmla="*/ 1410 w 157174"/>
              <a:gd name="connsiteY1" fmla="*/ 323851 h 685800"/>
              <a:gd name="connsiteX2" fmla="*/ 156985 w 157174"/>
              <a:gd name="connsiteY2" fmla="*/ 685800 h 685800"/>
              <a:gd name="connsiteX0" fmla="*/ 133702 w 156113"/>
              <a:gd name="connsiteY0" fmla="*/ 0 h 635000"/>
              <a:gd name="connsiteX1" fmla="*/ 352 w 156113"/>
              <a:gd name="connsiteY1" fmla="*/ 273051 h 635000"/>
              <a:gd name="connsiteX2" fmla="*/ 155927 w 156113"/>
              <a:gd name="connsiteY2" fmla="*/ 635000 h 635000"/>
              <a:gd name="connsiteX0" fmla="*/ 133702 w 155927"/>
              <a:gd name="connsiteY0" fmla="*/ 0 h 635000"/>
              <a:gd name="connsiteX1" fmla="*/ 352 w 155927"/>
              <a:gd name="connsiteY1" fmla="*/ 273051 h 635000"/>
              <a:gd name="connsiteX2" fmla="*/ 155927 w 155927"/>
              <a:gd name="connsiteY2" fmla="*/ 635000 h 635000"/>
              <a:gd name="connsiteX0" fmla="*/ 135040 w 157265"/>
              <a:gd name="connsiteY0" fmla="*/ 0 h 635000"/>
              <a:gd name="connsiteX1" fmla="*/ 1690 w 157265"/>
              <a:gd name="connsiteY1" fmla="*/ 273051 h 635000"/>
              <a:gd name="connsiteX2" fmla="*/ 66078 w 157265"/>
              <a:gd name="connsiteY2" fmla="*/ 521824 h 635000"/>
              <a:gd name="connsiteX3" fmla="*/ 157265 w 157265"/>
              <a:gd name="connsiteY3" fmla="*/ 635000 h 635000"/>
              <a:gd name="connsiteX0" fmla="*/ 1690 w 157265"/>
              <a:gd name="connsiteY0" fmla="*/ 0 h 361949"/>
              <a:gd name="connsiteX1" fmla="*/ 66078 w 157265"/>
              <a:gd name="connsiteY1" fmla="*/ 248773 h 361949"/>
              <a:gd name="connsiteX2" fmla="*/ 157265 w 157265"/>
              <a:gd name="connsiteY2" fmla="*/ 361949 h 361949"/>
              <a:gd name="connsiteX0" fmla="*/ 0 w 91187"/>
              <a:gd name="connsiteY0" fmla="*/ 0 h 113176"/>
              <a:gd name="connsiteX1" fmla="*/ 91187 w 91187"/>
              <a:gd name="connsiteY1" fmla="*/ 113176 h 113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187" h="113176">
                <a:moveTo>
                  <a:pt x="0" y="0"/>
                </a:moveTo>
                <a:cubicBezTo>
                  <a:pt x="25929" y="60325"/>
                  <a:pt x="75989" y="94313"/>
                  <a:pt x="91187" y="113176"/>
                </a:cubicBezTo>
              </a:path>
            </a:pathLst>
          </a:custGeom>
          <a:noFill/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Freeform 405"/>
          <p:cNvSpPr>
            <a:spLocks noChangeAspect="1"/>
          </p:cNvSpPr>
          <p:nvPr/>
        </p:nvSpPr>
        <p:spPr>
          <a:xfrm>
            <a:off x="766468" y="1472320"/>
            <a:ext cx="622300" cy="1406379"/>
          </a:xfrm>
          <a:custGeom>
            <a:avLst/>
            <a:gdLst>
              <a:gd name="connsiteX0" fmla="*/ 0 w 2834586"/>
              <a:gd name="connsiteY0" fmla="*/ 351606 h 448386"/>
              <a:gd name="connsiteX1" fmla="*/ 469900 w 2834586"/>
              <a:gd name="connsiteY1" fmla="*/ 427806 h 448386"/>
              <a:gd name="connsiteX2" fmla="*/ 2260600 w 2834586"/>
              <a:gd name="connsiteY2" fmla="*/ 21406 h 448386"/>
              <a:gd name="connsiteX3" fmla="*/ 2794000 w 2834586"/>
              <a:gd name="connsiteY3" fmla="*/ 56331 h 448386"/>
              <a:gd name="connsiteX4" fmla="*/ 2797175 w 2834586"/>
              <a:gd name="connsiteY4" fmla="*/ 53156 h 448386"/>
              <a:gd name="connsiteX0" fmla="*/ 2116011 w 2366147"/>
              <a:gd name="connsiteY0" fmla="*/ 0 h 486132"/>
              <a:gd name="connsiteX1" fmla="*/ 1461 w 2366147"/>
              <a:gd name="connsiteY1" fmla="*/ 485775 h 486132"/>
              <a:gd name="connsiteX2" fmla="*/ 1792161 w 2366147"/>
              <a:gd name="connsiteY2" fmla="*/ 79375 h 486132"/>
              <a:gd name="connsiteX3" fmla="*/ 2325561 w 2366147"/>
              <a:gd name="connsiteY3" fmla="*/ 114300 h 486132"/>
              <a:gd name="connsiteX4" fmla="*/ 2328736 w 2366147"/>
              <a:gd name="connsiteY4" fmla="*/ 111125 h 486132"/>
              <a:gd name="connsiteX0" fmla="*/ 4524375 w 5002396"/>
              <a:gd name="connsiteY0" fmla="*/ 42931 h 1887606"/>
              <a:gd name="connsiteX1" fmla="*/ 2409825 w 5002396"/>
              <a:gd name="connsiteY1" fmla="*/ 528706 h 1887606"/>
              <a:gd name="connsiteX2" fmla="*/ 4200525 w 5002396"/>
              <a:gd name="connsiteY2" fmla="*/ 122306 h 1887606"/>
              <a:gd name="connsiteX3" fmla="*/ 4733925 w 5002396"/>
              <a:gd name="connsiteY3" fmla="*/ 157231 h 1887606"/>
              <a:gd name="connsiteX4" fmla="*/ 0 w 5002396"/>
              <a:gd name="connsiteY4" fmla="*/ 1887606 h 1887606"/>
              <a:gd name="connsiteX0" fmla="*/ 4529723 w 4530483"/>
              <a:gd name="connsiteY0" fmla="*/ 0 h 1844675"/>
              <a:gd name="connsiteX1" fmla="*/ 2415173 w 4530483"/>
              <a:gd name="connsiteY1" fmla="*/ 485775 h 1844675"/>
              <a:gd name="connsiteX2" fmla="*/ 4205873 w 4530483"/>
              <a:gd name="connsiteY2" fmla="*/ 79375 h 1844675"/>
              <a:gd name="connsiteX3" fmla="*/ 602248 w 4530483"/>
              <a:gd name="connsiteY3" fmla="*/ 895350 h 1844675"/>
              <a:gd name="connsiteX4" fmla="*/ 5348 w 4530483"/>
              <a:gd name="connsiteY4" fmla="*/ 1844675 h 1844675"/>
              <a:gd name="connsiteX0" fmla="*/ 4529723 w 4588803"/>
              <a:gd name="connsiteY0" fmla="*/ 10104 h 1854779"/>
              <a:gd name="connsiteX1" fmla="*/ 4205873 w 4588803"/>
              <a:gd name="connsiteY1" fmla="*/ 89479 h 1854779"/>
              <a:gd name="connsiteX2" fmla="*/ 602248 w 4588803"/>
              <a:gd name="connsiteY2" fmla="*/ 905454 h 1854779"/>
              <a:gd name="connsiteX3" fmla="*/ 5348 w 4588803"/>
              <a:gd name="connsiteY3" fmla="*/ 1854779 h 1854779"/>
              <a:gd name="connsiteX0" fmla="*/ 4541039 w 4600119"/>
              <a:gd name="connsiteY0" fmla="*/ 10104 h 1854779"/>
              <a:gd name="connsiteX1" fmla="*/ 4217189 w 4600119"/>
              <a:gd name="connsiteY1" fmla="*/ 89479 h 1854779"/>
              <a:gd name="connsiteX2" fmla="*/ 613564 w 4600119"/>
              <a:gd name="connsiteY2" fmla="*/ 905454 h 1854779"/>
              <a:gd name="connsiteX3" fmla="*/ 54764 w 4600119"/>
              <a:gd name="connsiteY3" fmla="*/ 1467430 h 1854779"/>
              <a:gd name="connsiteX4" fmla="*/ 16664 w 4600119"/>
              <a:gd name="connsiteY4" fmla="*/ 1854779 h 1854779"/>
              <a:gd name="connsiteX0" fmla="*/ 4702560 w 4761640"/>
              <a:gd name="connsiteY0" fmla="*/ 10104 h 1854779"/>
              <a:gd name="connsiteX1" fmla="*/ 4378710 w 4761640"/>
              <a:gd name="connsiteY1" fmla="*/ 89479 h 1854779"/>
              <a:gd name="connsiteX2" fmla="*/ 775085 w 4761640"/>
              <a:gd name="connsiteY2" fmla="*/ 905454 h 1854779"/>
              <a:gd name="connsiteX3" fmla="*/ 22610 w 4761640"/>
              <a:gd name="connsiteY3" fmla="*/ 1556330 h 1854779"/>
              <a:gd name="connsiteX4" fmla="*/ 178185 w 4761640"/>
              <a:gd name="connsiteY4" fmla="*/ 1854779 h 1854779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82293 w 4741373"/>
              <a:gd name="connsiteY0" fmla="*/ 10104 h 1921454"/>
              <a:gd name="connsiteX1" fmla="*/ 4358443 w 4741373"/>
              <a:gd name="connsiteY1" fmla="*/ 89479 h 1921454"/>
              <a:gd name="connsiteX2" fmla="*/ 754818 w 4741373"/>
              <a:gd name="connsiteY2" fmla="*/ 905454 h 1921454"/>
              <a:gd name="connsiteX3" fmla="*/ 2343 w 4741373"/>
              <a:gd name="connsiteY3" fmla="*/ 1556330 h 1921454"/>
              <a:gd name="connsiteX4" fmla="*/ 227768 w 4741373"/>
              <a:gd name="connsiteY4" fmla="*/ 1921454 h 1921454"/>
              <a:gd name="connsiteX0" fmla="*/ 4690808 w 4749888"/>
              <a:gd name="connsiteY0" fmla="*/ 10104 h 1921454"/>
              <a:gd name="connsiteX1" fmla="*/ 4366958 w 4749888"/>
              <a:gd name="connsiteY1" fmla="*/ 89479 h 1921454"/>
              <a:gd name="connsiteX2" fmla="*/ 763333 w 4749888"/>
              <a:gd name="connsiteY2" fmla="*/ 905454 h 1921454"/>
              <a:gd name="connsiteX3" fmla="*/ 112458 w 4749888"/>
              <a:gd name="connsiteY3" fmla="*/ 1254704 h 1921454"/>
              <a:gd name="connsiteX4" fmla="*/ 10858 w 4749888"/>
              <a:gd name="connsiteY4" fmla="*/ 1556330 h 1921454"/>
              <a:gd name="connsiteX5" fmla="*/ 236283 w 4749888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697837 w 4756917"/>
              <a:gd name="connsiteY0" fmla="*/ 10104 h 1921454"/>
              <a:gd name="connsiteX1" fmla="*/ 4373987 w 4756917"/>
              <a:gd name="connsiteY1" fmla="*/ 89479 h 1921454"/>
              <a:gd name="connsiteX2" fmla="*/ 770362 w 4756917"/>
              <a:gd name="connsiteY2" fmla="*/ 905454 h 1921454"/>
              <a:gd name="connsiteX3" fmla="*/ 36937 w 4756917"/>
              <a:gd name="connsiteY3" fmla="*/ 924504 h 1921454"/>
              <a:gd name="connsiteX4" fmla="*/ 17887 w 4756917"/>
              <a:gd name="connsiteY4" fmla="*/ 1556330 h 1921454"/>
              <a:gd name="connsiteX5" fmla="*/ 243312 w 4756917"/>
              <a:gd name="connsiteY5" fmla="*/ 1921454 h 1921454"/>
              <a:gd name="connsiteX0" fmla="*/ 4373987 w 4373987"/>
              <a:gd name="connsiteY0" fmla="*/ 0 h 1831975"/>
              <a:gd name="connsiteX1" fmla="*/ 770362 w 4373987"/>
              <a:gd name="connsiteY1" fmla="*/ 815975 h 1831975"/>
              <a:gd name="connsiteX2" fmla="*/ 36937 w 4373987"/>
              <a:gd name="connsiteY2" fmla="*/ 835025 h 1831975"/>
              <a:gd name="connsiteX3" fmla="*/ 17887 w 4373987"/>
              <a:gd name="connsiteY3" fmla="*/ 1466851 h 1831975"/>
              <a:gd name="connsiteX4" fmla="*/ 243312 w 4373987"/>
              <a:gd name="connsiteY4" fmla="*/ 1831975 h 1831975"/>
              <a:gd name="connsiteX0" fmla="*/ 770362 w 770362"/>
              <a:gd name="connsiteY0" fmla="*/ 35639 h 1051639"/>
              <a:gd name="connsiteX1" fmla="*/ 36937 w 770362"/>
              <a:gd name="connsiteY1" fmla="*/ 54689 h 1051639"/>
              <a:gd name="connsiteX2" fmla="*/ 17887 w 770362"/>
              <a:gd name="connsiteY2" fmla="*/ 686515 h 1051639"/>
              <a:gd name="connsiteX3" fmla="*/ 243312 w 770362"/>
              <a:gd name="connsiteY3" fmla="*/ 1051639 h 1051639"/>
              <a:gd name="connsiteX0" fmla="*/ 36937 w 243461"/>
              <a:gd name="connsiteY0" fmla="*/ 0 h 996950"/>
              <a:gd name="connsiteX1" fmla="*/ 17887 w 243461"/>
              <a:gd name="connsiteY1" fmla="*/ 631826 h 996950"/>
              <a:gd name="connsiteX2" fmla="*/ 243312 w 243461"/>
              <a:gd name="connsiteY2" fmla="*/ 996950 h 996950"/>
              <a:gd name="connsiteX0" fmla="*/ 29962 w 141334"/>
              <a:gd name="connsiteY0" fmla="*/ 0 h 727075"/>
              <a:gd name="connsiteX1" fmla="*/ 10912 w 141334"/>
              <a:gd name="connsiteY1" fmla="*/ 631826 h 727075"/>
              <a:gd name="connsiteX2" fmla="*/ 141087 w 141334"/>
              <a:gd name="connsiteY2" fmla="*/ 727075 h 727075"/>
              <a:gd name="connsiteX0" fmla="*/ 50160 w 161489"/>
              <a:gd name="connsiteY0" fmla="*/ 0 h 727075"/>
              <a:gd name="connsiteX1" fmla="*/ 5710 w 161489"/>
              <a:gd name="connsiteY1" fmla="*/ 365126 h 727075"/>
              <a:gd name="connsiteX2" fmla="*/ 161285 w 161489"/>
              <a:gd name="connsiteY2" fmla="*/ 727075 h 727075"/>
              <a:gd name="connsiteX0" fmla="*/ 50160 w 161489"/>
              <a:gd name="connsiteY0" fmla="*/ 0 h 727075"/>
              <a:gd name="connsiteX1" fmla="*/ 5710 w 161489"/>
              <a:gd name="connsiteY1" fmla="*/ 365126 h 727075"/>
              <a:gd name="connsiteX2" fmla="*/ 161285 w 161489"/>
              <a:gd name="connsiteY2" fmla="*/ 727075 h 727075"/>
              <a:gd name="connsiteX0" fmla="*/ 117793 w 156082"/>
              <a:gd name="connsiteY0" fmla="*/ 0 h 685800"/>
              <a:gd name="connsiteX1" fmla="*/ 318 w 156082"/>
              <a:gd name="connsiteY1" fmla="*/ 323851 h 685800"/>
              <a:gd name="connsiteX2" fmla="*/ 155893 w 156082"/>
              <a:gd name="connsiteY2" fmla="*/ 685800 h 685800"/>
              <a:gd name="connsiteX0" fmla="*/ 118885 w 157174"/>
              <a:gd name="connsiteY0" fmla="*/ 0 h 685800"/>
              <a:gd name="connsiteX1" fmla="*/ 1410 w 157174"/>
              <a:gd name="connsiteY1" fmla="*/ 323851 h 685800"/>
              <a:gd name="connsiteX2" fmla="*/ 156985 w 157174"/>
              <a:gd name="connsiteY2" fmla="*/ 685800 h 685800"/>
              <a:gd name="connsiteX0" fmla="*/ 133702 w 156113"/>
              <a:gd name="connsiteY0" fmla="*/ 0 h 635000"/>
              <a:gd name="connsiteX1" fmla="*/ 352 w 156113"/>
              <a:gd name="connsiteY1" fmla="*/ 273051 h 635000"/>
              <a:gd name="connsiteX2" fmla="*/ 155927 w 156113"/>
              <a:gd name="connsiteY2" fmla="*/ 635000 h 635000"/>
              <a:gd name="connsiteX0" fmla="*/ 133702 w 155927"/>
              <a:gd name="connsiteY0" fmla="*/ 0 h 635000"/>
              <a:gd name="connsiteX1" fmla="*/ 352 w 155927"/>
              <a:gd name="connsiteY1" fmla="*/ 273051 h 635000"/>
              <a:gd name="connsiteX2" fmla="*/ 155927 w 155927"/>
              <a:gd name="connsiteY2" fmla="*/ 635000 h 635000"/>
              <a:gd name="connsiteX0" fmla="*/ 0 w 155575"/>
              <a:gd name="connsiteY0" fmla="*/ 0 h 361949"/>
              <a:gd name="connsiteX1" fmla="*/ 155575 w 155575"/>
              <a:gd name="connsiteY1" fmla="*/ 361949 h 361949"/>
              <a:gd name="connsiteX0" fmla="*/ 0 w 155575"/>
              <a:gd name="connsiteY0" fmla="*/ 0 h 335186"/>
              <a:gd name="connsiteX1" fmla="*/ 155575 w 155575"/>
              <a:gd name="connsiteY1" fmla="*/ 335186 h 335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575" h="335186">
                <a:moveTo>
                  <a:pt x="0" y="0"/>
                </a:moveTo>
                <a:cubicBezTo>
                  <a:pt x="3704" y="105833"/>
                  <a:pt x="63500" y="268098"/>
                  <a:pt x="155575" y="335186"/>
                </a:cubicBezTo>
              </a:path>
            </a:pathLst>
          </a:custGeom>
          <a:noFill/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5D5A7712-9A94-424D-8FD5-016467927171}"/>
              </a:ext>
            </a:extLst>
          </p:cNvPr>
          <p:cNvGrpSpPr/>
          <p:nvPr/>
        </p:nvGrpSpPr>
        <p:grpSpPr>
          <a:xfrm>
            <a:off x="8042566" y="1381767"/>
            <a:ext cx="1018139" cy="818708"/>
            <a:chOff x="2224025" y="79741"/>
            <a:chExt cx="1018139" cy="818708"/>
          </a:xfrm>
        </p:grpSpPr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1FF57C55-86C0-6745-A34C-217DAD84EFF2}"/>
                </a:ext>
              </a:extLst>
            </p:cNvPr>
            <p:cNvSpPr txBox="1"/>
            <p:nvPr/>
          </p:nvSpPr>
          <p:spPr>
            <a:xfrm>
              <a:off x="2224025" y="83284"/>
              <a:ext cx="55976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Legend:</a:t>
              </a:r>
            </a:p>
          </p:txBody>
        </p:sp>
        <p:sp>
          <p:nvSpPr>
            <p:cNvPr id="165" name="Terminator 164">
              <a:extLst>
                <a:ext uri="{FF2B5EF4-FFF2-40B4-BE49-F238E27FC236}">
                  <a16:creationId xmlns:a16="http://schemas.microsoft.com/office/drawing/2014/main" id="{D0099B74-5837-004B-AEE5-AF8CA0BEECE1}"/>
                </a:ext>
              </a:extLst>
            </p:cNvPr>
            <p:cNvSpPr/>
            <p:nvPr/>
          </p:nvSpPr>
          <p:spPr>
            <a:xfrm>
              <a:off x="2321220" y="334834"/>
              <a:ext cx="289892" cy="144946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olded Corner 165">
              <a:extLst>
                <a:ext uri="{FF2B5EF4-FFF2-40B4-BE49-F238E27FC236}">
                  <a16:creationId xmlns:a16="http://schemas.microsoft.com/office/drawing/2014/main" id="{46E10B99-56BA-404D-879B-8BB4E1519B75}"/>
                </a:ext>
              </a:extLst>
            </p:cNvPr>
            <p:cNvSpPr/>
            <p:nvPr/>
          </p:nvSpPr>
          <p:spPr>
            <a:xfrm>
              <a:off x="2337983" y="654471"/>
              <a:ext cx="248479" cy="144946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E5701A4D-DF6C-384C-82D8-76403BC251D3}"/>
                </a:ext>
              </a:extLst>
            </p:cNvPr>
            <p:cNvSpPr txBox="1"/>
            <p:nvPr/>
          </p:nvSpPr>
          <p:spPr>
            <a:xfrm>
              <a:off x="2626290" y="272903"/>
              <a:ext cx="6158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model</a:t>
              </a:r>
            </a:p>
            <a:p>
              <a:r>
                <a:rPr lang="en-US" sz="800" dirty="0"/>
                <a:t>operation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D78A7853-839E-3C46-B0AF-3530CC91DBFB}"/>
                </a:ext>
              </a:extLst>
            </p:cNvPr>
            <p:cNvSpPr txBox="1"/>
            <p:nvPr/>
          </p:nvSpPr>
          <p:spPr>
            <a:xfrm>
              <a:off x="2640467" y="584787"/>
              <a:ext cx="58381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model(s)</a:t>
              </a: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8EAEE54A-8457-2548-BE8C-FCC8C6B200B0}"/>
                </a:ext>
              </a:extLst>
            </p:cNvPr>
            <p:cNvSpPr/>
            <p:nvPr/>
          </p:nvSpPr>
          <p:spPr>
            <a:xfrm>
              <a:off x="2259418" y="79741"/>
              <a:ext cx="956931" cy="818708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A1C8B240-C86B-1540-8996-019F65751DBB}"/>
              </a:ext>
            </a:extLst>
          </p:cNvPr>
          <p:cNvSpPr txBox="1">
            <a:spLocks noChangeAspect="1"/>
          </p:cNvSpPr>
          <p:nvPr/>
        </p:nvSpPr>
        <p:spPr>
          <a:xfrm>
            <a:off x="1487870" y="2842547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2961323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oup 137">
            <a:extLst>
              <a:ext uri="{FF2B5EF4-FFF2-40B4-BE49-F238E27FC236}">
                <a16:creationId xmlns:a16="http://schemas.microsoft.com/office/drawing/2014/main" id="{CC454A96-8B70-684B-B629-E9F5DCB2191A}"/>
              </a:ext>
            </a:extLst>
          </p:cNvPr>
          <p:cNvGrpSpPr/>
          <p:nvPr/>
        </p:nvGrpSpPr>
        <p:grpSpPr>
          <a:xfrm>
            <a:off x="1843448" y="1877971"/>
            <a:ext cx="993916" cy="579784"/>
            <a:chOff x="1538648" y="1573171"/>
            <a:chExt cx="993916" cy="579784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1D6792B6-EF6C-A846-A5DB-780CCE5DFDC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38648" y="1573171"/>
              <a:ext cx="993916" cy="579784"/>
              <a:chOff x="9684568" y="1484784"/>
              <a:chExt cx="432048" cy="252028"/>
            </a:xfrm>
          </p:grpSpPr>
          <p:sp>
            <p:nvSpPr>
              <p:cNvPr id="141" name="Folded Corner 140">
                <a:extLst>
                  <a:ext uri="{FF2B5EF4-FFF2-40B4-BE49-F238E27FC236}">
                    <a16:creationId xmlns:a16="http://schemas.microsoft.com/office/drawing/2014/main" id="{D563AF48-6BC4-244B-9583-564473CEF03F}"/>
                  </a:ext>
                </a:extLst>
              </p:cNvPr>
              <p:cNvSpPr/>
              <p:nvPr/>
            </p:nvSpPr>
            <p:spPr>
              <a:xfrm>
                <a:off x="9684568" y="1484784"/>
                <a:ext cx="432048" cy="252028"/>
              </a:xfrm>
              <a:prstGeom prst="foldedCorner">
                <a:avLst/>
              </a:prstGeom>
              <a:solidFill>
                <a:srgbClr val="FFFFFF"/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2" name="Picture 141">
                <a:extLst>
                  <a:ext uri="{FF2B5EF4-FFF2-40B4-BE49-F238E27FC236}">
                    <a16:creationId xmlns:a16="http://schemas.microsoft.com/office/drawing/2014/main" id="{6C8F9277-98E8-5940-BF81-F673E4855A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396" t="6098" r="3544" b="6805"/>
              <a:stretch/>
            </p:blipFill>
            <p:spPr>
              <a:xfrm>
                <a:off x="9706626" y="1507314"/>
                <a:ext cx="392511" cy="136570"/>
              </a:xfrm>
              <a:prstGeom prst="rect">
                <a:avLst/>
              </a:prstGeom>
            </p:spPr>
          </p:pic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4CAA26F-FF93-C44E-A565-AEF0049FA67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734769" y="1854298"/>
              <a:ext cx="644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control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E2FE850-9089-CD4F-A902-40779AC4A119}"/>
              </a:ext>
            </a:extLst>
          </p:cNvPr>
          <p:cNvGrpSpPr/>
          <p:nvPr/>
        </p:nvGrpSpPr>
        <p:grpSpPr>
          <a:xfrm>
            <a:off x="1691048" y="1725571"/>
            <a:ext cx="993916" cy="579784"/>
            <a:chOff x="1538648" y="1573171"/>
            <a:chExt cx="993916" cy="579784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9936F5B4-DB6F-A54E-A00E-1EE0457D61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38648" y="1573171"/>
              <a:ext cx="993916" cy="579784"/>
              <a:chOff x="9684568" y="1484784"/>
              <a:chExt cx="432048" cy="252028"/>
            </a:xfrm>
          </p:grpSpPr>
          <p:sp>
            <p:nvSpPr>
              <p:cNvPr id="136" name="Folded Corner 135">
                <a:extLst>
                  <a:ext uri="{FF2B5EF4-FFF2-40B4-BE49-F238E27FC236}">
                    <a16:creationId xmlns:a16="http://schemas.microsoft.com/office/drawing/2014/main" id="{66C9780E-E98F-0C4F-A870-E42414243B46}"/>
                  </a:ext>
                </a:extLst>
              </p:cNvPr>
              <p:cNvSpPr/>
              <p:nvPr/>
            </p:nvSpPr>
            <p:spPr>
              <a:xfrm>
                <a:off x="9684568" y="1484784"/>
                <a:ext cx="432048" cy="252028"/>
              </a:xfrm>
              <a:prstGeom prst="foldedCorner">
                <a:avLst/>
              </a:prstGeom>
              <a:solidFill>
                <a:srgbClr val="FFFFFF"/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7" name="Picture 136">
                <a:extLst>
                  <a:ext uri="{FF2B5EF4-FFF2-40B4-BE49-F238E27FC236}">
                    <a16:creationId xmlns:a16="http://schemas.microsoft.com/office/drawing/2014/main" id="{F116BBE3-33AE-4F45-AD1E-9A4E982AA1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396" t="6098" r="3544" b="6805"/>
              <a:stretch/>
            </p:blipFill>
            <p:spPr>
              <a:xfrm>
                <a:off x="9706626" y="1507314"/>
                <a:ext cx="392511" cy="136570"/>
              </a:xfrm>
              <a:prstGeom prst="rect">
                <a:avLst/>
              </a:prstGeom>
            </p:spPr>
          </p:pic>
        </p:grp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A505EADA-9EA2-2941-80E0-BE9190FC29B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734769" y="1854298"/>
              <a:ext cx="644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control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D5E444E-6863-1143-85B3-F0B63DEDF549}"/>
              </a:ext>
            </a:extLst>
          </p:cNvPr>
          <p:cNvGrpSpPr/>
          <p:nvPr/>
        </p:nvGrpSpPr>
        <p:grpSpPr>
          <a:xfrm>
            <a:off x="5903495" y="3976914"/>
            <a:ext cx="1886750" cy="2343673"/>
            <a:chOff x="4964860" y="2452916"/>
            <a:chExt cx="3066016" cy="3808528"/>
          </a:xfrm>
        </p:grpSpPr>
        <p:pic>
          <p:nvPicPr>
            <p:cNvPr id="127" name="Picture 2" descr="D:\Forschung\Multimedia\Bilder\Labor\P1000451.JPG">
              <a:extLst>
                <a:ext uri="{FF2B5EF4-FFF2-40B4-BE49-F238E27FC236}">
                  <a16:creationId xmlns:a16="http://schemas.microsoft.com/office/drawing/2014/main" id="{39F78026-DC33-694F-B4D5-F5430C1BD0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98" t="24921" r="20402"/>
            <a:stretch/>
          </p:blipFill>
          <p:spPr bwMode="auto">
            <a:xfrm>
              <a:off x="4964860" y="2452916"/>
              <a:ext cx="3066016" cy="3808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8" name="Picture 5" descr="robotino2">
              <a:extLst>
                <a:ext uri="{FF2B5EF4-FFF2-40B4-BE49-F238E27FC236}">
                  <a16:creationId xmlns:a16="http://schemas.microsoft.com/office/drawing/2014/main" id="{544739CD-80B7-7143-BE3F-7DDA0DD7C8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1012" y="4077676"/>
              <a:ext cx="837764" cy="750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Hardware in the Loop (</a:t>
            </a:r>
            <a:r>
              <a:rPr lang="en-US" b="1" dirty="0" err="1"/>
              <a:t>HiL</a:t>
            </a:r>
            <a:r>
              <a:rPr lang="en-US" b="1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CD3C3-F1CC-5B48-B87E-6BA307749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138" y="3397956"/>
            <a:ext cx="4936595" cy="3126669"/>
          </a:xfrm>
        </p:spPr>
        <p:txBody>
          <a:bodyPr/>
          <a:lstStyle/>
          <a:p>
            <a:pPr marL="268288" indent="-268288"/>
            <a:r>
              <a:rPr lang="en-US" sz="1200" dirty="0"/>
              <a:t>Layer: Control Software + Architecture + Real Hardware + Real Plant</a:t>
            </a:r>
          </a:p>
          <a:p>
            <a:pPr marL="268288" indent="-268288"/>
            <a:r>
              <a:rPr lang="en-US" sz="1200" dirty="0"/>
              <a:t>Domain: Control/Software +Architecture +  Scheduling + Real Physics</a:t>
            </a:r>
          </a:p>
          <a:p>
            <a:pPr marL="268288" indent="-268288"/>
            <a:r>
              <a:rPr lang="en-US" sz="1200" dirty="0"/>
              <a:t>Multi-Paradigm: 1) Yes, if control is discrete 2) Combine architecture and control</a:t>
            </a:r>
          </a:p>
          <a:p>
            <a:pPr marL="268288" indent="-268288"/>
            <a:r>
              <a:rPr lang="en-US" sz="1200" dirty="0"/>
              <a:t>Cyber-Physical system: Yes, as control is cyber world and plant is from the physical world (control and architecture are both cyber)</a:t>
            </a:r>
          </a:p>
          <a:p>
            <a:pPr marL="268288" indent="-268288"/>
            <a:r>
              <a:rPr lang="en-US" sz="1200" dirty="0"/>
              <a:t>Integration for 1): Consistency via execution (tool-based)</a:t>
            </a:r>
          </a:p>
          <a:p>
            <a:pPr marL="268288" indent="-268288"/>
            <a:r>
              <a:rPr lang="en-US" sz="1200" dirty="0"/>
              <a:t>Integration for 2): Decomposition and synthesis composition-based</a:t>
            </a:r>
          </a:p>
          <a:p>
            <a:endParaRPr lang="de-DE" sz="12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2018 | Giese | The Challenge of Model-Based Integration for Cyber-Physical Systems</a:t>
            </a: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837A1E-71FD-3341-87FC-6FD0BE983E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CC423D-F358-6A48-9F44-69F65E252839}" type="slidenum">
              <a:rPr lang="de-DE" smtClean="0"/>
              <a:pPr/>
              <a:t>9</a:t>
            </a:fld>
            <a:endParaRPr lang="de-DE"/>
          </a:p>
        </p:txBody>
      </p:sp>
      <p:grpSp>
        <p:nvGrpSpPr>
          <p:cNvPr id="29" name="Group 28"/>
          <p:cNvGrpSpPr/>
          <p:nvPr/>
        </p:nvGrpSpPr>
        <p:grpSpPr>
          <a:xfrm>
            <a:off x="9416418" y="4293171"/>
            <a:ext cx="248479" cy="144946"/>
            <a:chOff x="9684568" y="1484784"/>
            <a:chExt cx="432048" cy="252028"/>
          </a:xfrm>
        </p:grpSpPr>
        <p:sp>
          <p:nvSpPr>
            <p:cNvPr id="32" name="Folded Corner 31"/>
            <p:cNvSpPr/>
            <p:nvPr/>
          </p:nvSpPr>
          <p:spPr>
            <a:xfrm>
              <a:off x="9684568" y="148478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9720572" y="1528234"/>
              <a:ext cx="392511" cy="136570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9421999" y="3902646"/>
            <a:ext cx="248479" cy="144946"/>
            <a:chOff x="9684568" y="944724"/>
            <a:chExt cx="432048" cy="252028"/>
          </a:xfrm>
        </p:grpSpPr>
        <p:sp>
          <p:nvSpPr>
            <p:cNvPr id="30" name="Folded Corner 29"/>
            <p:cNvSpPr/>
            <p:nvPr/>
          </p:nvSpPr>
          <p:spPr>
            <a:xfrm>
              <a:off x="9684568" y="94472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28584" y="980728"/>
              <a:ext cx="249154" cy="7766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56576" y="1051012"/>
              <a:ext cx="337337" cy="109736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9423636" y="3131121"/>
            <a:ext cx="248479" cy="144946"/>
            <a:chOff x="9684568" y="404664"/>
            <a:chExt cx="432048" cy="252028"/>
          </a:xfrm>
        </p:grpSpPr>
        <p:sp>
          <p:nvSpPr>
            <p:cNvPr id="25" name="Folded Corner 24"/>
            <p:cNvSpPr/>
            <p:nvPr/>
          </p:nvSpPr>
          <p:spPr>
            <a:xfrm>
              <a:off x="9684568" y="40466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720572" y="419584"/>
              <a:ext cx="381000" cy="1651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9433930" y="3480371"/>
            <a:ext cx="248479" cy="144946"/>
            <a:chOff x="9684568" y="2204864"/>
            <a:chExt cx="432048" cy="252028"/>
          </a:xfrm>
        </p:grpSpPr>
        <p:sp>
          <p:nvSpPr>
            <p:cNvPr id="35" name="Folded Corner 34"/>
            <p:cNvSpPr/>
            <p:nvPr/>
          </p:nvSpPr>
          <p:spPr>
            <a:xfrm>
              <a:off x="9684568" y="220486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20573" y="2240868"/>
              <a:ext cx="360040" cy="67291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9419593" y="2794819"/>
            <a:ext cx="248479" cy="144946"/>
            <a:chOff x="8172400" y="836712"/>
            <a:chExt cx="432048" cy="252028"/>
          </a:xfrm>
        </p:grpSpPr>
        <p:sp>
          <p:nvSpPr>
            <p:cNvPr id="39" name="Folded Corner 38"/>
            <p:cNvSpPr/>
            <p:nvPr/>
          </p:nvSpPr>
          <p:spPr>
            <a:xfrm>
              <a:off x="8172400" y="836712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191450" y="855762"/>
              <a:ext cx="393566" cy="21602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79267" y="867115"/>
              <a:ext cx="221303" cy="186985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9445625" y="1997646"/>
            <a:ext cx="289892" cy="144946"/>
            <a:chOff x="7596336" y="404664"/>
            <a:chExt cx="504056" cy="252028"/>
          </a:xfrm>
        </p:grpSpPr>
        <p:sp>
          <p:nvSpPr>
            <p:cNvPr id="37" name="Terminator 36"/>
            <p:cNvSpPr/>
            <p:nvPr/>
          </p:nvSpPr>
          <p:spPr>
            <a:xfrm>
              <a:off x="7596336" y="404664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50472" y="448159"/>
              <a:ext cx="381000" cy="165100"/>
            </a:xfrm>
            <a:prstGeom prst="rect">
              <a:avLst/>
            </a:prstGeom>
          </p:spPr>
        </p:pic>
      </p:grpSp>
      <p:grpSp>
        <p:nvGrpSpPr>
          <p:cNvPr id="302" name="Group 301"/>
          <p:cNvGrpSpPr/>
          <p:nvPr/>
        </p:nvGrpSpPr>
        <p:grpSpPr>
          <a:xfrm>
            <a:off x="9448800" y="1661096"/>
            <a:ext cx="289892" cy="144946"/>
            <a:chOff x="9448800" y="1661096"/>
            <a:chExt cx="289892" cy="144946"/>
          </a:xfrm>
        </p:grpSpPr>
        <p:sp>
          <p:nvSpPr>
            <p:cNvPr id="47" name="Terminator 46"/>
            <p:cNvSpPr/>
            <p:nvPr/>
          </p:nvSpPr>
          <p:spPr>
            <a:xfrm>
              <a:off x="9448800" y="1661096"/>
              <a:ext cx="289892" cy="144946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31983" y="1689107"/>
              <a:ext cx="143293" cy="44667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90570" y="1729528"/>
              <a:ext cx="194009" cy="63111"/>
            </a:xfrm>
            <a:prstGeom prst="rect">
              <a:avLst/>
            </a:prstGeom>
          </p:spPr>
        </p:pic>
      </p:grpSp>
      <p:grpSp>
        <p:nvGrpSpPr>
          <p:cNvPr id="62" name="Group 61"/>
          <p:cNvGrpSpPr/>
          <p:nvPr/>
        </p:nvGrpSpPr>
        <p:grpSpPr>
          <a:xfrm>
            <a:off x="9399774" y="4648771"/>
            <a:ext cx="248479" cy="144946"/>
            <a:chOff x="8860606" y="795189"/>
            <a:chExt cx="432048" cy="252028"/>
          </a:xfrm>
        </p:grpSpPr>
        <p:sp>
          <p:nvSpPr>
            <p:cNvPr id="49" name="Folded Corner 48"/>
            <p:cNvSpPr/>
            <p:nvPr/>
          </p:nvSpPr>
          <p:spPr>
            <a:xfrm>
              <a:off x="8860606" y="795189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885074" y="823452"/>
              <a:ext cx="379575" cy="46498"/>
            </a:xfrm>
            <a:prstGeom prst="rect">
              <a:avLst/>
            </a:prstGeom>
          </p:spPr>
        </p:pic>
      </p:grpSp>
      <p:grpSp>
        <p:nvGrpSpPr>
          <p:cNvPr id="61" name="Group 60"/>
          <p:cNvGrpSpPr/>
          <p:nvPr/>
        </p:nvGrpSpPr>
        <p:grpSpPr>
          <a:xfrm>
            <a:off x="9420225" y="1362646"/>
            <a:ext cx="289892" cy="144946"/>
            <a:chOff x="6348561" y="395139"/>
            <a:chExt cx="504056" cy="252028"/>
          </a:xfrm>
        </p:grpSpPr>
        <p:sp>
          <p:nvSpPr>
            <p:cNvPr id="55" name="Terminator 54"/>
            <p:cNvSpPr/>
            <p:nvPr/>
          </p:nvSpPr>
          <p:spPr>
            <a:xfrm>
              <a:off x="6348561" y="395139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6401829" y="454464"/>
              <a:ext cx="392511" cy="136570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9437195" y="2332321"/>
            <a:ext cx="340158" cy="174191"/>
            <a:chOff x="9194800" y="2627164"/>
            <a:chExt cx="591457" cy="302879"/>
          </a:xfrm>
        </p:grpSpPr>
        <p:sp>
          <p:nvSpPr>
            <p:cNvPr id="64" name="Terminator 63"/>
            <p:cNvSpPr/>
            <p:nvPr/>
          </p:nvSpPr>
          <p:spPr>
            <a:xfrm>
              <a:off x="9240986" y="2627164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21292" y="2659993"/>
              <a:ext cx="360040" cy="67291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9194800" y="2689224"/>
              <a:ext cx="591457" cy="240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 err="1"/>
                <a:t>RoboSim</a:t>
              </a:r>
              <a:endParaRPr lang="en-US" sz="300" dirty="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9388475" y="778446"/>
            <a:ext cx="266420" cy="185553"/>
            <a:chOff x="9378950" y="4912296"/>
            <a:chExt cx="266420" cy="185553"/>
          </a:xfrm>
        </p:grpSpPr>
        <p:sp>
          <p:nvSpPr>
            <p:cNvPr id="78" name="Folded Corner 77"/>
            <p:cNvSpPr/>
            <p:nvPr/>
          </p:nvSpPr>
          <p:spPr>
            <a:xfrm>
              <a:off x="9383899" y="4912296"/>
              <a:ext cx="248479" cy="144946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9378950" y="4959350"/>
              <a:ext cx="26642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/>
                <a:t>input</a:t>
              </a:r>
            </a:p>
          </p:txBody>
        </p:sp>
        <p:pic>
          <p:nvPicPr>
            <p:cNvPr id="82" name="Picture 3" descr="D:\Paper\2012-05-15 Toolchain SIMPAR 2012\svn\fig\matlab monitor.JPG"/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215"/>
            <a:stretch/>
          </p:blipFill>
          <p:spPr bwMode="auto">
            <a:xfrm>
              <a:off x="9410612" y="4923666"/>
              <a:ext cx="193763" cy="89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9" name="Group 88"/>
          <p:cNvGrpSpPr/>
          <p:nvPr/>
        </p:nvGrpSpPr>
        <p:grpSpPr>
          <a:xfrm>
            <a:off x="9372600" y="1022921"/>
            <a:ext cx="300082" cy="188728"/>
            <a:chOff x="9363075" y="5156771"/>
            <a:chExt cx="300082" cy="188728"/>
          </a:xfrm>
        </p:grpSpPr>
        <p:sp>
          <p:nvSpPr>
            <p:cNvPr id="85" name="Folded Corner 84"/>
            <p:cNvSpPr/>
            <p:nvPr/>
          </p:nvSpPr>
          <p:spPr>
            <a:xfrm>
              <a:off x="9387074" y="5156771"/>
              <a:ext cx="248479" cy="144946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9363075" y="5207000"/>
              <a:ext cx="30008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/>
                <a:t>Output</a:t>
              </a:r>
            </a:p>
          </p:txBody>
        </p:sp>
        <p:pic>
          <p:nvPicPr>
            <p:cNvPr id="87" name="Picture 3" descr="D:\Paper\2012-05-15 Toolchain SIMPAR 2012\svn\fig\matlab monitor.JPG"/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215"/>
            <a:stretch/>
          </p:blipFill>
          <p:spPr bwMode="auto">
            <a:xfrm>
              <a:off x="9413787" y="5171316"/>
              <a:ext cx="193763" cy="89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5" name="TextBox 134"/>
          <p:cNvSpPr txBox="1"/>
          <p:nvPr/>
        </p:nvSpPr>
        <p:spPr>
          <a:xfrm>
            <a:off x="9299575" y="158750"/>
            <a:ext cx="26642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plant</a:t>
            </a:r>
          </a:p>
        </p:txBody>
      </p:sp>
      <p:sp>
        <p:nvSpPr>
          <p:cNvPr id="242" name="Terminator 241"/>
          <p:cNvSpPr/>
          <p:nvPr/>
        </p:nvSpPr>
        <p:spPr>
          <a:xfrm>
            <a:off x="9309100" y="378396"/>
            <a:ext cx="289892" cy="144946"/>
          </a:xfrm>
          <a:prstGeom prst="flowChartTerminator">
            <a:avLst/>
          </a:prstGeom>
          <a:solidFill>
            <a:srgbClr val="FFFFFF"/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0" name="Picture 239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78951" y="378142"/>
            <a:ext cx="155574" cy="145324"/>
          </a:xfrm>
          <a:prstGeom prst="rect">
            <a:avLst/>
          </a:prstGeom>
        </p:spPr>
      </p:pic>
      <p:cxnSp>
        <p:nvCxnSpPr>
          <p:cNvPr id="362" name="Straight Arrow Connector 361"/>
          <p:cNvCxnSpPr>
            <a:cxnSpLocks noChangeAspect="1"/>
          </p:cNvCxnSpPr>
          <p:nvPr/>
        </p:nvCxnSpPr>
        <p:spPr>
          <a:xfrm>
            <a:off x="3583588" y="1875763"/>
            <a:ext cx="726188" cy="48260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Arrow Connector 362"/>
          <p:cNvCxnSpPr>
            <a:cxnSpLocks noChangeAspect="1"/>
          </p:cNvCxnSpPr>
          <p:nvPr/>
        </p:nvCxnSpPr>
        <p:spPr>
          <a:xfrm>
            <a:off x="2532564" y="1863063"/>
            <a:ext cx="710412" cy="7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F7C8F7F2-6AD3-C84B-A5F3-5F5CB8DCB462}"/>
              </a:ext>
            </a:extLst>
          </p:cNvPr>
          <p:cNvGrpSpPr/>
          <p:nvPr/>
        </p:nvGrpSpPr>
        <p:grpSpPr>
          <a:xfrm>
            <a:off x="1538648" y="1573171"/>
            <a:ext cx="993916" cy="579784"/>
            <a:chOff x="1538648" y="1573171"/>
            <a:chExt cx="993916" cy="579784"/>
          </a:xfrm>
        </p:grpSpPr>
        <p:grpSp>
          <p:nvGrpSpPr>
            <p:cNvPr id="365" name="Group 364"/>
            <p:cNvGrpSpPr>
              <a:grpSpLocks noChangeAspect="1"/>
            </p:cNvGrpSpPr>
            <p:nvPr/>
          </p:nvGrpSpPr>
          <p:grpSpPr>
            <a:xfrm>
              <a:off x="1538648" y="1573171"/>
              <a:ext cx="993916" cy="579784"/>
              <a:chOff x="9684568" y="1484784"/>
              <a:chExt cx="432048" cy="252028"/>
            </a:xfrm>
          </p:grpSpPr>
          <p:sp>
            <p:nvSpPr>
              <p:cNvPr id="366" name="Folded Corner 365"/>
              <p:cNvSpPr/>
              <p:nvPr/>
            </p:nvSpPr>
            <p:spPr>
              <a:xfrm>
                <a:off x="9684568" y="1484784"/>
                <a:ext cx="432048" cy="252028"/>
              </a:xfrm>
              <a:prstGeom prst="foldedCorner">
                <a:avLst/>
              </a:prstGeom>
              <a:solidFill>
                <a:srgbClr val="FFFFFF"/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67" name="Picture 366"/>
              <p:cNvPicPr>
                <a:picLocks noChangeAspect="1"/>
              </p:cNvPicPr>
              <p:nvPr/>
            </p:nvPicPr>
            <p:blipFill rotWithShape="1">
              <a:blip r:embed="rId3"/>
              <a:srcRect l="1396" t="6098" r="3544" b="6805"/>
              <a:stretch/>
            </p:blipFill>
            <p:spPr>
              <a:xfrm>
                <a:off x="9706626" y="1507314"/>
                <a:ext cx="392511" cy="136570"/>
              </a:xfrm>
              <a:prstGeom prst="rect">
                <a:avLst/>
              </a:prstGeom>
            </p:spPr>
          </p:pic>
        </p:grpSp>
        <p:sp>
          <p:nvSpPr>
            <p:cNvPr id="368" name="TextBox 367"/>
            <p:cNvSpPr txBox="1">
              <a:spLocks noChangeAspect="1"/>
            </p:cNvSpPr>
            <p:nvPr/>
          </p:nvSpPr>
          <p:spPr>
            <a:xfrm>
              <a:off x="1734769" y="1854298"/>
              <a:ext cx="644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control</a:t>
              </a:r>
            </a:p>
          </p:txBody>
        </p:sp>
      </p:grpSp>
      <p:sp>
        <p:nvSpPr>
          <p:cNvPr id="369" name="Terminator 368"/>
          <p:cNvSpPr>
            <a:spLocks noChangeAspect="1"/>
          </p:cNvSpPr>
          <p:nvPr/>
        </p:nvSpPr>
        <p:spPr>
          <a:xfrm>
            <a:off x="6862476" y="2195471"/>
            <a:ext cx="1159568" cy="579784"/>
          </a:xfrm>
          <a:prstGeom prst="flowChartTerminator">
            <a:avLst/>
          </a:prstGeom>
          <a:solidFill>
            <a:srgbClr val="FFFFFF"/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3" name="Group 372"/>
          <p:cNvGrpSpPr>
            <a:grpSpLocks noChangeAspect="1"/>
          </p:cNvGrpSpPr>
          <p:nvPr/>
        </p:nvGrpSpPr>
        <p:grpSpPr>
          <a:xfrm>
            <a:off x="3268376" y="1738271"/>
            <a:ext cx="1159568" cy="579784"/>
            <a:chOff x="7596336" y="404664"/>
            <a:chExt cx="504056" cy="252028"/>
          </a:xfrm>
        </p:grpSpPr>
        <p:sp>
          <p:nvSpPr>
            <p:cNvPr id="374" name="Terminator 373"/>
            <p:cNvSpPr/>
            <p:nvPr/>
          </p:nvSpPr>
          <p:spPr>
            <a:xfrm>
              <a:off x="7596336" y="404664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5" name="Picture 37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50472" y="448159"/>
              <a:ext cx="381000" cy="165100"/>
            </a:xfrm>
            <a:prstGeom prst="rect">
              <a:avLst/>
            </a:prstGeom>
          </p:spPr>
        </p:pic>
      </p:grpSp>
      <p:cxnSp>
        <p:nvCxnSpPr>
          <p:cNvPr id="376" name="Straight Arrow Connector 375"/>
          <p:cNvCxnSpPr>
            <a:cxnSpLocks noChangeAspect="1"/>
          </p:cNvCxnSpPr>
          <p:nvPr/>
        </p:nvCxnSpPr>
        <p:spPr>
          <a:xfrm>
            <a:off x="4424864" y="2040863"/>
            <a:ext cx="710412" cy="7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Arrow Connector 376"/>
          <p:cNvCxnSpPr>
            <a:cxnSpLocks noChangeAspect="1"/>
          </p:cNvCxnSpPr>
          <p:nvPr/>
        </p:nvCxnSpPr>
        <p:spPr>
          <a:xfrm>
            <a:off x="6152064" y="2345663"/>
            <a:ext cx="710412" cy="7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8" name="Group 377"/>
          <p:cNvGrpSpPr>
            <a:grpSpLocks noChangeAspect="1"/>
          </p:cNvGrpSpPr>
          <p:nvPr/>
        </p:nvGrpSpPr>
        <p:grpSpPr>
          <a:xfrm>
            <a:off x="5145448" y="2031363"/>
            <a:ext cx="993916" cy="579784"/>
            <a:chOff x="8172400" y="836712"/>
            <a:chExt cx="432048" cy="252028"/>
          </a:xfrm>
        </p:grpSpPr>
        <p:sp>
          <p:nvSpPr>
            <p:cNvPr id="379" name="Folded Corner 378"/>
            <p:cNvSpPr/>
            <p:nvPr/>
          </p:nvSpPr>
          <p:spPr>
            <a:xfrm>
              <a:off x="8172400" y="836712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0" name="Picture 37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191450" y="855762"/>
              <a:ext cx="393566" cy="216024"/>
            </a:xfrm>
            <a:prstGeom prst="rect">
              <a:avLst/>
            </a:prstGeom>
          </p:spPr>
        </p:pic>
        <p:pic>
          <p:nvPicPr>
            <p:cNvPr id="381" name="Picture 380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79267" y="867115"/>
              <a:ext cx="221303" cy="186985"/>
            </a:xfrm>
            <a:prstGeom prst="rect">
              <a:avLst/>
            </a:prstGeom>
          </p:spPr>
        </p:pic>
      </p:grpSp>
      <p:grpSp>
        <p:nvGrpSpPr>
          <p:cNvPr id="382" name="Group 381"/>
          <p:cNvGrpSpPr>
            <a:grpSpLocks noChangeAspect="1"/>
          </p:cNvGrpSpPr>
          <p:nvPr/>
        </p:nvGrpSpPr>
        <p:grpSpPr>
          <a:xfrm>
            <a:off x="1535572" y="2563771"/>
            <a:ext cx="993916" cy="579784"/>
            <a:chOff x="8860606" y="795189"/>
            <a:chExt cx="432048" cy="252028"/>
          </a:xfrm>
        </p:grpSpPr>
        <p:sp>
          <p:nvSpPr>
            <p:cNvPr id="383" name="Folded Corner 382"/>
            <p:cNvSpPr/>
            <p:nvPr/>
          </p:nvSpPr>
          <p:spPr>
            <a:xfrm>
              <a:off x="8860606" y="795189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4" name="Picture 38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885074" y="823452"/>
              <a:ext cx="379575" cy="46498"/>
            </a:xfrm>
            <a:prstGeom prst="rect">
              <a:avLst/>
            </a:prstGeom>
          </p:spPr>
        </p:pic>
      </p:grpSp>
      <p:cxnSp>
        <p:nvCxnSpPr>
          <p:cNvPr id="385" name="Straight Arrow Connector 384"/>
          <p:cNvCxnSpPr>
            <a:cxnSpLocks noChangeAspect="1"/>
          </p:cNvCxnSpPr>
          <p:nvPr/>
        </p:nvCxnSpPr>
        <p:spPr>
          <a:xfrm flipV="1">
            <a:off x="2545264" y="2764763"/>
            <a:ext cx="710412" cy="7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6" name="Group 385"/>
          <p:cNvGrpSpPr>
            <a:grpSpLocks noChangeAspect="1"/>
          </p:cNvGrpSpPr>
          <p:nvPr/>
        </p:nvGrpSpPr>
        <p:grpSpPr>
          <a:xfrm>
            <a:off x="3242976" y="2411371"/>
            <a:ext cx="1159568" cy="579784"/>
            <a:chOff x="9448800" y="1661096"/>
            <a:chExt cx="289892" cy="144946"/>
          </a:xfrm>
        </p:grpSpPr>
        <p:sp>
          <p:nvSpPr>
            <p:cNvPr id="387" name="Terminator 386"/>
            <p:cNvSpPr/>
            <p:nvPr/>
          </p:nvSpPr>
          <p:spPr>
            <a:xfrm>
              <a:off x="9448800" y="1661096"/>
              <a:ext cx="289892" cy="144946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8" name="Picture 38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31983" y="1689107"/>
              <a:ext cx="143293" cy="44667"/>
            </a:xfrm>
            <a:prstGeom prst="rect">
              <a:avLst/>
            </a:prstGeom>
          </p:spPr>
        </p:pic>
        <p:pic>
          <p:nvPicPr>
            <p:cNvPr id="389" name="Picture 38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90570" y="1729528"/>
              <a:ext cx="194009" cy="63111"/>
            </a:xfrm>
            <a:prstGeom prst="rect">
              <a:avLst/>
            </a:prstGeom>
          </p:spPr>
        </p:pic>
      </p:grpSp>
      <p:cxnSp>
        <p:nvCxnSpPr>
          <p:cNvPr id="390" name="Straight Arrow Connector 389"/>
          <p:cNvCxnSpPr>
            <a:cxnSpLocks noChangeAspect="1"/>
          </p:cNvCxnSpPr>
          <p:nvPr/>
        </p:nvCxnSpPr>
        <p:spPr>
          <a:xfrm flipV="1">
            <a:off x="4412164" y="2523463"/>
            <a:ext cx="710412" cy="7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Arrow Connector 397"/>
          <p:cNvCxnSpPr>
            <a:cxnSpLocks noChangeAspect="1"/>
          </p:cNvCxnSpPr>
          <p:nvPr/>
        </p:nvCxnSpPr>
        <p:spPr>
          <a:xfrm flipH="1">
            <a:off x="7319676" y="2955263"/>
            <a:ext cx="115088" cy="2070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TextBox 399"/>
          <p:cNvSpPr txBox="1">
            <a:spLocks noChangeAspect="1"/>
          </p:cNvSpPr>
          <p:nvPr/>
        </p:nvSpPr>
        <p:spPr>
          <a:xfrm>
            <a:off x="7166327" y="2334224"/>
            <a:ext cx="617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linking</a:t>
            </a:r>
          </a:p>
        </p:txBody>
      </p:sp>
      <p:sp>
        <p:nvSpPr>
          <p:cNvPr id="405" name="Freeform 404"/>
          <p:cNvSpPr>
            <a:spLocks noChangeAspect="1"/>
          </p:cNvSpPr>
          <p:nvPr/>
        </p:nvSpPr>
        <p:spPr>
          <a:xfrm>
            <a:off x="882317" y="1379619"/>
            <a:ext cx="531419" cy="1524768"/>
          </a:xfrm>
          <a:custGeom>
            <a:avLst/>
            <a:gdLst>
              <a:gd name="connsiteX0" fmla="*/ 0 w 2834586"/>
              <a:gd name="connsiteY0" fmla="*/ 351606 h 448386"/>
              <a:gd name="connsiteX1" fmla="*/ 469900 w 2834586"/>
              <a:gd name="connsiteY1" fmla="*/ 427806 h 448386"/>
              <a:gd name="connsiteX2" fmla="*/ 2260600 w 2834586"/>
              <a:gd name="connsiteY2" fmla="*/ 21406 h 448386"/>
              <a:gd name="connsiteX3" fmla="*/ 2794000 w 2834586"/>
              <a:gd name="connsiteY3" fmla="*/ 56331 h 448386"/>
              <a:gd name="connsiteX4" fmla="*/ 2797175 w 2834586"/>
              <a:gd name="connsiteY4" fmla="*/ 53156 h 448386"/>
              <a:gd name="connsiteX0" fmla="*/ 2116011 w 2366147"/>
              <a:gd name="connsiteY0" fmla="*/ 0 h 486132"/>
              <a:gd name="connsiteX1" fmla="*/ 1461 w 2366147"/>
              <a:gd name="connsiteY1" fmla="*/ 485775 h 486132"/>
              <a:gd name="connsiteX2" fmla="*/ 1792161 w 2366147"/>
              <a:gd name="connsiteY2" fmla="*/ 79375 h 486132"/>
              <a:gd name="connsiteX3" fmla="*/ 2325561 w 2366147"/>
              <a:gd name="connsiteY3" fmla="*/ 114300 h 486132"/>
              <a:gd name="connsiteX4" fmla="*/ 2328736 w 2366147"/>
              <a:gd name="connsiteY4" fmla="*/ 111125 h 486132"/>
              <a:gd name="connsiteX0" fmla="*/ 4524375 w 5002396"/>
              <a:gd name="connsiteY0" fmla="*/ 42931 h 1887606"/>
              <a:gd name="connsiteX1" fmla="*/ 2409825 w 5002396"/>
              <a:gd name="connsiteY1" fmla="*/ 528706 h 1887606"/>
              <a:gd name="connsiteX2" fmla="*/ 4200525 w 5002396"/>
              <a:gd name="connsiteY2" fmla="*/ 122306 h 1887606"/>
              <a:gd name="connsiteX3" fmla="*/ 4733925 w 5002396"/>
              <a:gd name="connsiteY3" fmla="*/ 157231 h 1887606"/>
              <a:gd name="connsiteX4" fmla="*/ 0 w 5002396"/>
              <a:gd name="connsiteY4" fmla="*/ 1887606 h 1887606"/>
              <a:gd name="connsiteX0" fmla="*/ 4529723 w 4530483"/>
              <a:gd name="connsiteY0" fmla="*/ 0 h 1844675"/>
              <a:gd name="connsiteX1" fmla="*/ 2415173 w 4530483"/>
              <a:gd name="connsiteY1" fmla="*/ 485775 h 1844675"/>
              <a:gd name="connsiteX2" fmla="*/ 4205873 w 4530483"/>
              <a:gd name="connsiteY2" fmla="*/ 79375 h 1844675"/>
              <a:gd name="connsiteX3" fmla="*/ 602248 w 4530483"/>
              <a:gd name="connsiteY3" fmla="*/ 895350 h 1844675"/>
              <a:gd name="connsiteX4" fmla="*/ 5348 w 4530483"/>
              <a:gd name="connsiteY4" fmla="*/ 1844675 h 1844675"/>
              <a:gd name="connsiteX0" fmla="*/ 4529723 w 4588803"/>
              <a:gd name="connsiteY0" fmla="*/ 10104 h 1854779"/>
              <a:gd name="connsiteX1" fmla="*/ 4205873 w 4588803"/>
              <a:gd name="connsiteY1" fmla="*/ 89479 h 1854779"/>
              <a:gd name="connsiteX2" fmla="*/ 602248 w 4588803"/>
              <a:gd name="connsiteY2" fmla="*/ 905454 h 1854779"/>
              <a:gd name="connsiteX3" fmla="*/ 5348 w 4588803"/>
              <a:gd name="connsiteY3" fmla="*/ 1854779 h 1854779"/>
              <a:gd name="connsiteX0" fmla="*/ 4541039 w 4600119"/>
              <a:gd name="connsiteY0" fmla="*/ 10104 h 1854779"/>
              <a:gd name="connsiteX1" fmla="*/ 4217189 w 4600119"/>
              <a:gd name="connsiteY1" fmla="*/ 89479 h 1854779"/>
              <a:gd name="connsiteX2" fmla="*/ 613564 w 4600119"/>
              <a:gd name="connsiteY2" fmla="*/ 905454 h 1854779"/>
              <a:gd name="connsiteX3" fmla="*/ 54764 w 4600119"/>
              <a:gd name="connsiteY3" fmla="*/ 1467430 h 1854779"/>
              <a:gd name="connsiteX4" fmla="*/ 16664 w 4600119"/>
              <a:gd name="connsiteY4" fmla="*/ 1854779 h 1854779"/>
              <a:gd name="connsiteX0" fmla="*/ 4702560 w 4761640"/>
              <a:gd name="connsiteY0" fmla="*/ 10104 h 1854779"/>
              <a:gd name="connsiteX1" fmla="*/ 4378710 w 4761640"/>
              <a:gd name="connsiteY1" fmla="*/ 89479 h 1854779"/>
              <a:gd name="connsiteX2" fmla="*/ 775085 w 4761640"/>
              <a:gd name="connsiteY2" fmla="*/ 905454 h 1854779"/>
              <a:gd name="connsiteX3" fmla="*/ 22610 w 4761640"/>
              <a:gd name="connsiteY3" fmla="*/ 1556330 h 1854779"/>
              <a:gd name="connsiteX4" fmla="*/ 178185 w 4761640"/>
              <a:gd name="connsiteY4" fmla="*/ 1854779 h 1854779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82293 w 4741373"/>
              <a:gd name="connsiteY0" fmla="*/ 10104 h 1921454"/>
              <a:gd name="connsiteX1" fmla="*/ 4358443 w 4741373"/>
              <a:gd name="connsiteY1" fmla="*/ 89479 h 1921454"/>
              <a:gd name="connsiteX2" fmla="*/ 754818 w 4741373"/>
              <a:gd name="connsiteY2" fmla="*/ 905454 h 1921454"/>
              <a:gd name="connsiteX3" fmla="*/ 2343 w 4741373"/>
              <a:gd name="connsiteY3" fmla="*/ 1556330 h 1921454"/>
              <a:gd name="connsiteX4" fmla="*/ 227768 w 4741373"/>
              <a:gd name="connsiteY4" fmla="*/ 1921454 h 1921454"/>
              <a:gd name="connsiteX0" fmla="*/ 4690808 w 4749888"/>
              <a:gd name="connsiteY0" fmla="*/ 10104 h 1921454"/>
              <a:gd name="connsiteX1" fmla="*/ 4366958 w 4749888"/>
              <a:gd name="connsiteY1" fmla="*/ 89479 h 1921454"/>
              <a:gd name="connsiteX2" fmla="*/ 763333 w 4749888"/>
              <a:gd name="connsiteY2" fmla="*/ 905454 h 1921454"/>
              <a:gd name="connsiteX3" fmla="*/ 112458 w 4749888"/>
              <a:gd name="connsiteY3" fmla="*/ 1254704 h 1921454"/>
              <a:gd name="connsiteX4" fmla="*/ 10858 w 4749888"/>
              <a:gd name="connsiteY4" fmla="*/ 1556330 h 1921454"/>
              <a:gd name="connsiteX5" fmla="*/ 236283 w 4749888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697837 w 4756917"/>
              <a:gd name="connsiteY0" fmla="*/ 10104 h 1921454"/>
              <a:gd name="connsiteX1" fmla="*/ 4373987 w 4756917"/>
              <a:gd name="connsiteY1" fmla="*/ 89479 h 1921454"/>
              <a:gd name="connsiteX2" fmla="*/ 770362 w 4756917"/>
              <a:gd name="connsiteY2" fmla="*/ 905454 h 1921454"/>
              <a:gd name="connsiteX3" fmla="*/ 36937 w 4756917"/>
              <a:gd name="connsiteY3" fmla="*/ 924504 h 1921454"/>
              <a:gd name="connsiteX4" fmla="*/ 17887 w 4756917"/>
              <a:gd name="connsiteY4" fmla="*/ 1556330 h 1921454"/>
              <a:gd name="connsiteX5" fmla="*/ 243312 w 4756917"/>
              <a:gd name="connsiteY5" fmla="*/ 1921454 h 1921454"/>
              <a:gd name="connsiteX0" fmla="*/ 4373987 w 4373987"/>
              <a:gd name="connsiteY0" fmla="*/ 0 h 1831975"/>
              <a:gd name="connsiteX1" fmla="*/ 770362 w 4373987"/>
              <a:gd name="connsiteY1" fmla="*/ 815975 h 1831975"/>
              <a:gd name="connsiteX2" fmla="*/ 36937 w 4373987"/>
              <a:gd name="connsiteY2" fmla="*/ 835025 h 1831975"/>
              <a:gd name="connsiteX3" fmla="*/ 17887 w 4373987"/>
              <a:gd name="connsiteY3" fmla="*/ 1466851 h 1831975"/>
              <a:gd name="connsiteX4" fmla="*/ 243312 w 4373987"/>
              <a:gd name="connsiteY4" fmla="*/ 1831975 h 1831975"/>
              <a:gd name="connsiteX0" fmla="*/ 770362 w 770362"/>
              <a:gd name="connsiteY0" fmla="*/ 35639 h 1051639"/>
              <a:gd name="connsiteX1" fmla="*/ 36937 w 770362"/>
              <a:gd name="connsiteY1" fmla="*/ 54689 h 1051639"/>
              <a:gd name="connsiteX2" fmla="*/ 17887 w 770362"/>
              <a:gd name="connsiteY2" fmla="*/ 686515 h 1051639"/>
              <a:gd name="connsiteX3" fmla="*/ 243312 w 770362"/>
              <a:gd name="connsiteY3" fmla="*/ 1051639 h 1051639"/>
              <a:gd name="connsiteX0" fmla="*/ 36937 w 243461"/>
              <a:gd name="connsiteY0" fmla="*/ 0 h 996950"/>
              <a:gd name="connsiteX1" fmla="*/ 17887 w 243461"/>
              <a:gd name="connsiteY1" fmla="*/ 631826 h 996950"/>
              <a:gd name="connsiteX2" fmla="*/ 243312 w 243461"/>
              <a:gd name="connsiteY2" fmla="*/ 996950 h 996950"/>
              <a:gd name="connsiteX0" fmla="*/ 29962 w 141334"/>
              <a:gd name="connsiteY0" fmla="*/ 0 h 727075"/>
              <a:gd name="connsiteX1" fmla="*/ 10912 w 141334"/>
              <a:gd name="connsiteY1" fmla="*/ 631826 h 727075"/>
              <a:gd name="connsiteX2" fmla="*/ 141087 w 141334"/>
              <a:gd name="connsiteY2" fmla="*/ 727075 h 727075"/>
              <a:gd name="connsiteX0" fmla="*/ 50160 w 161489"/>
              <a:gd name="connsiteY0" fmla="*/ 0 h 727075"/>
              <a:gd name="connsiteX1" fmla="*/ 5710 w 161489"/>
              <a:gd name="connsiteY1" fmla="*/ 365126 h 727075"/>
              <a:gd name="connsiteX2" fmla="*/ 161285 w 161489"/>
              <a:gd name="connsiteY2" fmla="*/ 727075 h 727075"/>
              <a:gd name="connsiteX0" fmla="*/ 50160 w 161489"/>
              <a:gd name="connsiteY0" fmla="*/ 0 h 727075"/>
              <a:gd name="connsiteX1" fmla="*/ 5710 w 161489"/>
              <a:gd name="connsiteY1" fmla="*/ 365126 h 727075"/>
              <a:gd name="connsiteX2" fmla="*/ 161285 w 161489"/>
              <a:gd name="connsiteY2" fmla="*/ 727075 h 727075"/>
              <a:gd name="connsiteX0" fmla="*/ 99076 w 156609"/>
              <a:gd name="connsiteY0" fmla="*/ 0 h 716835"/>
              <a:gd name="connsiteX1" fmla="*/ 841 w 156609"/>
              <a:gd name="connsiteY1" fmla="*/ 354886 h 716835"/>
              <a:gd name="connsiteX2" fmla="*/ 156416 w 156609"/>
              <a:gd name="connsiteY2" fmla="*/ 716835 h 716835"/>
              <a:gd name="connsiteX0" fmla="*/ 99993 w 157526"/>
              <a:gd name="connsiteY0" fmla="*/ 0 h 716835"/>
              <a:gd name="connsiteX1" fmla="*/ 1758 w 157526"/>
              <a:gd name="connsiteY1" fmla="*/ 354886 h 716835"/>
              <a:gd name="connsiteX2" fmla="*/ 157333 w 157526"/>
              <a:gd name="connsiteY2" fmla="*/ 716835 h 716835"/>
              <a:gd name="connsiteX0" fmla="*/ 99993 w 157333"/>
              <a:gd name="connsiteY0" fmla="*/ 0 h 716835"/>
              <a:gd name="connsiteX1" fmla="*/ 1758 w 157333"/>
              <a:gd name="connsiteY1" fmla="*/ 354886 h 716835"/>
              <a:gd name="connsiteX2" fmla="*/ 157333 w 157333"/>
              <a:gd name="connsiteY2" fmla="*/ 716835 h 716835"/>
              <a:gd name="connsiteX0" fmla="*/ 98551 w 118655"/>
              <a:gd name="connsiteY0" fmla="*/ 0 h 720248"/>
              <a:gd name="connsiteX1" fmla="*/ 316 w 118655"/>
              <a:gd name="connsiteY1" fmla="*/ 354886 h 720248"/>
              <a:gd name="connsiteX2" fmla="*/ 118655 w 118655"/>
              <a:gd name="connsiteY2" fmla="*/ 720248 h 720248"/>
              <a:gd name="connsiteX0" fmla="*/ 101110 w 121214"/>
              <a:gd name="connsiteY0" fmla="*/ 0 h 720248"/>
              <a:gd name="connsiteX1" fmla="*/ 2875 w 121214"/>
              <a:gd name="connsiteY1" fmla="*/ 354886 h 720248"/>
              <a:gd name="connsiteX2" fmla="*/ 34652 w 121214"/>
              <a:gd name="connsiteY2" fmla="*/ 535476 h 720248"/>
              <a:gd name="connsiteX3" fmla="*/ 121214 w 121214"/>
              <a:gd name="connsiteY3" fmla="*/ 720248 h 720248"/>
              <a:gd name="connsiteX0" fmla="*/ 66603 w 86707"/>
              <a:gd name="connsiteY0" fmla="*/ 0 h 720248"/>
              <a:gd name="connsiteX1" fmla="*/ 145 w 86707"/>
              <a:gd name="connsiteY1" fmla="*/ 535476 h 720248"/>
              <a:gd name="connsiteX2" fmla="*/ 86707 w 86707"/>
              <a:gd name="connsiteY2" fmla="*/ 720248 h 720248"/>
              <a:gd name="connsiteX0" fmla="*/ 0 w 86562"/>
              <a:gd name="connsiteY0" fmla="*/ 0 h 184772"/>
              <a:gd name="connsiteX1" fmla="*/ 86562 w 86562"/>
              <a:gd name="connsiteY1" fmla="*/ 184772 h 18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562" h="184772">
                <a:moveTo>
                  <a:pt x="0" y="0"/>
                </a:moveTo>
                <a:cubicBezTo>
                  <a:pt x="19723" y="60894"/>
                  <a:pt x="72135" y="153977"/>
                  <a:pt x="86562" y="184772"/>
                </a:cubicBezTo>
              </a:path>
            </a:pathLst>
          </a:custGeom>
          <a:noFill/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59687D4-E84B-0348-B63E-1CE11844C2F0}"/>
              </a:ext>
            </a:extLst>
          </p:cNvPr>
          <p:cNvGrpSpPr/>
          <p:nvPr/>
        </p:nvGrpSpPr>
        <p:grpSpPr>
          <a:xfrm>
            <a:off x="8042566" y="1381767"/>
            <a:ext cx="1018139" cy="818708"/>
            <a:chOff x="2224025" y="79741"/>
            <a:chExt cx="1018139" cy="818708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94C402A-D444-F446-83BD-7809ECFA9FD9}"/>
                </a:ext>
              </a:extLst>
            </p:cNvPr>
            <p:cNvSpPr txBox="1"/>
            <p:nvPr/>
          </p:nvSpPr>
          <p:spPr>
            <a:xfrm>
              <a:off x="2224025" y="83284"/>
              <a:ext cx="55976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Legend:</a:t>
              </a:r>
            </a:p>
          </p:txBody>
        </p:sp>
        <p:sp>
          <p:nvSpPr>
            <p:cNvPr id="121" name="Terminator 120">
              <a:extLst>
                <a:ext uri="{FF2B5EF4-FFF2-40B4-BE49-F238E27FC236}">
                  <a16:creationId xmlns:a16="http://schemas.microsoft.com/office/drawing/2014/main" id="{EC867318-E884-0C45-B062-8BEE254FD046}"/>
                </a:ext>
              </a:extLst>
            </p:cNvPr>
            <p:cNvSpPr/>
            <p:nvPr/>
          </p:nvSpPr>
          <p:spPr>
            <a:xfrm>
              <a:off x="2321220" y="334834"/>
              <a:ext cx="289892" cy="144946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olded Corner 121">
              <a:extLst>
                <a:ext uri="{FF2B5EF4-FFF2-40B4-BE49-F238E27FC236}">
                  <a16:creationId xmlns:a16="http://schemas.microsoft.com/office/drawing/2014/main" id="{8FCF67DE-4200-204C-BB36-34AA9753F0D4}"/>
                </a:ext>
              </a:extLst>
            </p:cNvPr>
            <p:cNvSpPr/>
            <p:nvPr/>
          </p:nvSpPr>
          <p:spPr>
            <a:xfrm>
              <a:off x="2337983" y="654471"/>
              <a:ext cx="248479" cy="144946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D4583EF7-A4BE-CA46-B63E-9439185111B1}"/>
                </a:ext>
              </a:extLst>
            </p:cNvPr>
            <p:cNvSpPr txBox="1"/>
            <p:nvPr/>
          </p:nvSpPr>
          <p:spPr>
            <a:xfrm>
              <a:off x="2626290" y="272903"/>
              <a:ext cx="6158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model</a:t>
              </a:r>
            </a:p>
            <a:p>
              <a:r>
                <a:rPr lang="en-US" sz="800" dirty="0"/>
                <a:t>operation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746157E-A0B5-AD41-80E9-BB5792D33643}"/>
                </a:ext>
              </a:extLst>
            </p:cNvPr>
            <p:cNvSpPr txBox="1"/>
            <p:nvPr/>
          </p:nvSpPr>
          <p:spPr>
            <a:xfrm>
              <a:off x="2640467" y="584787"/>
              <a:ext cx="58381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model(s)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53981C2-2EE4-6842-A47F-C72B8521C570}"/>
                </a:ext>
              </a:extLst>
            </p:cNvPr>
            <p:cNvSpPr/>
            <p:nvPr/>
          </p:nvSpPr>
          <p:spPr>
            <a:xfrm>
              <a:off x="2259418" y="79741"/>
              <a:ext cx="956931" cy="818708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9" name="Freeform 128">
            <a:extLst>
              <a:ext uri="{FF2B5EF4-FFF2-40B4-BE49-F238E27FC236}">
                <a16:creationId xmlns:a16="http://schemas.microsoft.com/office/drawing/2014/main" id="{64FACC75-7032-FE4F-B6DA-405777B1B052}"/>
              </a:ext>
            </a:extLst>
          </p:cNvPr>
          <p:cNvSpPr>
            <a:spLocks noChangeAspect="1"/>
          </p:cNvSpPr>
          <p:nvPr/>
        </p:nvSpPr>
        <p:spPr>
          <a:xfrm>
            <a:off x="1171077" y="1315448"/>
            <a:ext cx="277417" cy="601681"/>
          </a:xfrm>
          <a:custGeom>
            <a:avLst/>
            <a:gdLst>
              <a:gd name="connsiteX0" fmla="*/ 0 w 2834586"/>
              <a:gd name="connsiteY0" fmla="*/ 351606 h 448386"/>
              <a:gd name="connsiteX1" fmla="*/ 469900 w 2834586"/>
              <a:gd name="connsiteY1" fmla="*/ 427806 h 448386"/>
              <a:gd name="connsiteX2" fmla="*/ 2260600 w 2834586"/>
              <a:gd name="connsiteY2" fmla="*/ 21406 h 448386"/>
              <a:gd name="connsiteX3" fmla="*/ 2794000 w 2834586"/>
              <a:gd name="connsiteY3" fmla="*/ 56331 h 448386"/>
              <a:gd name="connsiteX4" fmla="*/ 2797175 w 2834586"/>
              <a:gd name="connsiteY4" fmla="*/ 53156 h 448386"/>
              <a:gd name="connsiteX0" fmla="*/ 2116011 w 2366147"/>
              <a:gd name="connsiteY0" fmla="*/ 0 h 486132"/>
              <a:gd name="connsiteX1" fmla="*/ 1461 w 2366147"/>
              <a:gd name="connsiteY1" fmla="*/ 485775 h 486132"/>
              <a:gd name="connsiteX2" fmla="*/ 1792161 w 2366147"/>
              <a:gd name="connsiteY2" fmla="*/ 79375 h 486132"/>
              <a:gd name="connsiteX3" fmla="*/ 2325561 w 2366147"/>
              <a:gd name="connsiteY3" fmla="*/ 114300 h 486132"/>
              <a:gd name="connsiteX4" fmla="*/ 2328736 w 2366147"/>
              <a:gd name="connsiteY4" fmla="*/ 111125 h 486132"/>
              <a:gd name="connsiteX0" fmla="*/ 4524375 w 5002396"/>
              <a:gd name="connsiteY0" fmla="*/ 42931 h 1887606"/>
              <a:gd name="connsiteX1" fmla="*/ 2409825 w 5002396"/>
              <a:gd name="connsiteY1" fmla="*/ 528706 h 1887606"/>
              <a:gd name="connsiteX2" fmla="*/ 4200525 w 5002396"/>
              <a:gd name="connsiteY2" fmla="*/ 122306 h 1887606"/>
              <a:gd name="connsiteX3" fmla="*/ 4733925 w 5002396"/>
              <a:gd name="connsiteY3" fmla="*/ 157231 h 1887606"/>
              <a:gd name="connsiteX4" fmla="*/ 0 w 5002396"/>
              <a:gd name="connsiteY4" fmla="*/ 1887606 h 1887606"/>
              <a:gd name="connsiteX0" fmla="*/ 4529723 w 4530483"/>
              <a:gd name="connsiteY0" fmla="*/ 0 h 1844675"/>
              <a:gd name="connsiteX1" fmla="*/ 2415173 w 4530483"/>
              <a:gd name="connsiteY1" fmla="*/ 485775 h 1844675"/>
              <a:gd name="connsiteX2" fmla="*/ 4205873 w 4530483"/>
              <a:gd name="connsiteY2" fmla="*/ 79375 h 1844675"/>
              <a:gd name="connsiteX3" fmla="*/ 602248 w 4530483"/>
              <a:gd name="connsiteY3" fmla="*/ 895350 h 1844675"/>
              <a:gd name="connsiteX4" fmla="*/ 5348 w 4530483"/>
              <a:gd name="connsiteY4" fmla="*/ 1844675 h 1844675"/>
              <a:gd name="connsiteX0" fmla="*/ 4529723 w 4588803"/>
              <a:gd name="connsiteY0" fmla="*/ 10104 h 1854779"/>
              <a:gd name="connsiteX1" fmla="*/ 4205873 w 4588803"/>
              <a:gd name="connsiteY1" fmla="*/ 89479 h 1854779"/>
              <a:gd name="connsiteX2" fmla="*/ 602248 w 4588803"/>
              <a:gd name="connsiteY2" fmla="*/ 905454 h 1854779"/>
              <a:gd name="connsiteX3" fmla="*/ 5348 w 4588803"/>
              <a:gd name="connsiteY3" fmla="*/ 1854779 h 1854779"/>
              <a:gd name="connsiteX0" fmla="*/ 4541039 w 4600119"/>
              <a:gd name="connsiteY0" fmla="*/ 10104 h 1854779"/>
              <a:gd name="connsiteX1" fmla="*/ 4217189 w 4600119"/>
              <a:gd name="connsiteY1" fmla="*/ 89479 h 1854779"/>
              <a:gd name="connsiteX2" fmla="*/ 613564 w 4600119"/>
              <a:gd name="connsiteY2" fmla="*/ 905454 h 1854779"/>
              <a:gd name="connsiteX3" fmla="*/ 54764 w 4600119"/>
              <a:gd name="connsiteY3" fmla="*/ 1467430 h 1854779"/>
              <a:gd name="connsiteX4" fmla="*/ 16664 w 4600119"/>
              <a:gd name="connsiteY4" fmla="*/ 1854779 h 1854779"/>
              <a:gd name="connsiteX0" fmla="*/ 4702560 w 4761640"/>
              <a:gd name="connsiteY0" fmla="*/ 10104 h 1854779"/>
              <a:gd name="connsiteX1" fmla="*/ 4378710 w 4761640"/>
              <a:gd name="connsiteY1" fmla="*/ 89479 h 1854779"/>
              <a:gd name="connsiteX2" fmla="*/ 775085 w 4761640"/>
              <a:gd name="connsiteY2" fmla="*/ 905454 h 1854779"/>
              <a:gd name="connsiteX3" fmla="*/ 22610 w 4761640"/>
              <a:gd name="connsiteY3" fmla="*/ 1556330 h 1854779"/>
              <a:gd name="connsiteX4" fmla="*/ 178185 w 4761640"/>
              <a:gd name="connsiteY4" fmla="*/ 1854779 h 1854779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82293 w 4741373"/>
              <a:gd name="connsiteY0" fmla="*/ 10104 h 1921454"/>
              <a:gd name="connsiteX1" fmla="*/ 4358443 w 4741373"/>
              <a:gd name="connsiteY1" fmla="*/ 89479 h 1921454"/>
              <a:gd name="connsiteX2" fmla="*/ 754818 w 4741373"/>
              <a:gd name="connsiteY2" fmla="*/ 905454 h 1921454"/>
              <a:gd name="connsiteX3" fmla="*/ 2343 w 4741373"/>
              <a:gd name="connsiteY3" fmla="*/ 1556330 h 1921454"/>
              <a:gd name="connsiteX4" fmla="*/ 227768 w 4741373"/>
              <a:gd name="connsiteY4" fmla="*/ 1921454 h 1921454"/>
              <a:gd name="connsiteX0" fmla="*/ 4690808 w 4749888"/>
              <a:gd name="connsiteY0" fmla="*/ 10104 h 1921454"/>
              <a:gd name="connsiteX1" fmla="*/ 4366958 w 4749888"/>
              <a:gd name="connsiteY1" fmla="*/ 89479 h 1921454"/>
              <a:gd name="connsiteX2" fmla="*/ 763333 w 4749888"/>
              <a:gd name="connsiteY2" fmla="*/ 905454 h 1921454"/>
              <a:gd name="connsiteX3" fmla="*/ 112458 w 4749888"/>
              <a:gd name="connsiteY3" fmla="*/ 1254704 h 1921454"/>
              <a:gd name="connsiteX4" fmla="*/ 10858 w 4749888"/>
              <a:gd name="connsiteY4" fmla="*/ 1556330 h 1921454"/>
              <a:gd name="connsiteX5" fmla="*/ 236283 w 4749888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697837 w 4756917"/>
              <a:gd name="connsiteY0" fmla="*/ 10104 h 1921454"/>
              <a:gd name="connsiteX1" fmla="*/ 4373987 w 4756917"/>
              <a:gd name="connsiteY1" fmla="*/ 89479 h 1921454"/>
              <a:gd name="connsiteX2" fmla="*/ 770362 w 4756917"/>
              <a:gd name="connsiteY2" fmla="*/ 905454 h 1921454"/>
              <a:gd name="connsiteX3" fmla="*/ 36937 w 4756917"/>
              <a:gd name="connsiteY3" fmla="*/ 924504 h 1921454"/>
              <a:gd name="connsiteX4" fmla="*/ 17887 w 4756917"/>
              <a:gd name="connsiteY4" fmla="*/ 1556330 h 1921454"/>
              <a:gd name="connsiteX5" fmla="*/ 243312 w 4756917"/>
              <a:gd name="connsiteY5" fmla="*/ 1921454 h 1921454"/>
              <a:gd name="connsiteX0" fmla="*/ 4373987 w 4373987"/>
              <a:gd name="connsiteY0" fmla="*/ 0 h 1831975"/>
              <a:gd name="connsiteX1" fmla="*/ 770362 w 4373987"/>
              <a:gd name="connsiteY1" fmla="*/ 815975 h 1831975"/>
              <a:gd name="connsiteX2" fmla="*/ 36937 w 4373987"/>
              <a:gd name="connsiteY2" fmla="*/ 835025 h 1831975"/>
              <a:gd name="connsiteX3" fmla="*/ 17887 w 4373987"/>
              <a:gd name="connsiteY3" fmla="*/ 1466851 h 1831975"/>
              <a:gd name="connsiteX4" fmla="*/ 243312 w 4373987"/>
              <a:gd name="connsiteY4" fmla="*/ 1831975 h 1831975"/>
              <a:gd name="connsiteX0" fmla="*/ 770362 w 770362"/>
              <a:gd name="connsiteY0" fmla="*/ 35639 h 1051639"/>
              <a:gd name="connsiteX1" fmla="*/ 36937 w 770362"/>
              <a:gd name="connsiteY1" fmla="*/ 54689 h 1051639"/>
              <a:gd name="connsiteX2" fmla="*/ 17887 w 770362"/>
              <a:gd name="connsiteY2" fmla="*/ 686515 h 1051639"/>
              <a:gd name="connsiteX3" fmla="*/ 243312 w 770362"/>
              <a:gd name="connsiteY3" fmla="*/ 1051639 h 1051639"/>
              <a:gd name="connsiteX0" fmla="*/ 36937 w 243461"/>
              <a:gd name="connsiteY0" fmla="*/ 0 h 996950"/>
              <a:gd name="connsiteX1" fmla="*/ 17887 w 243461"/>
              <a:gd name="connsiteY1" fmla="*/ 631826 h 996950"/>
              <a:gd name="connsiteX2" fmla="*/ 243312 w 243461"/>
              <a:gd name="connsiteY2" fmla="*/ 996950 h 996950"/>
              <a:gd name="connsiteX0" fmla="*/ 29962 w 141334"/>
              <a:gd name="connsiteY0" fmla="*/ 0 h 727075"/>
              <a:gd name="connsiteX1" fmla="*/ 10912 w 141334"/>
              <a:gd name="connsiteY1" fmla="*/ 631826 h 727075"/>
              <a:gd name="connsiteX2" fmla="*/ 141087 w 141334"/>
              <a:gd name="connsiteY2" fmla="*/ 727075 h 727075"/>
              <a:gd name="connsiteX0" fmla="*/ 50160 w 161489"/>
              <a:gd name="connsiteY0" fmla="*/ 0 h 727075"/>
              <a:gd name="connsiteX1" fmla="*/ 5710 w 161489"/>
              <a:gd name="connsiteY1" fmla="*/ 365126 h 727075"/>
              <a:gd name="connsiteX2" fmla="*/ 161285 w 161489"/>
              <a:gd name="connsiteY2" fmla="*/ 727075 h 727075"/>
              <a:gd name="connsiteX0" fmla="*/ 50160 w 161489"/>
              <a:gd name="connsiteY0" fmla="*/ 0 h 727075"/>
              <a:gd name="connsiteX1" fmla="*/ 5710 w 161489"/>
              <a:gd name="connsiteY1" fmla="*/ 365126 h 727075"/>
              <a:gd name="connsiteX2" fmla="*/ 161285 w 161489"/>
              <a:gd name="connsiteY2" fmla="*/ 727075 h 727075"/>
              <a:gd name="connsiteX0" fmla="*/ 99076 w 156609"/>
              <a:gd name="connsiteY0" fmla="*/ 0 h 716835"/>
              <a:gd name="connsiteX1" fmla="*/ 841 w 156609"/>
              <a:gd name="connsiteY1" fmla="*/ 354886 h 716835"/>
              <a:gd name="connsiteX2" fmla="*/ 156416 w 156609"/>
              <a:gd name="connsiteY2" fmla="*/ 716835 h 716835"/>
              <a:gd name="connsiteX0" fmla="*/ 99993 w 157526"/>
              <a:gd name="connsiteY0" fmla="*/ 0 h 716835"/>
              <a:gd name="connsiteX1" fmla="*/ 1758 w 157526"/>
              <a:gd name="connsiteY1" fmla="*/ 354886 h 716835"/>
              <a:gd name="connsiteX2" fmla="*/ 157333 w 157526"/>
              <a:gd name="connsiteY2" fmla="*/ 716835 h 716835"/>
              <a:gd name="connsiteX0" fmla="*/ 99993 w 157333"/>
              <a:gd name="connsiteY0" fmla="*/ 0 h 716835"/>
              <a:gd name="connsiteX1" fmla="*/ 1758 w 157333"/>
              <a:gd name="connsiteY1" fmla="*/ 354886 h 716835"/>
              <a:gd name="connsiteX2" fmla="*/ 157333 w 157333"/>
              <a:gd name="connsiteY2" fmla="*/ 716835 h 716835"/>
              <a:gd name="connsiteX0" fmla="*/ 98551 w 118655"/>
              <a:gd name="connsiteY0" fmla="*/ 0 h 720248"/>
              <a:gd name="connsiteX1" fmla="*/ 316 w 118655"/>
              <a:gd name="connsiteY1" fmla="*/ 354886 h 720248"/>
              <a:gd name="connsiteX2" fmla="*/ 118655 w 118655"/>
              <a:gd name="connsiteY2" fmla="*/ 720248 h 720248"/>
              <a:gd name="connsiteX0" fmla="*/ 98551 w 118655"/>
              <a:gd name="connsiteY0" fmla="*/ 0 h 720248"/>
              <a:gd name="connsiteX1" fmla="*/ 316 w 118655"/>
              <a:gd name="connsiteY1" fmla="*/ 354886 h 720248"/>
              <a:gd name="connsiteX2" fmla="*/ 73467 w 118655"/>
              <a:gd name="connsiteY2" fmla="*/ 647336 h 720248"/>
              <a:gd name="connsiteX3" fmla="*/ 118655 w 118655"/>
              <a:gd name="connsiteY3" fmla="*/ 720248 h 720248"/>
              <a:gd name="connsiteX0" fmla="*/ 217 w 118556"/>
              <a:gd name="connsiteY0" fmla="*/ 0 h 365362"/>
              <a:gd name="connsiteX1" fmla="*/ 73368 w 118556"/>
              <a:gd name="connsiteY1" fmla="*/ 292450 h 365362"/>
              <a:gd name="connsiteX2" fmla="*/ 118556 w 118556"/>
              <a:gd name="connsiteY2" fmla="*/ 365362 h 365362"/>
              <a:gd name="connsiteX0" fmla="*/ 0 w 45188"/>
              <a:gd name="connsiteY0" fmla="*/ 0 h 72912"/>
              <a:gd name="connsiteX1" fmla="*/ 45188 w 45188"/>
              <a:gd name="connsiteY1" fmla="*/ 72912 h 7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188" h="72912">
                <a:moveTo>
                  <a:pt x="0" y="0"/>
                </a:moveTo>
                <a:cubicBezTo>
                  <a:pt x="19723" y="60894"/>
                  <a:pt x="37657" y="60760"/>
                  <a:pt x="45188" y="72912"/>
                </a:cubicBezTo>
              </a:path>
            </a:pathLst>
          </a:custGeom>
          <a:noFill/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344EDD8-FCEA-6F49-B28E-FAC82E9B0F34}"/>
              </a:ext>
            </a:extLst>
          </p:cNvPr>
          <p:cNvSpPr txBox="1">
            <a:spLocks noChangeAspect="1"/>
          </p:cNvSpPr>
          <p:nvPr/>
        </p:nvSpPr>
        <p:spPr>
          <a:xfrm>
            <a:off x="1584122" y="2794420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703364422"/>
      </p:ext>
    </p:extLst>
  </p:cSld>
  <p:clrMapOvr>
    <a:masterClrMapping/>
  </p:clrMapOvr>
</p:sld>
</file>

<file path=ppt/theme/theme1.xml><?xml version="1.0" encoding="utf-8"?>
<a:theme xmlns:a="http://schemas.openxmlformats.org/drawingml/2006/main" name="hpi_orange">
  <a:themeElements>
    <a:clrScheme name="hpi_orange 1">
      <a:dk1>
        <a:srgbClr val="000000"/>
      </a:dk1>
      <a:lt1>
        <a:srgbClr val="FFFFFF"/>
      </a:lt1>
      <a:dk2>
        <a:srgbClr val="5A6065"/>
      </a:dk2>
      <a:lt2>
        <a:srgbClr val="868D91"/>
      </a:lt2>
      <a:accent1>
        <a:srgbClr val="B1063A"/>
      </a:accent1>
      <a:accent2>
        <a:srgbClr val="F6A800"/>
      </a:accent2>
      <a:accent3>
        <a:srgbClr val="FFFFFF"/>
      </a:accent3>
      <a:accent4>
        <a:srgbClr val="000000"/>
      </a:accent4>
      <a:accent5>
        <a:srgbClr val="D5AAAE"/>
      </a:accent5>
      <a:accent6>
        <a:srgbClr val="DF9800"/>
      </a:accent6>
      <a:hlink>
        <a:srgbClr val="007A9E"/>
      </a:hlink>
      <a:folHlink>
        <a:srgbClr val="C0C4C8"/>
      </a:folHlink>
    </a:clrScheme>
    <a:fontScheme name="hpi_orang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600" b="0" i="0" u="none" strike="noStrike" cap="none" normalizeH="0" baseline="0">
            <a:ln>
              <a:noFill/>
            </a:ln>
            <a:solidFill>
              <a:srgbClr val="0768B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600" b="0" i="0" u="none" strike="noStrike" cap="none" normalizeH="0" baseline="0">
            <a:ln>
              <a:noFill/>
            </a:ln>
            <a:solidFill>
              <a:srgbClr val="0768B2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hpi_orange 1">
        <a:dk1>
          <a:srgbClr val="000000"/>
        </a:dk1>
        <a:lt1>
          <a:srgbClr val="FFFFFF"/>
        </a:lt1>
        <a:dk2>
          <a:srgbClr val="5A6065"/>
        </a:dk2>
        <a:lt2>
          <a:srgbClr val="868D91"/>
        </a:lt2>
        <a:accent1>
          <a:srgbClr val="B1063A"/>
        </a:accent1>
        <a:accent2>
          <a:srgbClr val="F6A800"/>
        </a:accent2>
        <a:accent3>
          <a:srgbClr val="FFFFFF"/>
        </a:accent3>
        <a:accent4>
          <a:srgbClr val="000000"/>
        </a:accent4>
        <a:accent5>
          <a:srgbClr val="D5AAAE"/>
        </a:accent5>
        <a:accent6>
          <a:srgbClr val="DF9800"/>
        </a:accent6>
        <a:hlink>
          <a:srgbClr val="007A9E"/>
        </a:hlink>
        <a:folHlink>
          <a:srgbClr val="C0C4C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666D71"/>
    </a:dk2>
    <a:lt2>
      <a:srgbClr val="868D91"/>
    </a:lt2>
    <a:accent1>
      <a:srgbClr val="B1063A"/>
    </a:accent1>
    <a:accent2>
      <a:srgbClr val="F6A800"/>
    </a:accent2>
    <a:accent3>
      <a:srgbClr val="FFFFFF"/>
    </a:accent3>
    <a:accent4>
      <a:srgbClr val="000000"/>
    </a:accent4>
    <a:accent5>
      <a:srgbClr val="D5AAAE"/>
    </a:accent5>
    <a:accent6>
      <a:srgbClr val="DF9800"/>
    </a:accent6>
    <a:hlink>
      <a:srgbClr val="007A9E"/>
    </a:hlink>
    <a:folHlink>
      <a:srgbClr val="C0C4C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18638</TotalTime>
  <Words>1811</Words>
  <Application>Microsoft Macintosh PowerPoint</Application>
  <PresentationFormat>On-screen Show (4:3)</PresentationFormat>
  <Paragraphs>427</Paragraphs>
  <Slides>21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Arial Narrow</vt:lpstr>
      <vt:lpstr>Verdana</vt:lpstr>
      <vt:lpstr>Wingdings</vt:lpstr>
      <vt:lpstr>hpi_orange</vt:lpstr>
      <vt:lpstr>Image</vt:lpstr>
      <vt:lpstr>(2) Integration:  When &amp;  How</vt:lpstr>
      <vt:lpstr>3. HPI CPSLab &amp;  Integration: </vt:lpstr>
      <vt:lpstr>Model Test (MT)</vt:lpstr>
      <vt:lpstr>Model in the Loop (MiL)</vt:lpstr>
      <vt:lpstr>Rapid Prototyping (RP) vs. Robot Simulator</vt:lpstr>
      <vt:lpstr>Rapid Prototyping (RP) vs. Robot</vt:lpstr>
      <vt:lpstr>Software in the Loop (SiL) vs. Desktop + Sim</vt:lpstr>
      <vt:lpstr>Software in the Loop (SiL) vs. Desktop + Robot</vt:lpstr>
      <vt:lpstr>Hardware in the Loop (HiL)</vt:lpstr>
      <vt:lpstr>PowerPoint Presentation</vt:lpstr>
      <vt:lpstr>PowerPoint Presentation</vt:lpstr>
      <vt:lpstr>Vertical Enrichment &amp; Transformation</vt:lpstr>
      <vt:lpstr>PowerPoint Presentation</vt:lpstr>
      <vt:lpstr>Model in the Loop (MiL)</vt:lpstr>
      <vt:lpstr>Scenario: Complex Horizontal Integration</vt:lpstr>
      <vt:lpstr>Scenario: More Complex Horizontal Integration</vt:lpstr>
      <vt:lpstr>Scenario: More Complex Horizontal Integration</vt:lpstr>
      <vt:lpstr>PowerPoint Presentation</vt:lpstr>
      <vt:lpstr>Example for Approximation: Control</vt:lpstr>
      <vt:lpstr>Example for Refinement: Protocols</vt:lpstr>
      <vt:lpstr>Refinement vs. Approximation</vt:lpstr>
    </vt:vector>
  </TitlesOfParts>
  <Company>Heinz Nixdorf Institut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Kein Folientitel</dc:title>
  <dc:creator>volker binger</dc:creator>
  <cp:lastModifiedBy>Holger Giese</cp:lastModifiedBy>
  <cp:revision>960</cp:revision>
  <cp:lastPrinted>2018-11-22T11:24:43Z</cp:lastPrinted>
  <dcterms:created xsi:type="dcterms:W3CDTF">2012-06-20T06:38:18Z</dcterms:created>
  <dcterms:modified xsi:type="dcterms:W3CDTF">2018-12-19T06:07:22Z</dcterms:modified>
</cp:coreProperties>
</file>